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5"/>
  </p:notesMasterIdLst>
  <p:handoutMasterIdLst>
    <p:handoutMasterId r:id="rId46"/>
  </p:handoutMasterIdLst>
  <p:sldIdLst>
    <p:sldId id="258" r:id="rId2"/>
    <p:sldId id="256" r:id="rId3"/>
    <p:sldId id="290" r:id="rId4"/>
    <p:sldId id="349" r:id="rId5"/>
    <p:sldId id="292" r:id="rId6"/>
    <p:sldId id="293" r:id="rId7"/>
    <p:sldId id="294" r:id="rId8"/>
    <p:sldId id="335" r:id="rId9"/>
    <p:sldId id="323" r:id="rId10"/>
    <p:sldId id="350" r:id="rId11"/>
    <p:sldId id="326" r:id="rId12"/>
    <p:sldId id="327" r:id="rId13"/>
    <p:sldId id="324" r:id="rId14"/>
    <p:sldId id="328" r:id="rId15"/>
    <p:sldId id="325" r:id="rId16"/>
    <p:sldId id="353" r:id="rId17"/>
    <p:sldId id="354" r:id="rId18"/>
    <p:sldId id="355" r:id="rId19"/>
    <p:sldId id="356" r:id="rId20"/>
    <p:sldId id="351" r:id="rId21"/>
    <p:sldId id="342" r:id="rId22"/>
    <p:sldId id="329" r:id="rId23"/>
    <p:sldId id="330" r:id="rId24"/>
    <p:sldId id="331" r:id="rId25"/>
    <p:sldId id="333" r:id="rId26"/>
    <p:sldId id="334" r:id="rId27"/>
    <p:sldId id="332" r:id="rId28"/>
    <p:sldId id="336" r:id="rId29"/>
    <p:sldId id="337" r:id="rId30"/>
    <p:sldId id="352" r:id="rId31"/>
    <p:sldId id="338" r:id="rId32"/>
    <p:sldId id="295" r:id="rId33"/>
    <p:sldId id="339" r:id="rId34"/>
    <p:sldId id="340" r:id="rId35"/>
    <p:sldId id="341" r:id="rId36"/>
    <p:sldId id="343" r:id="rId37"/>
    <p:sldId id="345" r:id="rId38"/>
    <p:sldId id="344" r:id="rId39"/>
    <p:sldId id="347" r:id="rId40"/>
    <p:sldId id="358" r:id="rId41"/>
    <p:sldId id="348" r:id="rId42"/>
    <p:sldId id="346" r:id="rId43"/>
    <p:sldId id="357" r:id="rId44"/>
  </p:sldIdLst>
  <p:sldSz cx="12192000" cy="6858000"/>
  <p:notesSz cx="6858000" cy="9144000"/>
  <p:defaultTextStyle>
    <a:defPPr>
      <a:defRPr lang="en-US"/>
    </a:defPPr>
    <a:lvl1pPr marL="0" algn="l" defTabSz="609600" rtl="0" eaLnBrk="1" latinLnBrk="0" hangingPunct="1">
      <a:defRPr sz="2400" kern="1200">
        <a:solidFill>
          <a:schemeClr val="tx1"/>
        </a:solidFill>
        <a:latin typeface="+mn-lt"/>
        <a:ea typeface="+mn-ea"/>
        <a:cs typeface="+mn-cs"/>
      </a:defRPr>
    </a:lvl1pPr>
    <a:lvl2pPr marL="609600" algn="l" defTabSz="609600" rtl="0" eaLnBrk="1" latinLnBrk="0" hangingPunct="1">
      <a:defRPr sz="2400" kern="1200">
        <a:solidFill>
          <a:schemeClr val="tx1"/>
        </a:solidFill>
        <a:latin typeface="+mn-lt"/>
        <a:ea typeface="+mn-ea"/>
        <a:cs typeface="+mn-cs"/>
      </a:defRPr>
    </a:lvl2pPr>
    <a:lvl3pPr marL="1219200" algn="l" defTabSz="609600" rtl="0" eaLnBrk="1" latinLnBrk="0" hangingPunct="1">
      <a:defRPr sz="2400" kern="1200">
        <a:solidFill>
          <a:schemeClr val="tx1"/>
        </a:solidFill>
        <a:latin typeface="+mn-lt"/>
        <a:ea typeface="+mn-ea"/>
        <a:cs typeface="+mn-cs"/>
      </a:defRPr>
    </a:lvl3pPr>
    <a:lvl4pPr marL="1828800" algn="l" defTabSz="609600" rtl="0" eaLnBrk="1" latinLnBrk="0" hangingPunct="1">
      <a:defRPr sz="2400" kern="1200">
        <a:solidFill>
          <a:schemeClr val="tx1"/>
        </a:solidFill>
        <a:latin typeface="+mn-lt"/>
        <a:ea typeface="+mn-ea"/>
        <a:cs typeface="+mn-cs"/>
      </a:defRPr>
    </a:lvl4pPr>
    <a:lvl5pPr marL="2438400" algn="l" defTabSz="609600" rtl="0" eaLnBrk="1" latinLnBrk="0" hangingPunct="1">
      <a:defRPr sz="2400" kern="1200">
        <a:solidFill>
          <a:schemeClr val="tx1"/>
        </a:solidFill>
        <a:latin typeface="+mn-lt"/>
        <a:ea typeface="+mn-ea"/>
        <a:cs typeface="+mn-cs"/>
      </a:defRPr>
    </a:lvl5pPr>
    <a:lvl6pPr marL="3048000" algn="l" defTabSz="609600" rtl="0" eaLnBrk="1" latinLnBrk="0" hangingPunct="1">
      <a:defRPr sz="2400" kern="1200">
        <a:solidFill>
          <a:schemeClr val="tx1"/>
        </a:solidFill>
        <a:latin typeface="+mn-lt"/>
        <a:ea typeface="+mn-ea"/>
        <a:cs typeface="+mn-cs"/>
      </a:defRPr>
    </a:lvl6pPr>
    <a:lvl7pPr marL="3657600" algn="l" defTabSz="609600" rtl="0" eaLnBrk="1" latinLnBrk="0" hangingPunct="1">
      <a:defRPr sz="2400" kern="1200">
        <a:solidFill>
          <a:schemeClr val="tx1"/>
        </a:solidFill>
        <a:latin typeface="+mn-lt"/>
        <a:ea typeface="+mn-ea"/>
        <a:cs typeface="+mn-cs"/>
      </a:defRPr>
    </a:lvl7pPr>
    <a:lvl8pPr marL="4267200" algn="l" defTabSz="609600" rtl="0" eaLnBrk="1" latinLnBrk="0" hangingPunct="1">
      <a:defRPr sz="2400" kern="1200">
        <a:solidFill>
          <a:schemeClr val="tx1"/>
        </a:solidFill>
        <a:latin typeface="+mn-lt"/>
        <a:ea typeface="+mn-ea"/>
        <a:cs typeface="+mn-cs"/>
      </a:defRPr>
    </a:lvl8pPr>
    <a:lvl9pPr marL="4876800" algn="l" defTabSz="60960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4E87"/>
    <a:srgbClr val="E73A1C"/>
    <a:srgbClr val="134F85"/>
    <a:srgbClr val="4BACC6"/>
    <a:srgbClr val="157E9F"/>
    <a:srgbClr val="26CCC5"/>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46F890A9-2807-4EBB-B81D-B2AA78EC7F39}" styleName="深色样式 2 - 强调 5/强调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深色样式 2 - 强调 3/强调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55" autoAdjust="0"/>
    <p:restoredTop sz="80100" autoAdjust="0"/>
  </p:normalViewPr>
  <p:slideViewPr>
    <p:cSldViewPr snapToGrid="0" snapToObjects="1">
      <p:cViewPr varScale="1">
        <p:scale>
          <a:sx n="65" d="100"/>
          <a:sy n="65" d="100"/>
        </p:scale>
        <p:origin x="1435" y="58"/>
      </p:cViewPr>
      <p:guideLst>
        <p:guide orient="horz" pos="2160"/>
        <p:guide pos="384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2021/10/14</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CD7CE4F-55EC-46C0-A1F9-6BD8F4BE0E6B}" type="datetimeFigureOut">
              <a:rPr lang="zh-CN" altLang="en-US" smtClean="0"/>
              <a:t>2021/10/14</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ABDA6A-29CD-4D28-B6EA-E8D4FFDF604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1219200" rtl="0" eaLnBrk="1" latinLnBrk="0" hangingPunct="1">
      <a:defRPr sz="1600" kern="1200">
        <a:solidFill>
          <a:schemeClr val="tx1"/>
        </a:solidFill>
        <a:latin typeface="+mn-lt"/>
        <a:ea typeface="+mn-ea"/>
        <a:cs typeface="+mn-cs"/>
      </a:defRPr>
    </a:lvl1pPr>
    <a:lvl2pPr marL="609600" algn="l" defTabSz="1219200" rtl="0" eaLnBrk="1" latinLnBrk="0" hangingPunct="1">
      <a:defRPr sz="1600" kern="1200">
        <a:solidFill>
          <a:schemeClr val="tx1"/>
        </a:solidFill>
        <a:latin typeface="+mn-lt"/>
        <a:ea typeface="+mn-ea"/>
        <a:cs typeface="+mn-cs"/>
      </a:defRPr>
    </a:lvl2pPr>
    <a:lvl3pPr marL="1219200" algn="l" defTabSz="1219200" rtl="0" eaLnBrk="1" latinLnBrk="0" hangingPunct="1">
      <a:defRPr sz="1600" kern="1200">
        <a:solidFill>
          <a:schemeClr val="tx1"/>
        </a:solidFill>
        <a:latin typeface="+mn-lt"/>
        <a:ea typeface="+mn-ea"/>
        <a:cs typeface="+mn-cs"/>
      </a:defRPr>
    </a:lvl3pPr>
    <a:lvl4pPr marL="1828800" algn="l" defTabSz="1219200" rtl="0" eaLnBrk="1" latinLnBrk="0" hangingPunct="1">
      <a:defRPr sz="1600" kern="1200">
        <a:solidFill>
          <a:schemeClr val="tx1"/>
        </a:solidFill>
        <a:latin typeface="+mn-lt"/>
        <a:ea typeface="+mn-ea"/>
        <a:cs typeface="+mn-cs"/>
      </a:defRPr>
    </a:lvl4pPr>
    <a:lvl5pPr marL="2438400" algn="l" defTabSz="1219200" rtl="0" eaLnBrk="1" latinLnBrk="0" hangingPunct="1">
      <a:defRPr sz="1600" kern="1200">
        <a:solidFill>
          <a:schemeClr val="tx1"/>
        </a:solidFill>
        <a:latin typeface="+mn-lt"/>
        <a:ea typeface="+mn-ea"/>
        <a:cs typeface="+mn-cs"/>
      </a:defRPr>
    </a:lvl5pPr>
    <a:lvl6pPr marL="3048000" algn="l" defTabSz="1219200" rtl="0" eaLnBrk="1" latinLnBrk="0" hangingPunct="1">
      <a:defRPr sz="1600" kern="1200">
        <a:solidFill>
          <a:schemeClr val="tx1"/>
        </a:solidFill>
        <a:latin typeface="+mn-lt"/>
        <a:ea typeface="+mn-ea"/>
        <a:cs typeface="+mn-cs"/>
      </a:defRPr>
    </a:lvl6pPr>
    <a:lvl7pPr marL="3657600" algn="l" defTabSz="1219200" rtl="0" eaLnBrk="1" latinLnBrk="0" hangingPunct="1">
      <a:defRPr sz="1600" kern="1200">
        <a:solidFill>
          <a:schemeClr val="tx1"/>
        </a:solidFill>
        <a:latin typeface="+mn-lt"/>
        <a:ea typeface="+mn-ea"/>
        <a:cs typeface="+mn-cs"/>
      </a:defRPr>
    </a:lvl7pPr>
    <a:lvl8pPr marL="4267200" algn="l" defTabSz="1219200" rtl="0" eaLnBrk="1" latinLnBrk="0" hangingPunct="1">
      <a:defRPr sz="1600" kern="1200">
        <a:solidFill>
          <a:schemeClr val="tx1"/>
        </a:solidFill>
        <a:latin typeface="+mn-lt"/>
        <a:ea typeface="+mn-ea"/>
        <a:cs typeface="+mn-cs"/>
      </a:defRPr>
    </a:lvl8pPr>
    <a:lvl9pPr marL="4876800" algn="l" defTabSz="121920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1</a:t>
            </a:fld>
            <a:endParaRPr lang="zh-CN" altLang="en-US"/>
          </a:p>
        </p:txBody>
      </p:sp>
    </p:spTree>
    <p:extLst>
      <p:ext uri="{BB962C8B-B14F-4D97-AF65-F5344CB8AC3E}">
        <p14:creationId xmlns:p14="http://schemas.microsoft.com/office/powerpoint/2010/main" val="12078239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21</a:t>
            </a:fld>
            <a:endParaRPr lang="zh-CN" altLang="en-US"/>
          </a:p>
        </p:txBody>
      </p:sp>
    </p:spTree>
    <p:extLst>
      <p:ext uri="{BB962C8B-B14F-4D97-AF65-F5344CB8AC3E}">
        <p14:creationId xmlns:p14="http://schemas.microsoft.com/office/powerpoint/2010/main" val="23219229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22</a:t>
            </a:fld>
            <a:endParaRPr lang="zh-CN" altLang="en-US"/>
          </a:p>
        </p:txBody>
      </p:sp>
    </p:spTree>
    <p:extLst>
      <p:ext uri="{BB962C8B-B14F-4D97-AF65-F5344CB8AC3E}">
        <p14:creationId xmlns:p14="http://schemas.microsoft.com/office/powerpoint/2010/main" val="11095749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23</a:t>
            </a:fld>
            <a:endParaRPr lang="zh-CN" altLang="en-US"/>
          </a:p>
        </p:txBody>
      </p:sp>
    </p:spTree>
    <p:extLst>
      <p:ext uri="{BB962C8B-B14F-4D97-AF65-F5344CB8AC3E}">
        <p14:creationId xmlns:p14="http://schemas.microsoft.com/office/powerpoint/2010/main" val="30188878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24</a:t>
            </a:fld>
            <a:endParaRPr lang="zh-CN" altLang="en-US"/>
          </a:p>
        </p:txBody>
      </p:sp>
    </p:spTree>
    <p:extLst>
      <p:ext uri="{BB962C8B-B14F-4D97-AF65-F5344CB8AC3E}">
        <p14:creationId xmlns:p14="http://schemas.microsoft.com/office/powerpoint/2010/main" val="349935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32</a:t>
            </a:fld>
            <a:endParaRPr lang="zh-CN" altLang="en-US"/>
          </a:p>
        </p:txBody>
      </p:sp>
    </p:spTree>
    <p:extLst>
      <p:ext uri="{BB962C8B-B14F-4D97-AF65-F5344CB8AC3E}">
        <p14:creationId xmlns:p14="http://schemas.microsoft.com/office/powerpoint/2010/main" val="32169586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33</a:t>
            </a:fld>
            <a:endParaRPr lang="zh-CN" altLang="en-US"/>
          </a:p>
        </p:txBody>
      </p:sp>
    </p:spTree>
    <p:extLst>
      <p:ext uri="{BB962C8B-B14F-4D97-AF65-F5344CB8AC3E}">
        <p14:creationId xmlns:p14="http://schemas.microsoft.com/office/powerpoint/2010/main" val="13019698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34</a:t>
            </a:fld>
            <a:endParaRPr lang="zh-CN" altLang="en-US"/>
          </a:p>
        </p:txBody>
      </p:sp>
    </p:spTree>
    <p:extLst>
      <p:ext uri="{BB962C8B-B14F-4D97-AF65-F5344CB8AC3E}">
        <p14:creationId xmlns:p14="http://schemas.microsoft.com/office/powerpoint/2010/main" val="14271859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35</a:t>
            </a:fld>
            <a:endParaRPr lang="zh-CN" altLang="en-US"/>
          </a:p>
        </p:txBody>
      </p:sp>
    </p:spTree>
    <p:extLst>
      <p:ext uri="{BB962C8B-B14F-4D97-AF65-F5344CB8AC3E}">
        <p14:creationId xmlns:p14="http://schemas.microsoft.com/office/powerpoint/2010/main" val="1883987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r>
              <a:rPr lang="en-US" altLang="zh-CN" dirty="0"/>
              <a:t>#include&lt;iostream&gt;</a:t>
            </a:r>
          </a:p>
          <a:p>
            <a:pPr eaLnBrk="1" hangingPunct="1"/>
            <a:r>
              <a:rPr lang="en-US" altLang="zh-CN" dirty="0"/>
              <a:t>using namespace std;</a:t>
            </a:r>
          </a:p>
          <a:p>
            <a:pPr eaLnBrk="1" hangingPunct="1"/>
            <a:endParaRPr lang="en-US" altLang="zh-CN" dirty="0"/>
          </a:p>
          <a:p>
            <a:pPr eaLnBrk="1" hangingPunct="1"/>
            <a:r>
              <a:rPr lang="en-US" altLang="zh-CN" dirty="0"/>
              <a:t>long f(int n)</a:t>
            </a:r>
          </a:p>
          <a:p>
            <a:pPr eaLnBrk="1" hangingPunct="1"/>
            <a:r>
              <a:rPr lang="en-US" altLang="zh-CN" dirty="0"/>
              <a:t>{</a:t>
            </a:r>
          </a:p>
          <a:p>
            <a:pPr eaLnBrk="1" hangingPunct="1"/>
            <a:r>
              <a:rPr lang="en-US" altLang="zh-CN" dirty="0"/>
              <a:t>    if(n==1) return 1;</a:t>
            </a:r>
          </a:p>
          <a:p>
            <a:pPr eaLnBrk="1" hangingPunct="1"/>
            <a:r>
              <a:rPr lang="en-US" altLang="zh-CN" dirty="0"/>
              <a:t>	return f(n-1)*n;        </a:t>
            </a:r>
          </a:p>
          <a:p>
            <a:pPr eaLnBrk="1" hangingPunct="1"/>
            <a:r>
              <a:rPr lang="en-US" altLang="zh-CN" dirty="0"/>
              <a:t>}</a:t>
            </a:r>
          </a:p>
          <a:p>
            <a:pPr eaLnBrk="1" hangingPunct="1"/>
            <a:r>
              <a:rPr lang="en-US" altLang="zh-CN" dirty="0"/>
              <a:t>int main()</a:t>
            </a:r>
          </a:p>
          <a:p>
            <a:pPr eaLnBrk="1" hangingPunct="1"/>
            <a:r>
              <a:rPr lang="en-US" altLang="zh-CN" dirty="0"/>
              <a:t>{   int n; </a:t>
            </a:r>
          </a:p>
          <a:p>
            <a:pPr eaLnBrk="1" hangingPunct="1"/>
            <a:r>
              <a:rPr lang="en-US" altLang="zh-CN" dirty="0"/>
              <a:t>    </a:t>
            </a:r>
            <a:r>
              <a:rPr lang="en-US" altLang="zh-CN" dirty="0" err="1"/>
              <a:t>cout</a:t>
            </a:r>
            <a:r>
              <a:rPr lang="en-US" altLang="zh-CN" dirty="0"/>
              <a:t>&lt;&lt;"input a </a:t>
            </a:r>
            <a:r>
              <a:rPr lang="en-US" altLang="zh-CN" dirty="0" err="1"/>
              <a:t>inteager</a:t>
            </a:r>
            <a:r>
              <a:rPr lang="en-US" altLang="zh-CN" dirty="0"/>
              <a:t> number:";</a:t>
            </a:r>
          </a:p>
          <a:p>
            <a:pPr eaLnBrk="1" hangingPunct="1"/>
            <a:r>
              <a:rPr lang="en-US" altLang="zh-CN" dirty="0"/>
              <a:t>    </a:t>
            </a:r>
            <a:r>
              <a:rPr lang="en-US" altLang="zh-CN" dirty="0" err="1"/>
              <a:t>cin</a:t>
            </a:r>
            <a:r>
              <a:rPr lang="en-US" altLang="zh-CN" dirty="0"/>
              <a:t>&gt;&gt;n;</a:t>
            </a:r>
          </a:p>
          <a:p>
            <a:pPr eaLnBrk="1" hangingPunct="1"/>
            <a:r>
              <a:rPr lang="en-US" altLang="zh-CN" dirty="0"/>
              <a:t>    </a:t>
            </a:r>
            <a:r>
              <a:rPr lang="en-US" altLang="zh-CN" dirty="0" err="1"/>
              <a:t>cout</a:t>
            </a:r>
            <a:r>
              <a:rPr lang="en-US" altLang="zh-CN" dirty="0"/>
              <a:t>&lt;&lt;f(n)&lt;&lt;</a:t>
            </a:r>
            <a:r>
              <a:rPr lang="en-US" altLang="zh-CN" dirty="0" err="1"/>
              <a:t>endl</a:t>
            </a:r>
            <a:r>
              <a:rPr lang="en-US" altLang="zh-CN" dirty="0"/>
              <a:t>;</a:t>
            </a:r>
          </a:p>
          <a:p>
            <a:pPr eaLnBrk="1" hangingPunct="1"/>
            <a:r>
              <a:rPr lang="en-US" altLang="zh-CN" dirty="0"/>
              <a:t>    return 0;</a:t>
            </a:r>
          </a:p>
          <a:p>
            <a:pPr eaLnBrk="1" hangingPunct="1"/>
            <a:r>
              <a:rPr lang="en-US" altLang="zh-CN" dirty="0"/>
              <a:t>}</a:t>
            </a:r>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36</a:t>
            </a:fld>
            <a:endParaRPr lang="zh-CN" altLang="en-US"/>
          </a:p>
        </p:txBody>
      </p:sp>
    </p:spTree>
    <p:extLst>
      <p:ext uri="{BB962C8B-B14F-4D97-AF65-F5344CB8AC3E}">
        <p14:creationId xmlns:p14="http://schemas.microsoft.com/office/powerpoint/2010/main" val="189340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37</a:t>
            </a:fld>
            <a:endParaRPr lang="zh-CN" altLang="en-US"/>
          </a:p>
        </p:txBody>
      </p:sp>
    </p:spTree>
    <p:extLst>
      <p:ext uri="{BB962C8B-B14F-4D97-AF65-F5344CB8AC3E}">
        <p14:creationId xmlns:p14="http://schemas.microsoft.com/office/powerpoint/2010/main" val="2397093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i="0" dirty="0">
              <a:solidFill>
                <a:srgbClr val="333333"/>
              </a:solidFill>
              <a:effectLst/>
              <a:latin typeface="Helvetica Neue"/>
            </a:endParaRPr>
          </a:p>
        </p:txBody>
      </p:sp>
      <p:sp>
        <p:nvSpPr>
          <p:cNvPr id="4" name="灯片编号占位符 3"/>
          <p:cNvSpPr>
            <a:spLocks noGrp="1"/>
          </p:cNvSpPr>
          <p:nvPr>
            <p:ph type="sldNum" sz="quarter" idx="5"/>
          </p:nvPr>
        </p:nvSpPr>
        <p:spPr/>
        <p:txBody>
          <a:bodyPr/>
          <a:lstStyle/>
          <a:p>
            <a:fld id="{A8ABDA6A-29CD-4D28-B6EA-E8D4FFDF6043}" type="slidenum">
              <a:rPr lang="zh-CN" altLang="en-US" smtClean="0"/>
              <a:t>2</a:t>
            </a:fld>
            <a:endParaRPr lang="zh-CN" altLang="en-US"/>
          </a:p>
        </p:txBody>
      </p:sp>
    </p:spTree>
    <p:extLst>
      <p:ext uri="{BB962C8B-B14F-4D97-AF65-F5344CB8AC3E}">
        <p14:creationId xmlns:p14="http://schemas.microsoft.com/office/powerpoint/2010/main" val="9576858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#include&lt;iostream&gt;</a:t>
            </a:r>
          </a:p>
          <a:p>
            <a:r>
              <a:rPr lang="en-US" altLang="zh-CN" dirty="0"/>
              <a:t>using namespace std;</a:t>
            </a:r>
          </a:p>
          <a:p>
            <a:endParaRPr lang="en-US" altLang="zh-CN" dirty="0"/>
          </a:p>
          <a:p>
            <a:r>
              <a:rPr lang="en-US" altLang="zh-CN" dirty="0"/>
              <a:t>long </a:t>
            </a:r>
            <a:r>
              <a:rPr lang="en-US" altLang="zh-CN" dirty="0" err="1"/>
              <a:t>FrogPla</a:t>
            </a:r>
            <a:r>
              <a:rPr lang="en-US" altLang="zh-CN" dirty="0"/>
              <a:t>(long n)</a:t>
            </a:r>
          </a:p>
          <a:p>
            <a:r>
              <a:rPr lang="en-US" altLang="zh-CN" dirty="0"/>
              <a:t>{</a:t>
            </a:r>
          </a:p>
          <a:p>
            <a:r>
              <a:rPr lang="en-US" altLang="zh-CN" dirty="0"/>
              <a:t>    if(n&lt;=2) return n;</a:t>
            </a:r>
          </a:p>
          <a:p>
            <a:r>
              <a:rPr lang="en-US" altLang="zh-CN" dirty="0"/>
              <a:t>	return </a:t>
            </a:r>
            <a:r>
              <a:rPr lang="en-US" altLang="zh-CN" dirty="0" err="1"/>
              <a:t>FrogPla</a:t>
            </a:r>
            <a:r>
              <a:rPr lang="en-US" altLang="zh-CN" dirty="0"/>
              <a:t>(n-1)+</a:t>
            </a:r>
            <a:r>
              <a:rPr lang="en-US" altLang="zh-CN" dirty="0" err="1"/>
              <a:t>FrogPla</a:t>
            </a:r>
            <a:r>
              <a:rPr lang="en-US" altLang="zh-CN" dirty="0"/>
              <a:t>(n-2);        </a:t>
            </a:r>
          </a:p>
          <a:p>
            <a:r>
              <a:rPr lang="en-US" altLang="zh-CN" dirty="0"/>
              <a:t>}</a:t>
            </a:r>
          </a:p>
          <a:p>
            <a:r>
              <a:rPr lang="en-US" altLang="zh-CN" dirty="0"/>
              <a:t>int main()</a:t>
            </a:r>
          </a:p>
          <a:p>
            <a:r>
              <a:rPr lang="en-US" altLang="zh-CN" dirty="0"/>
              <a:t>{   int n; </a:t>
            </a:r>
          </a:p>
          <a:p>
            <a:r>
              <a:rPr lang="en-US" altLang="zh-CN" dirty="0"/>
              <a:t>    </a:t>
            </a:r>
            <a:r>
              <a:rPr lang="en-US" altLang="zh-CN" dirty="0" err="1"/>
              <a:t>cout</a:t>
            </a:r>
            <a:r>
              <a:rPr lang="en-US" altLang="zh-CN" dirty="0"/>
              <a:t>&lt;&lt;"input a </a:t>
            </a:r>
            <a:r>
              <a:rPr lang="en-US" altLang="zh-CN" dirty="0" err="1"/>
              <a:t>inteager</a:t>
            </a:r>
            <a:r>
              <a:rPr lang="en-US" altLang="zh-CN" dirty="0"/>
              <a:t> number:";</a:t>
            </a:r>
          </a:p>
          <a:p>
            <a:r>
              <a:rPr lang="en-US" altLang="zh-CN" dirty="0"/>
              <a:t>    </a:t>
            </a:r>
            <a:r>
              <a:rPr lang="en-US" altLang="zh-CN" dirty="0" err="1"/>
              <a:t>cin</a:t>
            </a:r>
            <a:r>
              <a:rPr lang="en-US" altLang="zh-CN" dirty="0"/>
              <a:t>&gt;&gt;n;</a:t>
            </a:r>
          </a:p>
          <a:p>
            <a:r>
              <a:rPr lang="en-US" altLang="zh-CN" dirty="0"/>
              <a:t>    </a:t>
            </a:r>
            <a:r>
              <a:rPr lang="en-US" altLang="zh-CN" dirty="0" err="1"/>
              <a:t>cout</a:t>
            </a:r>
            <a:r>
              <a:rPr lang="en-US" altLang="zh-CN" dirty="0"/>
              <a:t>&lt;&lt;</a:t>
            </a:r>
            <a:r>
              <a:rPr lang="en-US" altLang="zh-CN" dirty="0" err="1"/>
              <a:t>FrogPla</a:t>
            </a:r>
            <a:r>
              <a:rPr lang="en-US" altLang="zh-CN" dirty="0"/>
              <a:t>(n)&lt;&lt;</a:t>
            </a:r>
            <a:r>
              <a:rPr lang="en-US" altLang="zh-CN" dirty="0" err="1"/>
              <a:t>endl</a:t>
            </a:r>
            <a:r>
              <a:rPr lang="en-US" altLang="zh-CN" dirty="0"/>
              <a:t>;</a:t>
            </a:r>
          </a:p>
          <a:p>
            <a:r>
              <a:rPr lang="en-US" altLang="zh-CN" dirty="0"/>
              <a:t>    return 0;</a:t>
            </a:r>
          </a:p>
          <a:p>
            <a:r>
              <a:rPr lang="en-US" altLang="zh-CN" dirty="0"/>
              <a:t>}	</a:t>
            </a:r>
          </a:p>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39</a:t>
            </a:fld>
            <a:endParaRPr lang="zh-CN" altLang="en-US"/>
          </a:p>
        </p:txBody>
      </p:sp>
    </p:spTree>
    <p:extLst>
      <p:ext uri="{BB962C8B-B14F-4D97-AF65-F5344CB8AC3E}">
        <p14:creationId xmlns:p14="http://schemas.microsoft.com/office/powerpoint/2010/main" val="9579708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40</a:t>
            </a:fld>
            <a:endParaRPr lang="zh-CN" altLang="en-US"/>
          </a:p>
        </p:txBody>
      </p:sp>
    </p:spTree>
    <p:extLst>
      <p:ext uri="{BB962C8B-B14F-4D97-AF65-F5344CB8AC3E}">
        <p14:creationId xmlns:p14="http://schemas.microsoft.com/office/powerpoint/2010/main" val="37989962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a:t>
            </a:r>
          </a:p>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41</a:t>
            </a:fld>
            <a:endParaRPr lang="zh-CN" altLang="en-US"/>
          </a:p>
        </p:txBody>
      </p:sp>
    </p:spTree>
    <p:extLst>
      <p:ext uri="{BB962C8B-B14F-4D97-AF65-F5344CB8AC3E}">
        <p14:creationId xmlns:p14="http://schemas.microsoft.com/office/powerpoint/2010/main" val="30511960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42</a:t>
            </a:fld>
            <a:endParaRPr lang="zh-CN" altLang="en-US"/>
          </a:p>
        </p:txBody>
      </p:sp>
    </p:spTree>
    <p:extLst>
      <p:ext uri="{BB962C8B-B14F-4D97-AF65-F5344CB8AC3E}">
        <p14:creationId xmlns:p14="http://schemas.microsoft.com/office/powerpoint/2010/main" val="31654912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3</a:t>
            </a:fld>
            <a:endParaRPr lang="zh-CN" altLang="en-US"/>
          </a:p>
        </p:txBody>
      </p:sp>
    </p:spTree>
    <p:extLst>
      <p:ext uri="{BB962C8B-B14F-4D97-AF65-F5344CB8AC3E}">
        <p14:creationId xmlns:p14="http://schemas.microsoft.com/office/powerpoint/2010/main" val="26589731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4</a:t>
            </a:fld>
            <a:endParaRPr lang="zh-CN" altLang="en-US"/>
          </a:p>
        </p:txBody>
      </p:sp>
    </p:spTree>
    <p:extLst>
      <p:ext uri="{BB962C8B-B14F-4D97-AF65-F5344CB8AC3E}">
        <p14:creationId xmlns:p14="http://schemas.microsoft.com/office/powerpoint/2010/main" val="3885755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6</a:t>
            </a:fld>
            <a:endParaRPr lang="zh-CN" altLang="en-US"/>
          </a:p>
        </p:txBody>
      </p:sp>
    </p:spTree>
    <p:extLst>
      <p:ext uri="{BB962C8B-B14F-4D97-AF65-F5344CB8AC3E}">
        <p14:creationId xmlns:p14="http://schemas.microsoft.com/office/powerpoint/2010/main" val="925472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7</a:t>
            </a:fld>
            <a:endParaRPr lang="zh-CN" altLang="en-US"/>
          </a:p>
        </p:txBody>
      </p:sp>
    </p:spTree>
    <p:extLst>
      <p:ext uri="{BB962C8B-B14F-4D97-AF65-F5344CB8AC3E}">
        <p14:creationId xmlns:p14="http://schemas.microsoft.com/office/powerpoint/2010/main" val="3664172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8</a:t>
            </a:fld>
            <a:endParaRPr lang="zh-CN" altLang="en-US"/>
          </a:p>
        </p:txBody>
      </p:sp>
    </p:spTree>
    <p:extLst>
      <p:ext uri="{BB962C8B-B14F-4D97-AF65-F5344CB8AC3E}">
        <p14:creationId xmlns:p14="http://schemas.microsoft.com/office/powerpoint/2010/main" val="35306653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16</a:t>
            </a:fld>
            <a:endParaRPr lang="zh-CN" altLang="en-US"/>
          </a:p>
        </p:txBody>
      </p:sp>
    </p:spTree>
    <p:extLst>
      <p:ext uri="{BB962C8B-B14F-4D97-AF65-F5344CB8AC3E}">
        <p14:creationId xmlns:p14="http://schemas.microsoft.com/office/powerpoint/2010/main" val="1252061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8ABDA6A-29CD-4D28-B6EA-E8D4FFDF6043}" type="slidenum">
              <a:rPr lang="zh-CN" altLang="en-US" smtClean="0"/>
              <a:t>17</a:t>
            </a:fld>
            <a:endParaRPr lang="zh-CN" altLang="en-US"/>
          </a:p>
        </p:txBody>
      </p:sp>
    </p:spTree>
    <p:extLst>
      <p:ext uri="{BB962C8B-B14F-4D97-AF65-F5344CB8AC3E}">
        <p14:creationId xmlns:p14="http://schemas.microsoft.com/office/powerpoint/2010/main" val="1019216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2"/>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5"/>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accent4"/>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1_Blank">
    <p:bg>
      <p:bgPr>
        <a:solidFill>
          <a:schemeClr val="accent3"/>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accent2"/>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2_Blank">
    <p:bg>
      <p:bgPr>
        <a:solidFill>
          <a:schemeClr val="accent1"/>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ctr" defTabSz="609600"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609600" rtl="0" eaLnBrk="1" latinLnBrk="0" hangingPunct="1">
        <a:spcBef>
          <a:spcPct val="20000"/>
        </a:spcBef>
        <a:buFont typeface="Arial" panose="020B0604020202020204"/>
        <a:buChar char="•"/>
        <a:defRPr sz="4265" kern="1200">
          <a:solidFill>
            <a:schemeClr val="tx1"/>
          </a:solidFill>
          <a:latin typeface="+mn-lt"/>
          <a:ea typeface="+mn-ea"/>
          <a:cs typeface="+mn-cs"/>
        </a:defRPr>
      </a:lvl1pPr>
      <a:lvl2pPr marL="990600" indent="-381000" algn="l" defTabSz="609600" rtl="0" eaLnBrk="1" latinLnBrk="0" hangingPunct="1">
        <a:spcBef>
          <a:spcPct val="20000"/>
        </a:spcBef>
        <a:buFont typeface="Arial" panose="020B0604020202020204"/>
        <a:buChar char="–"/>
        <a:defRPr sz="3735" kern="1200">
          <a:solidFill>
            <a:schemeClr val="tx1"/>
          </a:solidFill>
          <a:latin typeface="+mn-lt"/>
          <a:ea typeface="+mn-ea"/>
          <a:cs typeface="+mn-cs"/>
        </a:defRPr>
      </a:lvl2pPr>
      <a:lvl3pPr marL="1524000" indent="-304800" algn="l" defTabSz="609600" rtl="0" eaLnBrk="1" latinLnBrk="0" hangingPunct="1">
        <a:spcBef>
          <a:spcPct val="20000"/>
        </a:spcBef>
        <a:buFont typeface="Arial" panose="020B0604020202020204"/>
        <a:buChar char="•"/>
        <a:defRPr sz="3200" kern="1200">
          <a:solidFill>
            <a:schemeClr val="tx1"/>
          </a:solidFill>
          <a:latin typeface="+mn-lt"/>
          <a:ea typeface="+mn-ea"/>
          <a:cs typeface="+mn-cs"/>
        </a:defRPr>
      </a:lvl3pPr>
      <a:lvl4pPr marL="2133600" indent="-304800" algn="l" defTabSz="609600" rtl="0" eaLnBrk="1" latinLnBrk="0" hangingPunct="1">
        <a:spcBef>
          <a:spcPct val="20000"/>
        </a:spcBef>
        <a:buFont typeface="Arial" panose="020B0604020202020204"/>
        <a:buChar char="–"/>
        <a:defRPr sz="2665" kern="1200">
          <a:solidFill>
            <a:schemeClr val="tx1"/>
          </a:solidFill>
          <a:latin typeface="+mn-lt"/>
          <a:ea typeface="+mn-ea"/>
          <a:cs typeface="+mn-cs"/>
        </a:defRPr>
      </a:lvl4pPr>
      <a:lvl5pPr marL="2742565" indent="-304800" algn="l" defTabSz="609600" rtl="0" eaLnBrk="1" latinLnBrk="0" hangingPunct="1">
        <a:spcBef>
          <a:spcPct val="20000"/>
        </a:spcBef>
        <a:buFont typeface="Arial" panose="020B0604020202020204"/>
        <a:buChar char="»"/>
        <a:defRPr sz="2665" kern="1200">
          <a:solidFill>
            <a:schemeClr val="tx1"/>
          </a:solidFill>
          <a:latin typeface="+mn-lt"/>
          <a:ea typeface="+mn-ea"/>
          <a:cs typeface="+mn-cs"/>
        </a:defRPr>
      </a:lvl5pPr>
      <a:lvl6pPr marL="3352165" indent="-304800" algn="l" defTabSz="609600" rtl="0" eaLnBrk="1" latinLnBrk="0" hangingPunct="1">
        <a:spcBef>
          <a:spcPct val="20000"/>
        </a:spcBef>
        <a:buFont typeface="Arial" panose="020B0604020202020204"/>
        <a:buChar char="•"/>
        <a:defRPr sz="2665" kern="1200">
          <a:solidFill>
            <a:schemeClr val="tx1"/>
          </a:solidFill>
          <a:latin typeface="+mn-lt"/>
          <a:ea typeface="+mn-ea"/>
          <a:cs typeface="+mn-cs"/>
        </a:defRPr>
      </a:lvl6pPr>
      <a:lvl7pPr marL="3961765" indent="-304800" algn="l" defTabSz="609600" rtl="0" eaLnBrk="1" latinLnBrk="0" hangingPunct="1">
        <a:spcBef>
          <a:spcPct val="20000"/>
        </a:spcBef>
        <a:buFont typeface="Arial" panose="020B0604020202020204"/>
        <a:buChar char="•"/>
        <a:defRPr sz="2665" kern="1200">
          <a:solidFill>
            <a:schemeClr val="tx1"/>
          </a:solidFill>
          <a:latin typeface="+mn-lt"/>
          <a:ea typeface="+mn-ea"/>
          <a:cs typeface="+mn-cs"/>
        </a:defRPr>
      </a:lvl7pPr>
      <a:lvl8pPr marL="4571365" indent="-304800" algn="l" defTabSz="609600" rtl="0" eaLnBrk="1" latinLnBrk="0" hangingPunct="1">
        <a:spcBef>
          <a:spcPct val="20000"/>
        </a:spcBef>
        <a:buFont typeface="Arial" panose="020B0604020202020204"/>
        <a:buChar char="•"/>
        <a:defRPr sz="2665" kern="1200">
          <a:solidFill>
            <a:schemeClr val="tx1"/>
          </a:solidFill>
          <a:latin typeface="+mn-lt"/>
          <a:ea typeface="+mn-ea"/>
          <a:cs typeface="+mn-cs"/>
        </a:defRPr>
      </a:lvl8pPr>
      <a:lvl9pPr marL="5180965" indent="-304800" algn="l" defTabSz="609600" rtl="0" eaLnBrk="1" latinLnBrk="0" hangingPunct="1">
        <a:spcBef>
          <a:spcPct val="20000"/>
        </a:spcBef>
        <a:buFont typeface="Arial" panose="020B0604020202020204"/>
        <a:buChar char="•"/>
        <a:defRPr sz="2665" kern="1200">
          <a:solidFill>
            <a:schemeClr val="tx1"/>
          </a:solidFill>
          <a:latin typeface="+mn-lt"/>
          <a:ea typeface="+mn-ea"/>
          <a:cs typeface="+mn-cs"/>
        </a:defRPr>
      </a:lvl9pPr>
    </p:bodyStyle>
    <p:otherStyle>
      <a:defPPr>
        <a:defRPr lang="en-US"/>
      </a:defPPr>
      <a:lvl1pPr marL="0" algn="l" defTabSz="609600" rtl="0" eaLnBrk="1" latinLnBrk="0" hangingPunct="1">
        <a:defRPr sz="2400" kern="1200">
          <a:solidFill>
            <a:schemeClr val="tx1"/>
          </a:solidFill>
          <a:latin typeface="+mn-lt"/>
          <a:ea typeface="+mn-ea"/>
          <a:cs typeface="+mn-cs"/>
        </a:defRPr>
      </a:lvl1pPr>
      <a:lvl2pPr marL="609600" algn="l" defTabSz="609600" rtl="0" eaLnBrk="1" latinLnBrk="0" hangingPunct="1">
        <a:defRPr sz="2400" kern="1200">
          <a:solidFill>
            <a:schemeClr val="tx1"/>
          </a:solidFill>
          <a:latin typeface="+mn-lt"/>
          <a:ea typeface="+mn-ea"/>
          <a:cs typeface="+mn-cs"/>
        </a:defRPr>
      </a:lvl2pPr>
      <a:lvl3pPr marL="1219200" algn="l" defTabSz="609600" rtl="0" eaLnBrk="1" latinLnBrk="0" hangingPunct="1">
        <a:defRPr sz="2400" kern="1200">
          <a:solidFill>
            <a:schemeClr val="tx1"/>
          </a:solidFill>
          <a:latin typeface="+mn-lt"/>
          <a:ea typeface="+mn-ea"/>
          <a:cs typeface="+mn-cs"/>
        </a:defRPr>
      </a:lvl3pPr>
      <a:lvl4pPr marL="1828800" algn="l" defTabSz="609600" rtl="0" eaLnBrk="1" latinLnBrk="0" hangingPunct="1">
        <a:defRPr sz="2400" kern="1200">
          <a:solidFill>
            <a:schemeClr val="tx1"/>
          </a:solidFill>
          <a:latin typeface="+mn-lt"/>
          <a:ea typeface="+mn-ea"/>
          <a:cs typeface="+mn-cs"/>
        </a:defRPr>
      </a:lvl4pPr>
      <a:lvl5pPr marL="2438400" algn="l" defTabSz="609600" rtl="0" eaLnBrk="1" latinLnBrk="0" hangingPunct="1">
        <a:defRPr sz="2400" kern="1200">
          <a:solidFill>
            <a:schemeClr val="tx1"/>
          </a:solidFill>
          <a:latin typeface="+mn-lt"/>
          <a:ea typeface="+mn-ea"/>
          <a:cs typeface="+mn-cs"/>
        </a:defRPr>
      </a:lvl5pPr>
      <a:lvl6pPr marL="3047365" algn="l" defTabSz="609600" rtl="0" eaLnBrk="1" latinLnBrk="0" hangingPunct="1">
        <a:defRPr sz="2400" kern="1200">
          <a:solidFill>
            <a:schemeClr val="tx1"/>
          </a:solidFill>
          <a:latin typeface="+mn-lt"/>
          <a:ea typeface="+mn-ea"/>
          <a:cs typeface="+mn-cs"/>
        </a:defRPr>
      </a:lvl6pPr>
      <a:lvl7pPr marL="3656965" algn="l" defTabSz="609600" rtl="0" eaLnBrk="1" latinLnBrk="0" hangingPunct="1">
        <a:defRPr sz="2400" kern="1200">
          <a:solidFill>
            <a:schemeClr val="tx1"/>
          </a:solidFill>
          <a:latin typeface="+mn-lt"/>
          <a:ea typeface="+mn-ea"/>
          <a:cs typeface="+mn-cs"/>
        </a:defRPr>
      </a:lvl7pPr>
      <a:lvl8pPr marL="4266565" algn="l" defTabSz="609600" rtl="0" eaLnBrk="1" latinLnBrk="0" hangingPunct="1">
        <a:defRPr sz="2400" kern="1200">
          <a:solidFill>
            <a:schemeClr val="tx1"/>
          </a:solidFill>
          <a:latin typeface="+mn-lt"/>
          <a:ea typeface="+mn-ea"/>
          <a:cs typeface="+mn-cs"/>
        </a:defRPr>
      </a:lvl8pPr>
      <a:lvl9pPr marL="4876165" algn="l" defTabSz="6096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ww.cplusplus.com/reference/"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0" name="矩形 19"/>
          <p:cNvSpPr/>
          <p:nvPr/>
        </p:nvSpPr>
        <p:spPr>
          <a:xfrm>
            <a:off x="7231" y="2388"/>
            <a:ext cx="12190413" cy="2965058"/>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dirty="0"/>
          </a:p>
        </p:txBody>
      </p:sp>
      <p:sp>
        <p:nvSpPr>
          <p:cNvPr id="4" name="文本框 3"/>
          <p:cNvSpPr txBox="1"/>
          <p:nvPr/>
        </p:nvSpPr>
        <p:spPr>
          <a:xfrm>
            <a:off x="7231" y="2965058"/>
            <a:ext cx="12190413" cy="1015663"/>
          </a:xfrm>
          <a:prstGeom prst="rect">
            <a:avLst/>
          </a:prstGeom>
          <a:noFill/>
        </p:spPr>
        <p:txBody>
          <a:bodyPr wrap="square" rtlCol="0">
            <a:spAutoFit/>
          </a:bodyPr>
          <a:lstStyle/>
          <a:p>
            <a:pPr algn="ctr"/>
            <a:r>
              <a:rPr lang="zh-CN" altLang="en-US" sz="6000" dirty="0">
                <a:latin typeface="华文琥珀" panose="02010800040101010101" pitchFamily="2" charset="-122"/>
                <a:ea typeface="华文琥珀" panose="02010800040101010101" pitchFamily="2" charset="-122"/>
              </a:rPr>
              <a:t>第五讲函数</a:t>
            </a:r>
            <a:endParaRPr lang="zh-CN" altLang="en-US" sz="6000" b="1" dirty="0">
              <a:cs typeface="+mn-ea"/>
              <a:sym typeface="+mn-lt"/>
            </a:endParaRPr>
          </a:p>
        </p:txBody>
      </p:sp>
      <p:grpSp>
        <p:nvGrpSpPr>
          <p:cNvPr id="11" name="组合 10"/>
          <p:cNvGrpSpPr/>
          <p:nvPr/>
        </p:nvGrpSpPr>
        <p:grpSpPr>
          <a:xfrm>
            <a:off x="3645249" y="2434852"/>
            <a:ext cx="363125" cy="413514"/>
            <a:chOff x="3170996" y="382686"/>
            <a:chExt cx="807829" cy="807829"/>
          </a:xfrm>
        </p:grpSpPr>
        <p:sp>
          <p:nvSpPr>
            <p:cNvPr id="6" name="椭圆 5"/>
            <p:cNvSpPr/>
            <p:nvPr/>
          </p:nvSpPr>
          <p:spPr>
            <a:xfrm>
              <a:off x="3170996" y="382686"/>
              <a:ext cx="807829" cy="807829"/>
            </a:xfrm>
            <a:prstGeom prst="ellipse">
              <a:avLst/>
            </a:prstGeom>
            <a:solidFill>
              <a:schemeClr val="tx1"/>
            </a:solidFill>
            <a:ln w="76200" cmpd="sng">
              <a:solidFill>
                <a:schemeClr val="accent5"/>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7" name="文本框 6"/>
            <p:cNvSpPr txBox="1"/>
            <p:nvPr/>
          </p:nvSpPr>
          <p:spPr>
            <a:xfrm>
              <a:off x="3349624" y="443558"/>
              <a:ext cx="450568" cy="508850"/>
            </a:xfrm>
            <a:prstGeom prst="rect">
              <a:avLst/>
            </a:prstGeom>
            <a:noFill/>
          </p:spPr>
          <p:txBody>
            <a:bodyPr wrap="none" rtlCol="0">
              <a:spAutoFit/>
            </a:bodyPr>
            <a:lstStyle/>
            <a:p>
              <a:pPr algn="ctr"/>
              <a:r>
                <a:rPr kumimoji="1" lang="en-US" altLang="zh-CN" sz="1800" b="1" dirty="0">
                  <a:solidFill>
                    <a:schemeClr val="accent5"/>
                  </a:solidFill>
                </a:rPr>
                <a:t>R</a:t>
              </a:r>
              <a:endParaRPr kumimoji="1" lang="zh-CN" altLang="en-US" sz="1800" b="1" dirty="0">
                <a:solidFill>
                  <a:schemeClr val="accent5"/>
                </a:solidFill>
              </a:endParaRPr>
            </a:p>
          </p:txBody>
        </p:sp>
      </p:grpSp>
      <p:grpSp>
        <p:nvGrpSpPr>
          <p:cNvPr id="2" name="组合 1"/>
          <p:cNvGrpSpPr/>
          <p:nvPr/>
        </p:nvGrpSpPr>
        <p:grpSpPr>
          <a:xfrm>
            <a:off x="3121733" y="2434852"/>
            <a:ext cx="363124" cy="413514"/>
            <a:chOff x="2173906" y="382686"/>
            <a:chExt cx="807829" cy="807829"/>
          </a:xfrm>
        </p:grpSpPr>
        <p:sp>
          <p:nvSpPr>
            <p:cNvPr id="5" name="椭圆 4"/>
            <p:cNvSpPr/>
            <p:nvPr/>
          </p:nvSpPr>
          <p:spPr>
            <a:xfrm>
              <a:off x="2173906" y="382686"/>
              <a:ext cx="807829" cy="807829"/>
            </a:xfrm>
            <a:prstGeom prst="ellipse">
              <a:avLst/>
            </a:prstGeom>
            <a:solidFill>
              <a:schemeClr val="tx1"/>
            </a:solidFill>
            <a:ln w="76200" cmpd="sng">
              <a:solidFill>
                <a:schemeClr val="accent2"/>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8" name="文本框 7"/>
            <p:cNvSpPr txBox="1"/>
            <p:nvPr/>
          </p:nvSpPr>
          <p:spPr>
            <a:xfrm>
              <a:off x="2355927" y="443558"/>
              <a:ext cx="443783" cy="508850"/>
            </a:xfrm>
            <a:prstGeom prst="rect">
              <a:avLst/>
            </a:prstGeom>
            <a:noFill/>
          </p:spPr>
          <p:txBody>
            <a:bodyPr wrap="none" rtlCol="0">
              <a:spAutoFit/>
            </a:bodyPr>
            <a:lstStyle/>
            <a:p>
              <a:pPr algn="ctr"/>
              <a:r>
                <a:rPr kumimoji="1" lang="en-US" altLang="zh-CN" sz="1800" b="1" dirty="0">
                  <a:solidFill>
                    <a:srgbClr val="26CCC5"/>
                  </a:solidFill>
                </a:rPr>
                <a:t>P</a:t>
              </a:r>
              <a:endParaRPr kumimoji="1" lang="zh-CN" altLang="en-US" sz="1800" b="1" dirty="0">
                <a:solidFill>
                  <a:srgbClr val="26CCC5"/>
                </a:solidFill>
              </a:endParaRPr>
            </a:p>
          </p:txBody>
        </p:sp>
      </p:grpSp>
      <p:grpSp>
        <p:nvGrpSpPr>
          <p:cNvPr id="12" name="组合 11"/>
          <p:cNvGrpSpPr/>
          <p:nvPr/>
        </p:nvGrpSpPr>
        <p:grpSpPr>
          <a:xfrm>
            <a:off x="4168766" y="2434852"/>
            <a:ext cx="363124" cy="413514"/>
            <a:chOff x="4168089" y="382686"/>
            <a:chExt cx="807830" cy="807829"/>
          </a:xfrm>
        </p:grpSpPr>
        <p:sp>
          <p:nvSpPr>
            <p:cNvPr id="9" name="椭圆 8"/>
            <p:cNvSpPr/>
            <p:nvPr/>
          </p:nvSpPr>
          <p:spPr>
            <a:xfrm>
              <a:off x="4168089" y="382686"/>
              <a:ext cx="807830" cy="807829"/>
            </a:xfrm>
            <a:prstGeom prst="ellipse">
              <a:avLst/>
            </a:prstGeom>
            <a:solidFill>
              <a:schemeClr val="tx1"/>
            </a:solidFill>
            <a:ln w="76200" cmpd="sng">
              <a:solidFill>
                <a:schemeClr val="accent3"/>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10" name="文本框 9"/>
            <p:cNvSpPr txBox="1"/>
            <p:nvPr/>
          </p:nvSpPr>
          <p:spPr>
            <a:xfrm>
              <a:off x="4304865" y="443558"/>
              <a:ext cx="534260" cy="508850"/>
            </a:xfrm>
            <a:prstGeom prst="rect">
              <a:avLst/>
            </a:prstGeom>
            <a:noFill/>
          </p:spPr>
          <p:txBody>
            <a:bodyPr wrap="none" rtlCol="0">
              <a:spAutoFit/>
            </a:bodyPr>
            <a:lstStyle/>
            <a:p>
              <a:pPr algn="ctr"/>
              <a:r>
                <a:rPr kumimoji="1" lang="en-US" altLang="zh-CN" sz="1800" b="1" dirty="0">
                  <a:solidFill>
                    <a:schemeClr val="accent3"/>
                  </a:solidFill>
                </a:rPr>
                <a:t>O</a:t>
              </a:r>
              <a:endParaRPr kumimoji="1" lang="zh-CN" altLang="en-US" sz="1800" b="1" dirty="0">
                <a:solidFill>
                  <a:schemeClr val="accent3"/>
                </a:solidFill>
              </a:endParaRPr>
            </a:p>
          </p:txBody>
        </p:sp>
      </p:grpSp>
      <p:grpSp>
        <p:nvGrpSpPr>
          <p:cNvPr id="13" name="组合 12"/>
          <p:cNvGrpSpPr/>
          <p:nvPr/>
        </p:nvGrpSpPr>
        <p:grpSpPr>
          <a:xfrm>
            <a:off x="4692282" y="2434852"/>
            <a:ext cx="363124" cy="413514"/>
            <a:chOff x="5165176" y="382686"/>
            <a:chExt cx="807829" cy="807829"/>
          </a:xfrm>
        </p:grpSpPr>
        <p:sp>
          <p:nvSpPr>
            <p:cNvPr id="15" name="椭圆 14"/>
            <p:cNvSpPr/>
            <p:nvPr/>
          </p:nvSpPr>
          <p:spPr>
            <a:xfrm>
              <a:off x="5165176" y="382686"/>
              <a:ext cx="807829" cy="807829"/>
            </a:xfrm>
            <a:prstGeom prst="ellipse">
              <a:avLst/>
            </a:prstGeom>
            <a:solidFill>
              <a:schemeClr val="tx1"/>
            </a:solidFill>
            <a:ln w="76200" cmpd="sng">
              <a:solidFill>
                <a:srgbClr val="104D7E"/>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16" name="文本框 15"/>
            <p:cNvSpPr txBox="1"/>
            <p:nvPr/>
          </p:nvSpPr>
          <p:spPr>
            <a:xfrm>
              <a:off x="5301956" y="443558"/>
              <a:ext cx="534259" cy="508850"/>
            </a:xfrm>
            <a:prstGeom prst="rect">
              <a:avLst/>
            </a:prstGeom>
            <a:noFill/>
          </p:spPr>
          <p:txBody>
            <a:bodyPr wrap="none" rtlCol="0">
              <a:spAutoFit/>
            </a:bodyPr>
            <a:lstStyle/>
            <a:p>
              <a:pPr algn="ctr"/>
              <a:r>
                <a:rPr kumimoji="1" lang="en-US" altLang="zh-CN" sz="1800" b="1" dirty="0">
                  <a:solidFill>
                    <a:schemeClr val="accent1"/>
                  </a:solidFill>
                </a:rPr>
                <a:t>G</a:t>
              </a:r>
              <a:endParaRPr kumimoji="1" lang="zh-CN" altLang="en-US" sz="1800" b="1" dirty="0">
                <a:solidFill>
                  <a:schemeClr val="accent1"/>
                </a:solidFill>
              </a:endParaRPr>
            </a:p>
          </p:txBody>
        </p:sp>
      </p:grpSp>
      <p:grpSp>
        <p:nvGrpSpPr>
          <p:cNvPr id="14" name="组合 13"/>
          <p:cNvGrpSpPr/>
          <p:nvPr/>
        </p:nvGrpSpPr>
        <p:grpSpPr>
          <a:xfrm>
            <a:off x="5215798" y="2434852"/>
            <a:ext cx="363124" cy="413514"/>
            <a:chOff x="6162270" y="382686"/>
            <a:chExt cx="807830" cy="807829"/>
          </a:xfrm>
        </p:grpSpPr>
        <p:sp>
          <p:nvSpPr>
            <p:cNvPr id="18" name="椭圆 17"/>
            <p:cNvSpPr/>
            <p:nvPr/>
          </p:nvSpPr>
          <p:spPr>
            <a:xfrm>
              <a:off x="6162270" y="382686"/>
              <a:ext cx="807830" cy="807829"/>
            </a:xfrm>
            <a:prstGeom prst="ellipse">
              <a:avLst/>
            </a:prstGeom>
            <a:solidFill>
              <a:schemeClr val="tx1"/>
            </a:solidFill>
            <a:ln w="76200" cmpd="sng">
              <a:solidFill>
                <a:schemeClr val="accent6"/>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19" name="文本框 18"/>
            <p:cNvSpPr txBox="1"/>
            <p:nvPr/>
          </p:nvSpPr>
          <p:spPr>
            <a:xfrm>
              <a:off x="6340893" y="443558"/>
              <a:ext cx="450570" cy="508850"/>
            </a:xfrm>
            <a:prstGeom prst="rect">
              <a:avLst/>
            </a:prstGeom>
            <a:noFill/>
          </p:spPr>
          <p:txBody>
            <a:bodyPr wrap="none" rtlCol="0">
              <a:spAutoFit/>
            </a:bodyPr>
            <a:lstStyle/>
            <a:p>
              <a:pPr algn="ctr"/>
              <a:r>
                <a:rPr kumimoji="1" lang="en-US" altLang="zh-CN" sz="1800" b="1" dirty="0">
                  <a:solidFill>
                    <a:schemeClr val="accent6"/>
                  </a:solidFill>
                </a:rPr>
                <a:t>R</a:t>
              </a:r>
              <a:endParaRPr kumimoji="1" lang="zh-CN" altLang="en-US" sz="1800" b="1" dirty="0">
                <a:solidFill>
                  <a:schemeClr val="accent6"/>
                </a:solidFill>
              </a:endParaRPr>
            </a:p>
          </p:txBody>
        </p:sp>
      </p:grpSp>
      <p:sp>
        <p:nvSpPr>
          <p:cNvPr id="17" name="文本框 16"/>
          <p:cNvSpPr txBox="1"/>
          <p:nvPr/>
        </p:nvSpPr>
        <p:spPr>
          <a:xfrm>
            <a:off x="7232" y="5264421"/>
            <a:ext cx="12184768" cy="424732"/>
          </a:xfrm>
          <a:prstGeom prst="rect">
            <a:avLst/>
          </a:prstGeom>
          <a:noFill/>
          <a:ln>
            <a:noFill/>
          </a:ln>
        </p:spPr>
        <p:txBody>
          <a:bodyPr wrap="square" rtlCol="0">
            <a:spAutoFit/>
          </a:bodyPr>
          <a:lstStyle/>
          <a:p>
            <a:pPr algn="ctr">
              <a:lnSpc>
                <a:spcPct val="90000"/>
              </a:lnSpc>
            </a:pPr>
            <a:r>
              <a:rPr kumimoji="1" lang="zh-CN" altLang="en-US" b="1" dirty="0"/>
              <a:t>计算机与信息学院</a:t>
            </a:r>
          </a:p>
        </p:txBody>
      </p:sp>
      <p:cxnSp>
        <p:nvCxnSpPr>
          <p:cNvPr id="3" name="直线连接符 2"/>
          <p:cNvCxnSpPr/>
          <p:nvPr/>
        </p:nvCxnSpPr>
        <p:spPr>
          <a:xfrm>
            <a:off x="3462144" y="3946163"/>
            <a:ext cx="5267715" cy="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1" name="组合 20">
            <a:extLst>
              <a:ext uri="{FF2B5EF4-FFF2-40B4-BE49-F238E27FC236}">
                <a16:creationId xmlns:a16="http://schemas.microsoft.com/office/drawing/2014/main" id="{82FF5E2B-968F-4983-AA69-D0255BF69A6B}"/>
              </a:ext>
            </a:extLst>
          </p:cNvPr>
          <p:cNvGrpSpPr/>
          <p:nvPr/>
        </p:nvGrpSpPr>
        <p:grpSpPr>
          <a:xfrm>
            <a:off x="6262830" y="2434852"/>
            <a:ext cx="363125" cy="413514"/>
            <a:chOff x="3170996" y="382686"/>
            <a:chExt cx="807829" cy="807829"/>
          </a:xfrm>
        </p:grpSpPr>
        <p:sp>
          <p:nvSpPr>
            <p:cNvPr id="22" name="椭圆 21">
              <a:extLst>
                <a:ext uri="{FF2B5EF4-FFF2-40B4-BE49-F238E27FC236}">
                  <a16:creationId xmlns:a16="http://schemas.microsoft.com/office/drawing/2014/main" id="{69FDA05E-C5DE-4BD3-B147-0A8A8E4A7272}"/>
                </a:ext>
              </a:extLst>
            </p:cNvPr>
            <p:cNvSpPr/>
            <p:nvPr/>
          </p:nvSpPr>
          <p:spPr>
            <a:xfrm>
              <a:off x="3170996" y="382686"/>
              <a:ext cx="807829" cy="807829"/>
            </a:xfrm>
            <a:prstGeom prst="ellipse">
              <a:avLst/>
            </a:prstGeom>
            <a:solidFill>
              <a:schemeClr val="tx1"/>
            </a:solidFill>
            <a:ln w="76200" cmpd="sng">
              <a:solidFill>
                <a:schemeClr val="accent5"/>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23" name="文本框 22">
              <a:extLst>
                <a:ext uri="{FF2B5EF4-FFF2-40B4-BE49-F238E27FC236}">
                  <a16:creationId xmlns:a16="http://schemas.microsoft.com/office/drawing/2014/main" id="{DC448F4D-31E2-469F-9A7E-C21EECAAABD1}"/>
                </a:ext>
              </a:extLst>
            </p:cNvPr>
            <p:cNvSpPr txBox="1"/>
            <p:nvPr/>
          </p:nvSpPr>
          <p:spPr>
            <a:xfrm>
              <a:off x="3297601" y="443558"/>
              <a:ext cx="554615" cy="508850"/>
            </a:xfrm>
            <a:prstGeom prst="rect">
              <a:avLst/>
            </a:prstGeom>
            <a:noFill/>
          </p:spPr>
          <p:txBody>
            <a:bodyPr wrap="none" rtlCol="0">
              <a:spAutoFit/>
            </a:bodyPr>
            <a:lstStyle/>
            <a:p>
              <a:pPr algn="ctr"/>
              <a:r>
                <a:rPr kumimoji="1" lang="en-US" altLang="zh-CN" sz="1800" b="1" dirty="0">
                  <a:solidFill>
                    <a:schemeClr val="accent5"/>
                  </a:solidFill>
                </a:rPr>
                <a:t>M</a:t>
              </a:r>
              <a:endParaRPr kumimoji="1" lang="zh-CN" altLang="en-US" sz="1800" b="1" dirty="0">
                <a:solidFill>
                  <a:schemeClr val="accent5"/>
                </a:solidFill>
              </a:endParaRPr>
            </a:p>
          </p:txBody>
        </p:sp>
      </p:grpSp>
      <p:grpSp>
        <p:nvGrpSpPr>
          <p:cNvPr id="24" name="组合 23">
            <a:extLst>
              <a:ext uri="{FF2B5EF4-FFF2-40B4-BE49-F238E27FC236}">
                <a16:creationId xmlns:a16="http://schemas.microsoft.com/office/drawing/2014/main" id="{53B0A5A3-8939-4A4D-A5CE-CA844F988E59}"/>
              </a:ext>
            </a:extLst>
          </p:cNvPr>
          <p:cNvGrpSpPr/>
          <p:nvPr/>
        </p:nvGrpSpPr>
        <p:grpSpPr>
          <a:xfrm>
            <a:off x="5739314" y="2434852"/>
            <a:ext cx="363124" cy="413514"/>
            <a:chOff x="2173906" y="382686"/>
            <a:chExt cx="807829" cy="807829"/>
          </a:xfrm>
        </p:grpSpPr>
        <p:sp>
          <p:nvSpPr>
            <p:cNvPr id="25" name="椭圆 24">
              <a:extLst>
                <a:ext uri="{FF2B5EF4-FFF2-40B4-BE49-F238E27FC236}">
                  <a16:creationId xmlns:a16="http://schemas.microsoft.com/office/drawing/2014/main" id="{B481AC01-11C7-42EA-B1CC-0DEF571A0498}"/>
                </a:ext>
              </a:extLst>
            </p:cNvPr>
            <p:cNvSpPr/>
            <p:nvPr/>
          </p:nvSpPr>
          <p:spPr>
            <a:xfrm>
              <a:off x="2173906" y="382686"/>
              <a:ext cx="807829" cy="807829"/>
            </a:xfrm>
            <a:prstGeom prst="ellipse">
              <a:avLst/>
            </a:prstGeom>
            <a:solidFill>
              <a:schemeClr val="tx1"/>
            </a:solidFill>
            <a:ln w="76200" cmpd="sng">
              <a:solidFill>
                <a:schemeClr val="accent2"/>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26" name="文本框 25">
              <a:extLst>
                <a:ext uri="{FF2B5EF4-FFF2-40B4-BE49-F238E27FC236}">
                  <a16:creationId xmlns:a16="http://schemas.microsoft.com/office/drawing/2014/main" id="{9A32D12B-6482-4BB8-9FD4-3FE7F1EE81A0}"/>
                </a:ext>
              </a:extLst>
            </p:cNvPr>
            <p:cNvSpPr txBox="1"/>
            <p:nvPr/>
          </p:nvSpPr>
          <p:spPr>
            <a:xfrm>
              <a:off x="2326521" y="443558"/>
              <a:ext cx="502594" cy="508850"/>
            </a:xfrm>
            <a:prstGeom prst="rect">
              <a:avLst/>
            </a:prstGeom>
            <a:noFill/>
          </p:spPr>
          <p:txBody>
            <a:bodyPr wrap="none" rtlCol="0">
              <a:spAutoFit/>
            </a:bodyPr>
            <a:lstStyle/>
            <a:p>
              <a:pPr algn="ctr"/>
              <a:r>
                <a:rPr kumimoji="1" lang="en-US" altLang="zh-CN" sz="1800" b="1" dirty="0">
                  <a:solidFill>
                    <a:srgbClr val="26CCC5"/>
                  </a:solidFill>
                </a:rPr>
                <a:t>A</a:t>
              </a:r>
              <a:endParaRPr kumimoji="1" lang="zh-CN" altLang="en-US" sz="1800" b="1" dirty="0">
                <a:solidFill>
                  <a:srgbClr val="26CCC5"/>
                </a:solidFill>
              </a:endParaRPr>
            </a:p>
          </p:txBody>
        </p:sp>
      </p:grpSp>
      <p:grpSp>
        <p:nvGrpSpPr>
          <p:cNvPr id="27" name="组合 26">
            <a:extLst>
              <a:ext uri="{FF2B5EF4-FFF2-40B4-BE49-F238E27FC236}">
                <a16:creationId xmlns:a16="http://schemas.microsoft.com/office/drawing/2014/main" id="{5E928632-5174-4A81-8188-2424A6BCE693}"/>
              </a:ext>
            </a:extLst>
          </p:cNvPr>
          <p:cNvGrpSpPr/>
          <p:nvPr/>
        </p:nvGrpSpPr>
        <p:grpSpPr>
          <a:xfrm>
            <a:off x="6786347" y="2434852"/>
            <a:ext cx="363124" cy="413514"/>
            <a:chOff x="4168089" y="382686"/>
            <a:chExt cx="807830" cy="807829"/>
          </a:xfrm>
        </p:grpSpPr>
        <p:sp>
          <p:nvSpPr>
            <p:cNvPr id="28" name="椭圆 27">
              <a:extLst>
                <a:ext uri="{FF2B5EF4-FFF2-40B4-BE49-F238E27FC236}">
                  <a16:creationId xmlns:a16="http://schemas.microsoft.com/office/drawing/2014/main" id="{E3F30FF9-B929-4714-AE37-FD8C1E60C9FA}"/>
                </a:ext>
              </a:extLst>
            </p:cNvPr>
            <p:cNvSpPr/>
            <p:nvPr/>
          </p:nvSpPr>
          <p:spPr>
            <a:xfrm>
              <a:off x="4168089" y="382686"/>
              <a:ext cx="807830" cy="807829"/>
            </a:xfrm>
            <a:prstGeom prst="ellipse">
              <a:avLst/>
            </a:prstGeom>
            <a:solidFill>
              <a:schemeClr val="tx1"/>
            </a:solidFill>
            <a:ln w="76200" cmpd="sng">
              <a:solidFill>
                <a:schemeClr val="accent3"/>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29" name="文本框 28">
              <a:extLst>
                <a:ext uri="{FF2B5EF4-FFF2-40B4-BE49-F238E27FC236}">
                  <a16:creationId xmlns:a16="http://schemas.microsoft.com/office/drawing/2014/main" id="{F367262D-8BB8-4917-83EE-13C6F604B7DB}"/>
                </a:ext>
              </a:extLst>
            </p:cNvPr>
            <p:cNvSpPr txBox="1"/>
            <p:nvPr/>
          </p:nvSpPr>
          <p:spPr>
            <a:xfrm>
              <a:off x="4294687" y="443558"/>
              <a:ext cx="554617" cy="508850"/>
            </a:xfrm>
            <a:prstGeom prst="rect">
              <a:avLst/>
            </a:prstGeom>
            <a:noFill/>
          </p:spPr>
          <p:txBody>
            <a:bodyPr wrap="none" rtlCol="0">
              <a:spAutoFit/>
            </a:bodyPr>
            <a:lstStyle/>
            <a:p>
              <a:pPr algn="ctr"/>
              <a:r>
                <a:rPr kumimoji="1" lang="en-US" altLang="zh-CN" sz="1800" b="1" dirty="0">
                  <a:solidFill>
                    <a:schemeClr val="accent3"/>
                  </a:solidFill>
                </a:rPr>
                <a:t>M</a:t>
              </a:r>
              <a:endParaRPr kumimoji="1" lang="zh-CN" altLang="en-US" sz="1800" b="1" dirty="0">
                <a:solidFill>
                  <a:schemeClr val="accent3"/>
                </a:solidFill>
              </a:endParaRPr>
            </a:p>
          </p:txBody>
        </p:sp>
      </p:grpSp>
      <p:grpSp>
        <p:nvGrpSpPr>
          <p:cNvPr id="30" name="组合 29">
            <a:extLst>
              <a:ext uri="{FF2B5EF4-FFF2-40B4-BE49-F238E27FC236}">
                <a16:creationId xmlns:a16="http://schemas.microsoft.com/office/drawing/2014/main" id="{713B54DD-FA9B-4F67-A1B9-1A5BFBF4C1E8}"/>
              </a:ext>
            </a:extLst>
          </p:cNvPr>
          <p:cNvGrpSpPr/>
          <p:nvPr/>
        </p:nvGrpSpPr>
        <p:grpSpPr>
          <a:xfrm>
            <a:off x="7309863" y="2434852"/>
            <a:ext cx="363124" cy="413514"/>
            <a:chOff x="5165176" y="382686"/>
            <a:chExt cx="807829" cy="807829"/>
          </a:xfrm>
        </p:grpSpPr>
        <p:sp>
          <p:nvSpPr>
            <p:cNvPr id="31" name="椭圆 30">
              <a:extLst>
                <a:ext uri="{FF2B5EF4-FFF2-40B4-BE49-F238E27FC236}">
                  <a16:creationId xmlns:a16="http://schemas.microsoft.com/office/drawing/2014/main" id="{74C96447-7AA1-416E-BE12-B2194AA8E056}"/>
                </a:ext>
              </a:extLst>
            </p:cNvPr>
            <p:cNvSpPr/>
            <p:nvPr/>
          </p:nvSpPr>
          <p:spPr>
            <a:xfrm>
              <a:off x="5165176" y="382686"/>
              <a:ext cx="807829" cy="807829"/>
            </a:xfrm>
            <a:prstGeom prst="ellipse">
              <a:avLst/>
            </a:prstGeom>
            <a:solidFill>
              <a:schemeClr val="tx1"/>
            </a:solidFill>
            <a:ln w="76200" cmpd="sng">
              <a:solidFill>
                <a:srgbClr val="104D7E"/>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32" name="文本框 31">
              <a:extLst>
                <a:ext uri="{FF2B5EF4-FFF2-40B4-BE49-F238E27FC236}">
                  <a16:creationId xmlns:a16="http://schemas.microsoft.com/office/drawing/2014/main" id="{8FC93182-7886-4A62-9FD2-52B8CBCA9AC3}"/>
                </a:ext>
              </a:extLst>
            </p:cNvPr>
            <p:cNvSpPr txBox="1"/>
            <p:nvPr/>
          </p:nvSpPr>
          <p:spPr>
            <a:xfrm>
              <a:off x="5393561" y="443558"/>
              <a:ext cx="351046" cy="508850"/>
            </a:xfrm>
            <a:prstGeom prst="rect">
              <a:avLst/>
            </a:prstGeom>
            <a:noFill/>
          </p:spPr>
          <p:txBody>
            <a:bodyPr wrap="none" rtlCol="0">
              <a:spAutoFit/>
            </a:bodyPr>
            <a:lstStyle/>
            <a:p>
              <a:pPr algn="ctr"/>
              <a:r>
                <a:rPr kumimoji="1" lang="en-US" altLang="zh-CN" sz="1800" b="1" dirty="0">
                  <a:solidFill>
                    <a:schemeClr val="accent1"/>
                  </a:solidFill>
                </a:rPr>
                <a:t>I</a:t>
              </a:r>
              <a:endParaRPr kumimoji="1" lang="zh-CN" altLang="en-US" sz="1800" b="1" dirty="0">
                <a:solidFill>
                  <a:schemeClr val="accent1"/>
                </a:solidFill>
              </a:endParaRPr>
            </a:p>
          </p:txBody>
        </p:sp>
      </p:grpSp>
      <p:grpSp>
        <p:nvGrpSpPr>
          <p:cNvPr id="33" name="组合 32">
            <a:extLst>
              <a:ext uri="{FF2B5EF4-FFF2-40B4-BE49-F238E27FC236}">
                <a16:creationId xmlns:a16="http://schemas.microsoft.com/office/drawing/2014/main" id="{AE4F6443-905A-40E2-BC32-00244DBAACB0}"/>
              </a:ext>
            </a:extLst>
          </p:cNvPr>
          <p:cNvGrpSpPr/>
          <p:nvPr/>
        </p:nvGrpSpPr>
        <p:grpSpPr>
          <a:xfrm>
            <a:off x="7833379" y="2434852"/>
            <a:ext cx="363124" cy="413514"/>
            <a:chOff x="6162270" y="382686"/>
            <a:chExt cx="807830" cy="807829"/>
          </a:xfrm>
        </p:grpSpPr>
        <p:sp>
          <p:nvSpPr>
            <p:cNvPr id="34" name="椭圆 33">
              <a:extLst>
                <a:ext uri="{FF2B5EF4-FFF2-40B4-BE49-F238E27FC236}">
                  <a16:creationId xmlns:a16="http://schemas.microsoft.com/office/drawing/2014/main" id="{196D3505-14F1-4BF5-8945-C781F2CA3DD7}"/>
                </a:ext>
              </a:extLst>
            </p:cNvPr>
            <p:cNvSpPr/>
            <p:nvPr/>
          </p:nvSpPr>
          <p:spPr>
            <a:xfrm>
              <a:off x="6162270" y="382686"/>
              <a:ext cx="807830" cy="807829"/>
            </a:xfrm>
            <a:prstGeom prst="ellipse">
              <a:avLst/>
            </a:prstGeom>
            <a:solidFill>
              <a:schemeClr val="tx1"/>
            </a:solidFill>
            <a:ln w="76200" cmpd="sng">
              <a:solidFill>
                <a:schemeClr val="accent6"/>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35" name="文本框 34">
              <a:extLst>
                <a:ext uri="{FF2B5EF4-FFF2-40B4-BE49-F238E27FC236}">
                  <a16:creationId xmlns:a16="http://schemas.microsoft.com/office/drawing/2014/main" id="{C60A2BE7-434A-4388-96A8-24244761BE4C}"/>
                </a:ext>
              </a:extLst>
            </p:cNvPr>
            <p:cNvSpPr txBox="1"/>
            <p:nvPr/>
          </p:nvSpPr>
          <p:spPr>
            <a:xfrm>
              <a:off x="6314879" y="443558"/>
              <a:ext cx="502594" cy="508850"/>
            </a:xfrm>
            <a:prstGeom prst="rect">
              <a:avLst/>
            </a:prstGeom>
            <a:noFill/>
          </p:spPr>
          <p:txBody>
            <a:bodyPr wrap="none" rtlCol="0">
              <a:spAutoFit/>
            </a:bodyPr>
            <a:lstStyle/>
            <a:p>
              <a:pPr algn="ctr"/>
              <a:r>
                <a:rPr kumimoji="1" lang="en-US" altLang="zh-CN" sz="1800" b="1" dirty="0">
                  <a:solidFill>
                    <a:schemeClr val="accent6"/>
                  </a:solidFill>
                </a:rPr>
                <a:t>N</a:t>
              </a:r>
              <a:endParaRPr kumimoji="1" lang="zh-CN" altLang="en-US" sz="1800" b="1" dirty="0">
                <a:solidFill>
                  <a:schemeClr val="accent6"/>
                </a:solidFill>
              </a:endParaRPr>
            </a:p>
          </p:txBody>
        </p:sp>
      </p:grpSp>
      <p:grpSp>
        <p:nvGrpSpPr>
          <p:cNvPr id="36" name="组合 35">
            <a:extLst>
              <a:ext uri="{FF2B5EF4-FFF2-40B4-BE49-F238E27FC236}">
                <a16:creationId xmlns:a16="http://schemas.microsoft.com/office/drawing/2014/main" id="{02608C73-10E9-4E79-A21B-887B7FF64371}"/>
              </a:ext>
            </a:extLst>
          </p:cNvPr>
          <p:cNvGrpSpPr/>
          <p:nvPr/>
        </p:nvGrpSpPr>
        <p:grpSpPr>
          <a:xfrm>
            <a:off x="8356894" y="2434852"/>
            <a:ext cx="363124" cy="413514"/>
            <a:chOff x="2173906" y="382686"/>
            <a:chExt cx="807829" cy="807829"/>
          </a:xfrm>
        </p:grpSpPr>
        <p:sp>
          <p:nvSpPr>
            <p:cNvPr id="37" name="椭圆 36">
              <a:extLst>
                <a:ext uri="{FF2B5EF4-FFF2-40B4-BE49-F238E27FC236}">
                  <a16:creationId xmlns:a16="http://schemas.microsoft.com/office/drawing/2014/main" id="{EE93575D-B2A7-4436-9F0F-52BCA3D0924E}"/>
                </a:ext>
              </a:extLst>
            </p:cNvPr>
            <p:cNvSpPr/>
            <p:nvPr/>
          </p:nvSpPr>
          <p:spPr>
            <a:xfrm>
              <a:off x="2173906" y="382686"/>
              <a:ext cx="807829" cy="807829"/>
            </a:xfrm>
            <a:prstGeom prst="ellipse">
              <a:avLst/>
            </a:prstGeom>
            <a:solidFill>
              <a:schemeClr val="tx1"/>
            </a:solidFill>
            <a:ln w="76200" cmpd="sng">
              <a:solidFill>
                <a:schemeClr val="accent2"/>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ts val="6000"/>
                </a:lnSpc>
              </a:pPr>
              <a:endParaRPr kumimoji="1" lang="zh-CN" altLang="en-US" sz="1800" b="1" dirty="0">
                <a:solidFill>
                  <a:schemeClr val="accent2"/>
                </a:solidFill>
              </a:endParaRPr>
            </a:p>
          </p:txBody>
        </p:sp>
        <p:sp>
          <p:nvSpPr>
            <p:cNvPr id="38" name="文本框 37">
              <a:extLst>
                <a:ext uri="{FF2B5EF4-FFF2-40B4-BE49-F238E27FC236}">
                  <a16:creationId xmlns:a16="http://schemas.microsoft.com/office/drawing/2014/main" id="{DC5A2224-2232-4FF8-97F8-62FF709E299C}"/>
                </a:ext>
              </a:extLst>
            </p:cNvPr>
            <p:cNvSpPr txBox="1"/>
            <p:nvPr/>
          </p:nvSpPr>
          <p:spPr>
            <a:xfrm>
              <a:off x="2310689" y="443558"/>
              <a:ext cx="534259" cy="508850"/>
            </a:xfrm>
            <a:prstGeom prst="rect">
              <a:avLst/>
            </a:prstGeom>
            <a:noFill/>
          </p:spPr>
          <p:txBody>
            <a:bodyPr wrap="none" rtlCol="0">
              <a:spAutoFit/>
            </a:bodyPr>
            <a:lstStyle/>
            <a:p>
              <a:pPr algn="ctr"/>
              <a:r>
                <a:rPr kumimoji="1" lang="en-US" altLang="zh-CN" sz="1800" b="1" dirty="0">
                  <a:solidFill>
                    <a:srgbClr val="26CCC5"/>
                  </a:solidFill>
                </a:rPr>
                <a:t>G</a:t>
              </a:r>
              <a:endParaRPr kumimoji="1" lang="zh-CN" altLang="en-US" sz="1800" b="1" dirty="0">
                <a:solidFill>
                  <a:srgbClr val="26CCC5"/>
                </a:solidFill>
              </a:endParaRPr>
            </a:p>
          </p:txBody>
        </p:sp>
      </p:grpSp>
      <p:sp>
        <p:nvSpPr>
          <p:cNvPr id="40" name="文本框 39">
            <a:extLst>
              <a:ext uri="{FF2B5EF4-FFF2-40B4-BE49-F238E27FC236}">
                <a16:creationId xmlns:a16="http://schemas.microsoft.com/office/drawing/2014/main" id="{D7A90910-1FA4-4F26-8CEA-21951F5FFB92}"/>
              </a:ext>
            </a:extLst>
          </p:cNvPr>
          <p:cNvSpPr txBox="1"/>
          <p:nvPr/>
        </p:nvSpPr>
        <p:spPr>
          <a:xfrm>
            <a:off x="0" y="4160905"/>
            <a:ext cx="12197644" cy="584775"/>
          </a:xfrm>
          <a:prstGeom prst="rect">
            <a:avLst/>
          </a:prstGeom>
          <a:noFill/>
        </p:spPr>
        <p:txBody>
          <a:bodyPr wrap="square">
            <a:spAutoFit/>
          </a:bodyPr>
          <a:lstStyle/>
          <a:p>
            <a:pPr algn="ctr"/>
            <a:r>
              <a:rPr lang="zh-CN" altLang="en-US" sz="3200" b="1" dirty="0">
                <a:latin typeface="华光行书_CNKI" panose="02000500000000000000" pitchFamily="2" charset="-122"/>
                <a:ea typeface="华光行书_CNKI" panose="02000500000000000000" pitchFamily="2" charset="-122"/>
              </a:rPr>
              <a:t>“分而治之</a:t>
            </a:r>
            <a:r>
              <a:rPr lang="en-US" altLang="zh-CN" sz="3200" b="1" dirty="0">
                <a:latin typeface="华光行书_CNKI" panose="02000500000000000000" pitchFamily="2" charset="-122"/>
                <a:ea typeface="华光行书_CNKI" panose="02000500000000000000" pitchFamily="2" charset="-122"/>
              </a:rPr>
              <a:t>”</a:t>
            </a:r>
            <a:r>
              <a:rPr lang="zh-CN" altLang="en-US" sz="3200" b="1" dirty="0">
                <a:latin typeface="华光行书_CNKI" panose="02000500000000000000" pitchFamily="2" charset="-122"/>
                <a:ea typeface="华光行书_CNKI" panose="02000500000000000000" pitchFamily="2" charset="-122"/>
              </a:rPr>
              <a:t>法</a:t>
            </a: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A6356C97-C302-4D8B-BD76-5FBF0E5F34C0}"/>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4" name="直线连接符 6">
            <a:extLst>
              <a:ext uri="{FF2B5EF4-FFF2-40B4-BE49-F238E27FC236}">
                <a16:creationId xmlns:a16="http://schemas.microsoft.com/office/drawing/2014/main" id="{F04128E2-274F-4418-BC85-22B35C07C43C}"/>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5" name="文本框 4">
            <a:extLst>
              <a:ext uri="{FF2B5EF4-FFF2-40B4-BE49-F238E27FC236}">
                <a16:creationId xmlns:a16="http://schemas.microsoft.com/office/drawing/2014/main" id="{593441FB-715A-470F-8AE0-BD6106A7A15E}"/>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pic>
        <p:nvPicPr>
          <p:cNvPr id="8" name="屏幕录制 7">
            <a:hlinkClick r:id="" action="ppaction://media"/>
            <a:extLst>
              <a:ext uri="{FF2B5EF4-FFF2-40B4-BE49-F238E27FC236}">
                <a16:creationId xmlns:a16="http://schemas.microsoft.com/office/drawing/2014/main" id="{82872545-4B0B-456C-BDA4-D7899AF6162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3371" y="1002128"/>
            <a:ext cx="7864735" cy="5226581"/>
          </a:xfrm>
          <a:prstGeom prst="rect">
            <a:avLst/>
          </a:prstGeom>
        </p:spPr>
      </p:pic>
    </p:spTree>
    <p:extLst>
      <p:ext uri="{BB962C8B-B14F-4D97-AF65-F5344CB8AC3E}">
        <p14:creationId xmlns:p14="http://schemas.microsoft.com/office/powerpoint/2010/main" val="3297950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93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61AC8F0-CA86-4C80-8995-4838D9BC9C2A}"/>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3" name="直线连接符 6">
            <a:extLst>
              <a:ext uri="{FF2B5EF4-FFF2-40B4-BE49-F238E27FC236}">
                <a16:creationId xmlns:a16="http://schemas.microsoft.com/office/drawing/2014/main" id="{14FE4CAB-AC93-422D-886E-178E5C292406}"/>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4" name="文本框 3">
            <a:extLst>
              <a:ext uri="{FF2B5EF4-FFF2-40B4-BE49-F238E27FC236}">
                <a16:creationId xmlns:a16="http://schemas.microsoft.com/office/drawing/2014/main" id="{30407A5F-A36E-44DE-92B7-88AA0159B5BC}"/>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sp>
        <p:nvSpPr>
          <p:cNvPr id="5" name="Rectangle 4">
            <a:extLst>
              <a:ext uri="{FF2B5EF4-FFF2-40B4-BE49-F238E27FC236}">
                <a16:creationId xmlns:a16="http://schemas.microsoft.com/office/drawing/2014/main" id="{E20B3A80-4143-4E21-A3CF-90ED7EEE621A}"/>
              </a:ext>
            </a:extLst>
          </p:cNvPr>
          <p:cNvSpPr txBox="1">
            <a:spLocks noChangeArrowheads="1"/>
          </p:cNvSpPr>
          <p:nvPr/>
        </p:nvSpPr>
        <p:spPr>
          <a:xfrm>
            <a:off x="442600" y="1182506"/>
            <a:ext cx="6624638" cy="584775"/>
          </a:xfrm>
          <a:prstGeom prst="rect">
            <a:avLst/>
          </a:prstGeom>
        </p:spPr>
        <p:txBody>
          <a:bodyPr>
            <a:spAutoFit/>
          </a:bodyPr>
          <a:lstStyle>
            <a:lvl1pPr algn="ctr" defTabSz="609600" rtl="0" eaLnBrk="1" latinLnBrk="0" hangingPunct="1">
              <a:spcBef>
                <a:spcPct val="0"/>
              </a:spcBef>
              <a:buNone/>
              <a:defRPr sz="5865" kern="1200">
                <a:solidFill>
                  <a:schemeClr val="tx1"/>
                </a:solidFill>
                <a:latin typeface="+mj-lt"/>
                <a:ea typeface="+mj-ea"/>
                <a:cs typeface="+mj-cs"/>
              </a:defRPr>
            </a:lvl1pPr>
          </a:lstStyle>
          <a:p>
            <a:pPr algn="l">
              <a:defRPr/>
            </a:pPr>
            <a:r>
              <a:rPr kumimoji="1" lang="zh-CN" altLang="en-US" sz="3200" b="1" dirty="0">
                <a:solidFill>
                  <a:srgbClr val="FF0000"/>
                </a:solidFill>
                <a:latin typeface="华光行书_CNKI" panose="02000500000000000000" pitchFamily="2" charset="-122"/>
                <a:ea typeface="华光行书_CNKI" panose="02000500000000000000" pitchFamily="2" charset="-122"/>
              </a:rPr>
              <a:t>函数参数传递</a:t>
            </a:r>
          </a:p>
        </p:txBody>
      </p:sp>
      <p:sp>
        <p:nvSpPr>
          <p:cNvPr id="6" name="Rectangle 8">
            <a:extLst>
              <a:ext uri="{FF2B5EF4-FFF2-40B4-BE49-F238E27FC236}">
                <a16:creationId xmlns:a16="http://schemas.microsoft.com/office/drawing/2014/main" id="{02FE6DCC-3C3B-4E5D-B070-18695EBDA1A4}"/>
              </a:ext>
            </a:extLst>
          </p:cNvPr>
          <p:cNvSpPr>
            <a:spLocks noChangeArrowheads="1"/>
          </p:cNvSpPr>
          <p:nvPr/>
        </p:nvSpPr>
        <p:spPr bwMode="auto">
          <a:xfrm>
            <a:off x="442599" y="1827212"/>
            <a:ext cx="9557927" cy="2354491"/>
          </a:xfrm>
          <a:prstGeom prst="rect">
            <a:avLst/>
          </a:prstGeom>
          <a:noFill/>
          <a:ln>
            <a:noFill/>
          </a:ln>
        </p:spPr>
        <p:txBody>
          <a:bodyPr wrap="square">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lnSpc>
                <a:spcPct val="150000"/>
              </a:lnSpc>
              <a:spcBef>
                <a:spcPct val="0"/>
              </a:spcBef>
              <a:buClrTx/>
              <a:buSzTx/>
              <a:buFontTx/>
              <a:buNone/>
              <a:defRPr/>
            </a:pPr>
            <a:r>
              <a:rPr kumimoji="1" lang="zh-CN" altLang="en-US" sz="2800" dirty="0">
                <a:solidFill>
                  <a:srgbClr val="157E9F"/>
                </a:solidFill>
                <a:latin typeface="华光行书_CNKI" panose="02000500000000000000" pitchFamily="2" charset="-122"/>
                <a:ea typeface="华光行书_CNKI" panose="02000500000000000000" pitchFamily="2" charset="-122"/>
              </a:rPr>
              <a:t>主调函数与被调函数数据交换：由参数传递与返回值实现。</a:t>
            </a:r>
            <a:endParaRPr kumimoji="1" lang="en-US" altLang="zh-CN" sz="2800" dirty="0">
              <a:solidFill>
                <a:srgbClr val="157E9F"/>
              </a:solidFill>
              <a:latin typeface="华光行书_CNKI" panose="02000500000000000000" pitchFamily="2" charset="-122"/>
              <a:ea typeface="华光行书_CNKI" panose="02000500000000000000" pitchFamily="2" charset="-122"/>
            </a:endParaRPr>
          </a:p>
          <a:p>
            <a:pPr>
              <a:spcBef>
                <a:spcPts val="600"/>
              </a:spcBef>
              <a:buClr>
                <a:schemeClr val="accent3"/>
              </a:buClr>
              <a:buSzPct val="67000"/>
              <a:buFont typeface="Wingdings" pitchFamily="2" charset="2"/>
              <a:buChar char="n"/>
              <a:defRPr/>
            </a:pPr>
            <a:r>
              <a:rPr lang="zh-CN" altLang="en-US" sz="3000" dirty="0">
                <a:solidFill>
                  <a:srgbClr val="134F85"/>
                </a:solidFill>
                <a:latin typeface="华光行书_CNKI" panose="02000500000000000000" pitchFamily="2" charset="-122"/>
                <a:ea typeface="华光行书_CNKI" panose="02000500000000000000" pitchFamily="2" charset="-122"/>
                <a:cs typeface="楷体_GB2312"/>
              </a:rPr>
              <a:t>按值传递</a:t>
            </a:r>
            <a:r>
              <a:rPr lang="en-US" altLang="zh-CN" sz="3000" dirty="0">
                <a:solidFill>
                  <a:srgbClr val="134F85"/>
                </a:solidFill>
                <a:latin typeface="华光行书_CNKI" panose="02000500000000000000" pitchFamily="2" charset="-122"/>
                <a:ea typeface="华光行书_CNKI" panose="02000500000000000000" pitchFamily="2" charset="-122"/>
                <a:cs typeface="楷体_GB2312"/>
              </a:rPr>
              <a:t>(pass by value)</a:t>
            </a:r>
          </a:p>
          <a:p>
            <a:pPr>
              <a:spcBef>
                <a:spcPts val="600"/>
              </a:spcBef>
              <a:buClr>
                <a:schemeClr val="accent3"/>
              </a:buClr>
              <a:buSzPct val="67000"/>
              <a:buFont typeface="Wingdings" pitchFamily="2" charset="2"/>
              <a:buChar char="n"/>
              <a:defRPr/>
            </a:pPr>
            <a:r>
              <a:rPr lang="zh-CN" altLang="en-US" sz="3000" dirty="0">
                <a:solidFill>
                  <a:srgbClr val="134F85"/>
                </a:solidFill>
                <a:latin typeface="华光行书_CNKI" panose="02000500000000000000" pitchFamily="2" charset="-122"/>
                <a:ea typeface="华光行书_CNKI" panose="02000500000000000000" pitchFamily="2" charset="-122"/>
                <a:cs typeface="楷体_GB2312"/>
              </a:rPr>
              <a:t>引用传递</a:t>
            </a:r>
            <a:r>
              <a:rPr lang="en-US" altLang="zh-CN" sz="3000" dirty="0">
                <a:solidFill>
                  <a:srgbClr val="134F85"/>
                </a:solidFill>
                <a:latin typeface="华光行书_CNKI" panose="02000500000000000000" pitchFamily="2" charset="-122"/>
                <a:ea typeface="华光行书_CNKI" panose="02000500000000000000" pitchFamily="2" charset="-122"/>
                <a:cs typeface="楷体_GB2312"/>
              </a:rPr>
              <a:t>(pass by reference)</a:t>
            </a:r>
          </a:p>
          <a:p>
            <a:pPr>
              <a:spcBef>
                <a:spcPts val="600"/>
              </a:spcBef>
              <a:buClr>
                <a:schemeClr val="accent3"/>
              </a:buClr>
              <a:buSzPct val="67000"/>
              <a:buFont typeface="Wingdings" pitchFamily="2" charset="2"/>
              <a:buChar char="n"/>
              <a:defRPr/>
            </a:pPr>
            <a:r>
              <a:rPr lang="zh-CN" altLang="en-US" sz="3000" dirty="0">
                <a:solidFill>
                  <a:schemeClr val="accent5">
                    <a:lumMod val="60000"/>
                    <a:lumOff val="40000"/>
                  </a:schemeClr>
                </a:solidFill>
                <a:latin typeface="华光行书_CNKI" panose="02000500000000000000" pitchFamily="2" charset="-122"/>
                <a:ea typeface="华光行书_CNKI" panose="02000500000000000000" pitchFamily="2" charset="-122"/>
                <a:cs typeface="楷体_GB2312"/>
              </a:rPr>
              <a:t>地址传递</a:t>
            </a:r>
            <a:r>
              <a:rPr lang="en-US" altLang="zh-CN" sz="3000" dirty="0">
                <a:solidFill>
                  <a:schemeClr val="accent5">
                    <a:lumMod val="60000"/>
                    <a:lumOff val="40000"/>
                  </a:schemeClr>
                </a:solidFill>
                <a:latin typeface="华光行书_CNKI" panose="02000500000000000000" pitchFamily="2" charset="-122"/>
                <a:ea typeface="华光行书_CNKI" panose="02000500000000000000" pitchFamily="2" charset="-122"/>
                <a:cs typeface="楷体_GB2312"/>
              </a:rPr>
              <a:t>(pass by pointer)</a:t>
            </a:r>
          </a:p>
        </p:txBody>
      </p:sp>
    </p:spTree>
    <p:extLst>
      <p:ext uri="{BB962C8B-B14F-4D97-AF65-F5344CB8AC3E}">
        <p14:creationId xmlns:p14="http://schemas.microsoft.com/office/powerpoint/2010/main" val="1186674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4">
            <a:extLst>
              <a:ext uri="{FF2B5EF4-FFF2-40B4-BE49-F238E27FC236}">
                <a16:creationId xmlns:a16="http://schemas.microsoft.com/office/drawing/2014/main" id="{7AA8D61B-FABB-4D79-9697-4B4E9115CA81}"/>
              </a:ext>
            </a:extLst>
          </p:cNvPr>
          <p:cNvSpPr txBox="1">
            <a:spLocks noChangeArrowheads="1"/>
          </p:cNvSpPr>
          <p:nvPr/>
        </p:nvSpPr>
        <p:spPr bwMode="auto">
          <a:xfrm>
            <a:off x="442600" y="2310476"/>
            <a:ext cx="6985000" cy="432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int main()</a:t>
            </a:r>
          </a:p>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a:t>
            </a:r>
          </a:p>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int x =2, y = 3;</a:t>
            </a:r>
          </a:p>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int  temp;</a:t>
            </a:r>
          </a:p>
          <a:p>
            <a:pPr eaLnBrk="1" hangingPunct="1">
              <a:lnSpc>
                <a:spcPts val="3300"/>
              </a:lnSpc>
              <a:spcBef>
                <a:spcPct val="0"/>
              </a:spcBef>
              <a:buClrTx/>
              <a:buSzTx/>
              <a:buFontTx/>
              <a:buNone/>
            </a:pPr>
            <a:r>
              <a:rPr lang="en-US" altLang="zh-CN" sz="3000" dirty="0">
                <a:solidFill>
                  <a:srgbClr val="FF0000"/>
                </a:solidFill>
                <a:latin typeface="Comic Sans MS" panose="030F0702030302020204" pitchFamily="66" charset="0"/>
              </a:rPr>
              <a:t>temp = x;</a:t>
            </a:r>
          </a:p>
          <a:p>
            <a:pPr eaLnBrk="1" hangingPunct="1">
              <a:lnSpc>
                <a:spcPts val="3300"/>
              </a:lnSpc>
              <a:spcBef>
                <a:spcPct val="0"/>
              </a:spcBef>
              <a:buClrTx/>
              <a:buSzTx/>
              <a:buFontTx/>
              <a:buNone/>
            </a:pPr>
            <a:r>
              <a:rPr lang="en-US" altLang="zh-CN" sz="3000" dirty="0">
                <a:solidFill>
                  <a:srgbClr val="FF0000"/>
                </a:solidFill>
                <a:latin typeface="Comic Sans MS" panose="030F0702030302020204" pitchFamily="66" charset="0"/>
              </a:rPr>
              <a:t>x = y;</a:t>
            </a:r>
          </a:p>
          <a:p>
            <a:pPr eaLnBrk="1" hangingPunct="1">
              <a:lnSpc>
                <a:spcPts val="3300"/>
              </a:lnSpc>
              <a:spcBef>
                <a:spcPct val="0"/>
              </a:spcBef>
              <a:buClrTx/>
              <a:buSzTx/>
              <a:buFontTx/>
              <a:buNone/>
            </a:pPr>
            <a:r>
              <a:rPr lang="en-US" altLang="zh-CN" sz="3000" dirty="0">
                <a:solidFill>
                  <a:srgbClr val="FF0000"/>
                </a:solidFill>
                <a:latin typeface="Comic Sans MS" panose="030F0702030302020204" pitchFamily="66" charset="0"/>
              </a:rPr>
              <a:t>y = temp;</a:t>
            </a:r>
          </a:p>
          <a:p>
            <a:pPr eaLnBrk="1" hangingPunct="1">
              <a:lnSpc>
                <a:spcPts val="3300"/>
              </a:lnSpc>
              <a:spcBef>
                <a:spcPct val="0"/>
              </a:spcBef>
              <a:buClrTx/>
              <a:buSzTx/>
              <a:buFontTx/>
              <a:buNone/>
            </a:pPr>
            <a:r>
              <a:rPr lang="es-ES" altLang="zh-CN" sz="3000" dirty="0">
                <a:solidFill>
                  <a:srgbClr val="134F85"/>
                </a:solidFill>
                <a:latin typeface="Comic Sans MS" panose="030F0702030302020204" pitchFamily="66" charset="0"/>
              </a:rPr>
              <a:t>cout&lt;&lt;"x = "&lt;&lt;x&lt;&lt;", y = "&lt;&lt;y&lt;&lt;endl;</a:t>
            </a:r>
          </a:p>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return 0;</a:t>
            </a:r>
            <a:endParaRPr lang="es-ES" altLang="zh-CN" sz="3000" dirty="0">
              <a:solidFill>
                <a:srgbClr val="134F85"/>
              </a:solidFill>
              <a:latin typeface="Comic Sans MS" panose="030F0702030302020204" pitchFamily="66" charset="0"/>
            </a:endParaRPr>
          </a:p>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a:t>
            </a:r>
          </a:p>
        </p:txBody>
      </p:sp>
      <p:sp>
        <p:nvSpPr>
          <p:cNvPr id="3" name="Text Box 5">
            <a:extLst>
              <a:ext uri="{FF2B5EF4-FFF2-40B4-BE49-F238E27FC236}">
                <a16:creationId xmlns:a16="http://schemas.microsoft.com/office/drawing/2014/main" id="{6F5A98F2-1002-4C74-90A4-71BE3BE8A2AC}"/>
              </a:ext>
            </a:extLst>
          </p:cNvPr>
          <p:cNvSpPr txBox="1">
            <a:spLocks noChangeArrowheads="1"/>
          </p:cNvSpPr>
          <p:nvPr/>
        </p:nvSpPr>
        <p:spPr bwMode="auto">
          <a:xfrm>
            <a:off x="6243206" y="1150107"/>
            <a:ext cx="4807352" cy="2327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void swap(int </a:t>
            </a:r>
            <a:r>
              <a:rPr lang="en-US" altLang="zh-CN" sz="3000" dirty="0" err="1">
                <a:solidFill>
                  <a:srgbClr val="104E87"/>
                </a:solidFill>
                <a:latin typeface="Comic Sans MS" panose="030F0702030302020204" pitchFamily="66" charset="0"/>
              </a:rPr>
              <a:t>p,int</a:t>
            </a:r>
            <a:r>
              <a:rPr lang="en-US" altLang="zh-CN" sz="3000" dirty="0">
                <a:solidFill>
                  <a:srgbClr val="104E87"/>
                </a:solidFill>
                <a:latin typeface="Comic Sans MS" panose="030F0702030302020204" pitchFamily="66" charset="0"/>
              </a:rPr>
              <a:t> q)</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  if(p==q) return;</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   int temp = p;</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    p = q;</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    q = temp;</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a:t>
            </a:r>
          </a:p>
        </p:txBody>
      </p:sp>
      <p:sp>
        <p:nvSpPr>
          <p:cNvPr id="4" name="Rectangle 6">
            <a:extLst>
              <a:ext uri="{FF2B5EF4-FFF2-40B4-BE49-F238E27FC236}">
                <a16:creationId xmlns:a16="http://schemas.microsoft.com/office/drawing/2014/main" id="{88B42C04-3C5B-4DE4-B86C-9784FB3675AE}"/>
              </a:ext>
            </a:extLst>
          </p:cNvPr>
          <p:cNvSpPr>
            <a:spLocks noChangeArrowheads="1"/>
          </p:cNvSpPr>
          <p:nvPr/>
        </p:nvSpPr>
        <p:spPr bwMode="auto">
          <a:xfrm>
            <a:off x="593071" y="4472606"/>
            <a:ext cx="2084225" cy="4389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lnSpc>
                <a:spcPts val="2600"/>
              </a:lnSpc>
              <a:spcBef>
                <a:spcPct val="0"/>
              </a:spcBef>
              <a:buClrTx/>
              <a:buSzTx/>
              <a:buFontTx/>
              <a:buNone/>
            </a:pPr>
            <a:r>
              <a:rPr lang="en-US" altLang="zh-CN" sz="3000" dirty="0">
                <a:solidFill>
                  <a:srgbClr val="104E87"/>
                </a:solidFill>
                <a:latin typeface="Comic Sans MS" panose="030F0702030302020204" pitchFamily="66" charset="0"/>
              </a:rPr>
              <a:t>swap(x, y);</a:t>
            </a:r>
          </a:p>
        </p:txBody>
      </p:sp>
      <p:sp>
        <p:nvSpPr>
          <p:cNvPr id="5" name="矩形 4">
            <a:extLst>
              <a:ext uri="{FF2B5EF4-FFF2-40B4-BE49-F238E27FC236}">
                <a16:creationId xmlns:a16="http://schemas.microsoft.com/office/drawing/2014/main" id="{F16F5705-5824-489F-964E-8114B799397D}"/>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6" name="直线连接符 6">
            <a:extLst>
              <a:ext uri="{FF2B5EF4-FFF2-40B4-BE49-F238E27FC236}">
                <a16:creationId xmlns:a16="http://schemas.microsoft.com/office/drawing/2014/main" id="{8568D9E0-8C73-4938-A8CD-8452B0938C36}"/>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7" name="文本框 6">
            <a:extLst>
              <a:ext uri="{FF2B5EF4-FFF2-40B4-BE49-F238E27FC236}">
                <a16:creationId xmlns:a16="http://schemas.microsoft.com/office/drawing/2014/main" id="{3D7A8E6C-D8D5-4A63-B707-EF832103B817}"/>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sp>
        <p:nvSpPr>
          <p:cNvPr id="8" name="Rectangle 4">
            <a:extLst>
              <a:ext uri="{FF2B5EF4-FFF2-40B4-BE49-F238E27FC236}">
                <a16:creationId xmlns:a16="http://schemas.microsoft.com/office/drawing/2014/main" id="{DF56BFF7-618B-4B57-A8CD-0A13299D4F0A}"/>
              </a:ext>
            </a:extLst>
          </p:cNvPr>
          <p:cNvSpPr txBox="1">
            <a:spLocks noChangeArrowheads="1"/>
          </p:cNvSpPr>
          <p:nvPr/>
        </p:nvSpPr>
        <p:spPr>
          <a:xfrm>
            <a:off x="212926" y="967711"/>
            <a:ext cx="6624638" cy="584775"/>
          </a:xfrm>
          <a:prstGeom prst="rect">
            <a:avLst/>
          </a:prstGeom>
        </p:spPr>
        <p:txBody>
          <a:bodyPr>
            <a:spAutoFit/>
          </a:bodyPr>
          <a:lstStyle>
            <a:lvl1pPr algn="ctr" defTabSz="609600" rtl="0" eaLnBrk="1" latinLnBrk="0" hangingPunct="1">
              <a:spcBef>
                <a:spcPct val="0"/>
              </a:spcBef>
              <a:buNone/>
              <a:defRPr sz="5865" kern="1200">
                <a:solidFill>
                  <a:schemeClr val="tx1"/>
                </a:solidFill>
                <a:latin typeface="+mj-lt"/>
                <a:ea typeface="+mj-ea"/>
                <a:cs typeface="+mj-cs"/>
              </a:defRPr>
            </a:lvl1pPr>
          </a:lstStyle>
          <a:p>
            <a:pPr algn="l">
              <a:defRPr/>
            </a:pPr>
            <a:r>
              <a:rPr kumimoji="1" lang="zh-CN" altLang="en-US" sz="3200" b="1" dirty="0">
                <a:solidFill>
                  <a:srgbClr val="157E9F"/>
                </a:solidFill>
                <a:latin typeface="华光行书_CNKI" panose="02000500000000000000" pitchFamily="2" charset="-122"/>
                <a:ea typeface="华光行书_CNKI" panose="02000500000000000000" pitchFamily="2" charset="-122"/>
              </a:rPr>
              <a:t>一个函数实现两个数的交换</a:t>
            </a:r>
          </a:p>
        </p:txBody>
      </p:sp>
      <p:sp>
        <p:nvSpPr>
          <p:cNvPr id="9" name="Rectangle 24">
            <a:extLst>
              <a:ext uri="{FF2B5EF4-FFF2-40B4-BE49-F238E27FC236}">
                <a16:creationId xmlns:a16="http://schemas.microsoft.com/office/drawing/2014/main" id="{6DED3A1F-0639-49DB-88A2-88501E4381FF}"/>
              </a:ext>
            </a:extLst>
          </p:cNvPr>
          <p:cNvSpPr>
            <a:spLocks noChangeArrowheads="1"/>
          </p:cNvSpPr>
          <p:nvPr/>
        </p:nvSpPr>
        <p:spPr bwMode="auto">
          <a:xfrm>
            <a:off x="6768709" y="4488136"/>
            <a:ext cx="5422498" cy="1815882"/>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spcBef>
                <a:spcPct val="0"/>
              </a:spcBef>
              <a:buClrTx/>
              <a:buSzTx/>
              <a:buFontTx/>
              <a:buNone/>
              <a:defRPr/>
            </a:pPr>
            <a:r>
              <a:rPr kumimoji="1" lang="zh-CN" altLang="en-US" sz="2800" dirty="0">
                <a:solidFill>
                  <a:srgbClr val="FF0000"/>
                </a:solidFill>
                <a:latin typeface="华光行书_CNKI" panose="02000500000000000000" pitchFamily="2" charset="-122"/>
                <a:ea typeface="华光行书_CNKI" panose="02000500000000000000" pitchFamily="2" charset="-122"/>
              </a:rPr>
              <a:t>值传递：</a:t>
            </a:r>
            <a:endParaRPr kumimoji="1" lang="en-US" altLang="zh-CN" sz="2800" dirty="0">
              <a:solidFill>
                <a:srgbClr val="FF0000"/>
              </a:solidFill>
              <a:latin typeface="华光行书_CNKI" panose="02000500000000000000" pitchFamily="2" charset="-122"/>
              <a:ea typeface="华光行书_CNKI" panose="02000500000000000000" pitchFamily="2" charset="-122"/>
            </a:endParaRPr>
          </a:p>
          <a:p>
            <a:pPr eaLnBrk="1" hangingPunct="1">
              <a:spcBef>
                <a:spcPct val="0"/>
              </a:spcBef>
              <a:buClrTx/>
              <a:buSzTx/>
              <a:buFontTx/>
              <a:buNone/>
              <a:defRPr/>
            </a:pPr>
            <a:r>
              <a:rPr kumimoji="1" lang="zh-CN" altLang="en-US" sz="2800" dirty="0">
                <a:solidFill>
                  <a:srgbClr val="104E87"/>
                </a:solidFill>
                <a:latin typeface="华光行书_CNKI" panose="02000500000000000000" pitchFamily="2" charset="-122"/>
                <a:ea typeface="华光行书_CNKI" panose="02000500000000000000" pitchFamily="2" charset="-122"/>
              </a:rPr>
              <a:t>单向传递的，实参－</a:t>
            </a:r>
            <a:r>
              <a:rPr kumimoji="1" lang="en-US" altLang="zh-CN" sz="2800" dirty="0">
                <a:solidFill>
                  <a:srgbClr val="104E87"/>
                </a:solidFill>
                <a:latin typeface="华光行书_CNKI" panose="02000500000000000000" pitchFamily="2" charset="-122"/>
                <a:ea typeface="华光行书_CNKI" panose="02000500000000000000" pitchFamily="2" charset="-122"/>
              </a:rPr>
              <a:t>&gt;</a:t>
            </a:r>
            <a:r>
              <a:rPr kumimoji="1" lang="zh-CN" altLang="en-US" sz="2800" dirty="0">
                <a:solidFill>
                  <a:srgbClr val="104E87"/>
                </a:solidFill>
                <a:latin typeface="华光行书_CNKI" panose="02000500000000000000" pitchFamily="2" charset="-122"/>
                <a:ea typeface="华光行书_CNKI" panose="02000500000000000000" pitchFamily="2" charset="-122"/>
              </a:rPr>
              <a:t>形参，传递的是参数的值</a:t>
            </a:r>
            <a:endParaRPr kumimoji="1" lang="en-US" altLang="zh-CN" sz="2800" dirty="0">
              <a:solidFill>
                <a:srgbClr val="104E87"/>
              </a:solidFill>
              <a:latin typeface="华光行书_CNKI" panose="02000500000000000000" pitchFamily="2" charset="-122"/>
              <a:ea typeface="华光行书_CNKI" panose="02000500000000000000" pitchFamily="2" charset="-122"/>
            </a:endParaRPr>
          </a:p>
          <a:p>
            <a:pPr eaLnBrk="1" hangingPunct="1">
              <a:spcBef>
                <a:spcPct val="0"/>
              </a:spcBef>
              <a:buClrTx/>
              <a:buSzTx/>
              <a:buFontTx/>
              <a:buNone/>
              <a:defRPr/>
            </a:pPr>
            <a:r>
              <a:rPr kumimoji="1" lang="zh-CN" altLang="en-US" sz="2800" dirty="0">
                <a:solidFill>
                  <a:srgbClr val="104E87"/>
                </a:solidFill>
                <a:latin typeface="华光行书_CNKI" panose="02000500000000000000" pitchFamily="2" charset="-122"/>
                <a:ea typeface="华光行书_CNKI" panose="02000500000000000000" pitchFamily="2" charset="-122"/>
              </a:rPr>
              <a:t>形参的任何变化与实参无关。</a:t>
            </a:r>
          </a:p>
        </p:txBody>
      </p:sp>
    </p:spTree>
    <p:extLst>
      <p:ext uri="{BB962C8B-B14F-4D97-AF65-F5344CB8AC3E}">
        <p14:creationId xmlns:p14="http://schemas.microsoft.com/office/powerpoint/2010/main" val="93317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slide(fromBottom)">
                                      <p:cBhvr>
                                        <p:cTn id="7" dur="500"/>
                                        <p:tgtEl>
                                          <p:spTgt spid="2">
                                            <p:txEl>
                                              <p:pRg st="0" end="0"/>
                                            </p:txEl>
                                          </p:spTgt>
                                        </p:tgtEl>
                                      </p:cBhvr>
                                    </p:animEffect>
                                  </p:childTnLst>
                                </p:cTn>
                              </p:par>
                              <p:par>
                                <p:cTn id="8" presetID="12" presetClass="entr" presetSubtype="4"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slide(fromBottom)">
                                      <p:cBhvr>
                                        <p:cTn id="10" dur="500"/>
                                        <p:tgtEl>
                                          <p:spTgt spid="2">
                                            <p:txEl>
                                              <p:pRg st="1" end="1"/>
                                            </p:txEl>
                                          </p:spTgt>
                                        </p:tgtEl>
                                      </p:cBhvr>
                                    </p:animEffect>
                                  </p:childTnLst>
                                </p:cTn>
                              </p:par>
                              <p:par>
                                <p:cTn id="11" presetID="12" presetClass="entr" presetSubtype="4"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slide(fromBottom)">
                                      <p:cBhvr>
                                        <p:cTn id="13" dur="500"/>
                                        <p:tgtEl>
                                          <p:spTgt spid="2">
                                            <p:txEl>
                                              <p:pRg st="2" end="2"/>
                                            </p:txEl>
                                          </p:spTgt>
                                        </p:tgtEl>
                                      </p:cBhvr>
                                    </p:animEffect>
                                  </p:childTnLst>
                                </p:cTn>
                              </p:par>
                              <p:par>
                                <p:cTn id="14" presetID="12" presetClass="entr" presetSubtype="4" fill="hold" grpId="0"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slide(fromBottom)">
                                      <p:cBhvr>
                                        <p:cTn id="16" dur="500"/>
                                        <p:tgtEl>
                                          <p:spTgt spid="2">
                                            <p:txEl>
                                              <p:pRg st="3" end="3"/>
                                            </p:txEl>
                                          </p:spTgt>
                                        </p:tgtEl>
                                      </p:cBhvr>
                                    </p:animEffect>
                                  </p:childTnLst>
                                </p:cTn>
                              </p:par>
                              <p:par>
                                <p:cTn id="17" presetID="12" presetClass="entr" presetSubtype="4"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Effect transition="in" filter="slide(fromBottom)">
                                      <p:cBhvr>
                                        <p:cTn id="19" dur="500"/>
                                        <p:tgtEl>
                                          <p:spTgt spid="2">
                                            <p:txEl>
                                              <p:pRg st="4" end="4"/>
                                            </p:txEl>
                                          </p:spTgt>
                                        </p:tgtEl>
                                      </p:cBhvr>
                                    </p:animEffect>
                                  </p:childTnLst>
                                </p:cTn>
                              </p:par>
                              <p:par>
                                <p:cTn id="20" presetID="12" presetClass="entr" presetSubtype="4" fill="hold" grpId="0" nodeType="withEffect">
                                  <p:stCondLst>
                                    <p:cond delay="0"/>
                                  </p:stCondLst>
                                  <p:childTnLst>
                                    <p:set>
                                      <p:cBhvr>
                                        <p:cTn id="21" dur="1" fill="hold">
                                          <p:stCondLst>
                                            <p:cond delay="0"/>
                                          </p:stCondLst>
                                        </p:cTn>
                                        <p:tgtEl>
                                          <p:spTgt spid="2">
                                            <p:txEl>
                                              <p:pRg st="5" end="5"/>
                                            </p:txEl>
                                          </p:spTgt>
                                        </p:tgtEl>
                                        <p:attrNameLst>
                                          <p:attrName>style.visibility</p:attrName>
                                        </p:attrNameLst>
                                      </p:cBhvr>
                                      <p:to>
                                        <p:strVal val="visible"/>
                                      </p:to>
                                    </p:set>
                                    <p:animEffect transition="in" filter="slide(fromBottom)">
                                      <p:cBhvr>
                                        <p:cTn id="22" dur="500"/>
                                        <p:tgtEl>
                                          <p:spTgt spid="2">
                                            <p:txEl>
                                              <p:pRg st="5" end="5"/>
                                            </p:txEl>
                                          </p:spTgt>
                                        </p:tgtEl>
                                      </p:cBhvr>
                                    </p:animEffect>
                                  </p:childTnLst>
                                </p:cTn>
                              </p:par>
                              <p:par>
                                <p:cTn id="23" presetID="12" presetClass="entr" presetSubtype="4" fill="hold" grpId="0"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animEffect transition="in" filter="slide(fromBottom)">
                                      <p:cBhvr>
                                        <p:cTn id="25" dur="500"/>
                                        <p:tgtEl>
                                          <p:spTgt spid="2">
                                            <p:txEl>
                                              <p:pRg st="6" end="6"/>
                                            </p:txEl>
                                          </p:spTgt>
                                        </p:tgtEl>
                                      </p:cBhvr>
                                    </p:animEffect>
                                  </p:childTnLst>
                                </p:cTn>
                              </p:par>
                              <p:par>
                                <p:cTn id="26" presetID="12" presetClass="entr" presetSubtype="4" fill="hold" grpId="0" nodeType="withEffect">
                                  <p:stCondLst>
                                    <p:cond delay="0"/>
                                  </p:stCondLst>
                                  <p:childTnLst>
                                    <p:set>
                                      <p:cBhvr>
                                        <p:cTn id="27" dur="1" fill="hold">
                                          <p:stCondLst>
                                            <p:cond delay="0"/>
                                          </p:stCondLst>
                                        </p:cTn>
                                        <p:tgtEl>
                                          <p:spTgt spid="2">
                                            <p:txEl>
                                              <p:pRg st="7" end="7"/>
                                            </p:txEl>
                                          </p:spTgt>
                                        </p:tgtEl>
                                        <p:attrNameLst>
                                          <p:attrName>style.visibility</p:attrName>
                                        </p:attrNameLst>
                                      </p:cBhvr>
                                      <p:to>
                                        <p:strVal val="visible"/>
                                      </p:to>
                                    </p:set>
                                    <p:animEffect transition="in" filter="slide(fromBottom)">
                                      <p:cBhvr>
                                        <p:cTn id="28" dur="500"/>
                                        <p:tgtEl>
                                          <p:spTgt spid="2">
                                            <p:txEl>
                                              <p:pRg st="7" end="7"/>
                                            </p:txEl>
                                          </p:spTgt>
                                        </p:tgtEl>
                                      </p:cBhvr>
                                    </p:animEffect>
                                  </p:childTnLst>
                                </p:cTn>
                              </p:par>
                              <p:par>
                                <p:cTn id="29" presetID="12" presetClass="entr" presetSubtype="4" fill="hold" grpId="0" nodeType="with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animEffect transition="in" filter="slide(fromBottom)">
                                      <p:cBhvr>
                                        <p:cTn id="31" dur="500"/>
                                        <p:tgtEl>
                                          <p:spTgt spid="2">
                                            <p:txEl>
                                              <p:pRg st="8" end="8"/>
                                            </p:txEl>
                                          </p:spTgt>
                                        </p:tgtEl>
                                      </p:cBhvr>
                                    </p:animEffect>
                                  </p:childTnLst>
                                </p:cTn>
                              </p:par>
                              <p:par>
                                <p:cTn id="32" presetID="12" presetClass="entr" presetSubtype="4" fill="hold" grpId="0" nodeType="withEffect">
                                  <p:stCondLst>
                                    <p:cond delay="0"/>
                                  </p:stCondLst>
                                  <p:childTnLst>
                                    <p:set>
                                      <p:cBhvr>
                                        <p:cTn id="33" dur="1" fill="hold">
                                          <p:stCondLst>
                                            <p:cond delay="0"/>
                                          </p:stCondLst>
                                        </p:cTn>
                                        <p:tgtEl>
                                          <p:spTgt spid="2">
                                            <p:txEl>
                                              <p:pRg st="9" end="9"/>
                                            </p:txEl>
                                          </p:spTgt>
                                        </p:tgtEl>
                                        <p:attrNameLst>
                                          <p:attrName>style.visibility</p:attrName>
                                        </p:attrNameLst>
                                      </p:cBhvr>
                                      <p:to>
                                        <p:strVal val="visible"/>
                                      </p:to>
                                    </p:set>
                                    <p:animEffect transition="in" filter="slide(fromBottom)">
                                      <p:cBhvr>
                                        <p:cTn id="34" dur="500"/>
                                        <p:tgtEl>
                                          <p:spTgt spid="2">
                                            <p:txEl>
                                              <p:pRg st="9" end="9"/>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47" presetClass="entr" presetSubtype="0" fill="hold" grpId="0" nodeType="click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1000"/>
                                        <p:tgtEl>
                                          <p:spTgt spid="3"/>
                                        </p:tgtEl>
                                      </p:cBhvr>
                                    </p:animEffect>
                                    <p:anim calcmode="lin" valueType="num">
                                      <p:cBhvr>
                                        <p:cTn id="40" dur="1000" fill="hold"/>
                                        <p:tgtEl>
                                          <p:spTgt spid="3"/>
                                        </p:tgtEl>
                                        <p:attrNameLst>
                                          <p:attrName>ppt_x</p:attrName>
                                        </p:attrNameLst>
                                      </p:cBhvr>
                                      <p:tavLst>
                                        <p:tav tm="0">
                                          <p:val>
                                            <p:strVal val="#ppt_x"/>
                                          </p:val>
                                        </p:tav>
                                        <p:tav tm="100000">
                                          <p:val>
                                            <p:strVal val="#ppt_x"/>
                                          </p:val>
                                        </p:tav>
                                      </p:tavLst>
                                    </p:anim>
                                    <p:anim calcmode="lin" valueType="num">
                                      <p:cBhvr>
                                        <p:cTn id="4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nodeType="clickEffect">
                                  <p:stCondLst>
                                    <p:cond delay="0"/>
                                  </p:stCondLst>
                                  <p:childTnLst>
                                    <p:set>
                                      <p:cBhvr>
                                        <p:cTn id="45" dur="1" fill="hold">
                                          <p:stCondLst>
                                            <p:cond delay="0"/>
                                          </p:stCondLst>
                                        </p:cTn>
                                        <p:tgtEl>
                                          <p:spTgt spid="2">
                                            <p:txEl>
                                              <p:pRg st="3" end="3"/>
                                            </p:txEl>
                                          </p:spTgt>
                                        </p:tgtEl>
                                        <p:attrNameLst>
                                          <p:attrName>style.visibility</p:attrName>
                                        </p:attrNameLst>
                                      </p:cBhvr>
                                      <p:to>
                                        <p:strVal val="hidden"/>
                                      </p:to>
                                    </p:set>
                                  </p:childTnLst>
                                </p:cTn>
                              </p:par>
                              <p:par>
                                <p:cTn id="46" presetID="1" presetClass="exit" presetSubtype="0" fill="hold" nodeType="withEffect">
                                  <p:stCondLst>
                                    <p:cond delay="0"/>
                                  </p:stCondLst>
                                  <p:childTnLst>
                                    <p:set>
                                      <p:cBhvr>
                                        <p:cTn id="47" dur="1" fill="hold">
                                          <p:stCondLst>
                                            <p:cond delay="0"/>
                                          </p:stCondLst>
                                        </p:cTn>
                                        <p:tgtEl>
                                          <p:spTgt spid="2">
                                            <p:txEl>
                                              <p:pRg st="4" end="4"/>
                                            </p:txEl>
                                          </p:spTgt>
                                        </p:tgtEl>
                                        <p:attrNameLst>
                                          <p:attrName>style.visibility</p:attrName>
                                        </p:attrNameLst>
                                      </p:cBhvr>
                                      <p:to>
                                        <p:strVal val="hidden"/>
                                      </p:to>
                                    </p:set>
                                  </p:childTnLst>
                                </p:cTn>
                              </p:par>
                              <p:par>
                                <p:cTn id="48" presetID="1" presetClass="exit" presetSubtype="0" fill="hold" nodeType="withEffect">
                                  <p:stCondLst>
                                    <p:cond delay="0"/>
                                  </p:stCondLst>
                                  <p:childTnLst>
                                    <p:set>
                                      <p:cBhvr>
                                        <p:cTn id="49" dur="1" fill="hold">
                                          <p:stCondLst>
                                            <p:cond delay="0"/>
                                          </p:stCondLst>
                                        </p:cTn>
                                        <p:tgtEl>
                                          <p:spTgt spid="2">
                                            <p:txEl>
                                              <p:pRg st="5" end="5"/>
                                            </p:txEl>
                                          </p:spTgt>
                                        </p:tgtEl>
                                        <p:attrNameLst>
                                          <p:attrName>style.visibility</p:attrName>
                                        </p:attrNameLst>
                                      </p:cBhvr>
                                      <p:to>
                                        <p:strVal val="hidden"/>
                                      </p:to>
                                    </p:set>
                                  </p:childTnLst>
                                </p:cTn>
                              </p:par>
                              <p:par>
                                <p:cTn id="50" presetID="1" presetClass="exit" presetSubtype="0" fill="hold" nodeType="withEffect">
                                  <p:stCondLst>
                                    <p:cond delay="0"/>
                                  </p:stCondLst>
                                  <p:childTnLst>
                                    <p:set>
                                      <p:cBhvr>
                                        <p:cTn id="51" dur="1" fill="hold">
                                          <p:stCondLst>
                                            <p:cond delay="0"/>
                                          </p:stCondLst>
                                        </p:cTn>
                                        <p:tgtEl>
                                          <p:spTgt spid="2">
                                            <p:txEl>
                                              <p:pRg st="6" end="6"/>
                                            </p:txEl>
                                          </p:spTgt>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16" presetClass="entr" presetSubtype="26" fill="hold" grpId="0" nodeType="click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barn(inHorizontal)">
                                      <p:cBhvr>
                                        <p:cTn id="56" dur="500"/>
                                        <p:tgtEl>
                                          <p:spTgt spid="4"/>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p:bldP spid="3" grpId="0"/>
      <p:bldP spid="4"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矩形 193">
            <a:extLst>
              <a:ext uri="{FF2B5EF4-FFF2-40B4-BE49-F238E27FC236}">
                <a16:creationId xmlns:a16="http://schemas.microsoft.com/office/drawing/2014/main" id="{2A1AA281-37A5-4F2A-A1DB-AB2AB5501F5F}"/>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195" name="直线连接符 6">
            <a:extLst>
              <a:ext uri="{FF2B5EF4-FFF2-40B4-BE49-F238E27FC236}">
                <a16:creationId xmlns:a16="http://schemas.microsoft.com/office/drawing/2014/main" id="{1BFD5EC6-9F90-4771-A935-23F04C0D23F0}"/>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96" name="文本框 195">
            <a:extLst>
              <a:ext uri="{FF2B5EF4-FFF2-40B4-BE49-F238E27FC236}">
                <a16:creationId xmlns:a16="http://schemas.microsoft.com/office/drawing/2014/main" id="{6E801426-0EC8-4D5B-A1AC-4155D6DA7110}"/>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sp>
        <p:nvSpPr>
          <p:cNvPr id="197" name="Rectangle 24">
            <a:extLst>
              <a:ext uri="{FF2B5EF4-FFF2-40B4-BE49-F238E27FC236}">
                <a16:creationId xmlns:a16="http://schemas.microsoft.com/office/drawing/2014/main" id="{7C20AA6E-71E2-4837-B547-FDF6B8A3D062}"/>
              </a:ext>
            </a:extLst>
          </p:cNvPr>
          <p:cNvSpPr>
            <a:spLocks noChangeArrowheads="1"/>
          </p:cNvSpPr>
          <p:nvPr/>
        </p:nvSpPr>
        <p:spPr bwMode="auto">
          <a:xfrm>
            <a:off x="315149" y="1036755"/>
            <a:ext cx="10391433" cy="684803"/>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kumimoji="1" lang="zh-CN" altLang="en-US" sz="2800" spc="-100" dirty="0">
                <a:solidFill>
                  <a:srgbClr val="134F85"/>
                </a:solidFill>
                <a:latin typeface="华光行书_CNKI" panose="02000500000000000000" pitchFamily="2" charset="-122"/>
                <a:ea typeface="华光行书_CNKI" panose="02000500000000000000" pitchFamily="2" charset="-122"/>
              </a:rPr>
              <a:t>按址传递：双向传递，实参</a:t>
            </a:r>
            <a:r>
              <a:rPr kumimoji="1" lang="en-US" altLang="zh-CN" sz="2800" spc="-100" dirty="0">
                <a:solidFill>
                  <a:srgbClr val="134F85"/>
                </a:solidFill>
                <a:latin typeface="华光行书_CNKI" panose="02000500000000000000" pitchFamily="2" charset="-122"/>
                <a:ea typeface="华光行书_CNKI" panose="02000500000000000000" pitchFamily="2" charset="-122"/>
              </a:rPr>
              <a:t>&lt;</a:t>
            </a:r>
            <a:r>
              <a:rPr kumimoji="1" lang="zh-CN" altLang="en-US" sz="2800" spc="-100" dirty="0">
                <a:solidFill>
                  <a:srgbClr val="134F85"/>
                </a:solidFill>
                <a:latin typeface="华光行书_CNKI" panose="02000500000000000000" pitchFamily="2" charset="-122"/>
                <a:ea typeface="华光行书_CNKI" panose="02000500000000000000" pitchFamily="2" charset="-122"/>
              </a:rPr>
              <a:t>－</a:t>
            </a:r>
            <a:r>
              <a:rPr kumimoji="1" lang="en-US" altLang="zh-CN" sz="2800" spc="-100" dirty="0">
                <a:solidFill>
                  <a:srgbClr val="134F85"/>
                </a:solidFill>
                <a:latin typeface="华光行书_CNKI" panose="02000500000000000000" pitchFamily="2" charset="-122"/>
                <a:ea typeface="华光行书_CNKI" panose="02000500000000000000" pitchFamily="2" charset="-122"/>
              </a:rPr>
              <a:t>&gt;</a:t>
            </a:r>
            <a:r>
              <a:rPr kumimoji="1" lang="zh-CN" altLang="en-US" sz="2800" spc="-100" dirty="0">
                <a:solidFill>
                  <a:srgbClr val="134F85"/>
                </a:solidFill>
                <a:latin typeface="华光行书_CNKI" panose="02000500000000000000" pitchFamily="2" charset="-122"/>
                <a:ea typeface="华光行书_CNKI" panose="02000500000000000000" pitchFamily="2" charset="-122"/>
              </a:rPr>
              <a:t>形参 ，传递的是实参本身</a:t>
            </a:r>
          </a:p>
        </p:txBody>
      </p:sp>
      <p:sp>
        <p:nvSpPr>
          <p:cNvPr id="198" name="矩形 9">
            <a:extLst>
              <a:ext uri="{FF2B5EF4-FFF2-40B4-BE49-F238E27FC236}">
                <a16:creationId xmlns:a16="http://schemas.microsoft.com/office/drawing/2014/main" id="{471A01C8-5A68-4873-B146-9B2B0A3FD9A6}"/>
              </a:ext>
            </a:extLst>
          </p:cNvPr>
          <p:cNvSpPr>
            <a:spLocks noChangeArrowheads="1"/>
          </p:cNvSpPr>
          <p:nvPr/>
        </p:nvSpPr>
        <p:spPr bwMode="auto">
          <a:xfrm>
            <a:off x="407505" y="1721558"/>
            <a:ext cx="8435975" cy="684803"/>
          </a:xfrm>
          <a:prstGeom prst="rect">
            <a:avLst/>
          </a:prstGeom>
          <a:noFill/>
          <a:ln>
            <a:noFill/>
          </a:ln>
        </p:spPr>
        <p:txBody>
          <a:bodyPr>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eaLnBrk="1" hangingPunct="1">
              <a:lnSpc>
                <a:spcPct val="150000"/>
              </a:lnSpc>
              <a:defRPr/>
            </a:pPr>
            <a:r>
              <a:rPr lang="zh-CN" altLang="en-US" sz="2800" b="0" dirty="0">
                <a:solidFill>
                  <a:srgbClr val="134F85"/>
                </a:solidFill>
                <a:latin typeface="华光行书_CNKI" panose="02000500000000000000" pitchFamily="2" charset="-122"/>
                <a:ea typeface="华光行书_CNKI" panose="02000500000000000000" pitchFamily="2" charset="-122"/>
              </a:rPr>
              <a:t>引用 </a:t>
            </a:r>
            <a:r>
              <a:rPr lang="zh-CN" altLang="en-US" sz="2800" dirty="0">
                <a:solidFill>
                  <a:schemeClr val="accent6">
                    <a:lumMod val="60000"/>
                    <a:lumOff val="40000"/>
                  </a:schemeClr>
                </a:solidFill>
                <a:latin typeface="华光行书_CNKI" panose="02000500000000000000" pitchFamily="2" charset="-122"/>
                <a:ea typeface="华光行书_CNKI" panose="02000500000000000000" pitchFamily="2" charset="-122"/>
              </a:rPr>
              <a:t>数组名 指针</a:t>
            </a:r>
            <a:endParaRPr lang="en-US" altLang="zh-CN" sz="2800" dirty="0">
              <a:solidFill>
                <a:schemeClr val="accent6">
                  <a:lumMod val="60000"/>
                  <a:lumOff val="40000"/>
                </a:schemeClr>
              </a:solidFill>
              <a:latin typeface="华光行书_CNKI" panose="02000500000000000000" pitchFamily="2" charset="-122"/>
              <a:ea typeface="华光行书_CNKI" panose="02000500000000000000" pitchFamily="2" charset="-122"/>
            </a:endParaRPr>
          </a:p>
        </p:txBody>
      </p:sp>
      <p:sp>
        <p:nvSpPr>
          <p:cNvPr id="207" name="Rectangle 34">
            <a:extLst>
              <a:ext uri="{FF2B5EF4-FFF2-40B4-BE49-F238E27FC236}">
                <a16:creationId xmlns:a16="http://schemas.microsoft.com/office/drawing/2014/main" id="{FA551589-8E43-42AA-8D4E-77526CA70A1C}"/>
              </a:ext>
            </a:extLst>
          </p:cNvPr>
          <p:cNvSpPr>
            <a:spLocks noChangeArrowheads="1"/>
          </p:cNvSpPr>
          <p:nvPr/>
        </p:nvSpPr>
        <p:spPr bwMode="auto">
          <a:xfrm>
            <a:off x="407505" y="2590800"/>
            <a:ext cx="10577392" cy="523220"/>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spcBef>
                <a:spcPct val="0"/>
              </a:spcBef>
              <a:buClrTx/>
              <a:buSzTx/>
              <a:buFont typeface="Wingdings" pitchFamily="2" charset="2"/>
              <a:buNone/>
              <a:defRPr/>
            </a:pPr>
            <a:r>
              <a:rPr kumimoji="1" lang="en-US" altLang="zh-CN" sz="2800" dirty="0">
                <a:solidFill>
                  <a:srgbClr val="134F85"/>
                </a:solidFill>
                <a:latin typeface="华光行书_CNKI" panose="02000500000000000000" pitchFamily="2" charset="-122"/>
                <a:ea typeface="华光行书_CNKI" panose="02000500000000000000" pitchFamily="2" charset="-122"/>
              </a:rPr>
              <a:t>1)</a:t>
            </a:r>
            <a:r>
              <a:rPr kumimoji="1" lang="zh-CN" altLang="en-US" sz="2800" dirty="0">
                <a:solidFill>
                  <a:srgbClr val="134F85"/>
                </a:solidFill>
                <a:latin typeface="华光行书_CNKI" panose="02000500000000000000" pitchFamily="2" charset="-122"/>
                <a:ea typeface="华光行书_CNKI" panose="02000500000000000000" pitchFamily="2" charset="-122"/>
              </a:rPr>
              <a:t>引用类型：给已有变量取一个别名</a:t>
            </a:r>
          </a:p>
        </p:txBody>
      </p:sp>
      <p:sp>
        <p:nvSpPr>
          <p:cNvPr id="208" name="Rectangle 35">
            <a:extLst>
              <a:ext uri="{FF2B5EF4-FFF2-40B4-BE49-F238E27FC236}">
                <a16:creationId xmlns:a16="http://schemas.microsoft.com/office/drawing/2014/main" id="{46C24F4C-97AA-42A9-B8AD-F67E26C65BEE}"/>
              </a:ext>
            </a:extLst>
          </p:cNvPr>
          <p:cNvSpPr>
            <a:spLocks noChangeArrowheads="1"/>
          </p:cNvSpPr>
          <p:nvPr/>
        </p:nvSpPr>
        <p:spPr bwMode="auto">
          <a:xfrm>
            <a:off x="632962" y="3167390"/>
            <a:ext cx="8640762" cy="523220"/>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a:spcBef>
                <a:spcPct val="0"/>
              </a:spcBef>
              <a:buClrTx/>
              <a:buSzTx/>
              <a:buNone/>
            </a:pPr>
            <a:r>
              <a:rPr kumimoji="1" lang="zh-CN" altLang="en-US" sz="2800" dirty="0">
                <a:solidFill>
                  <a:srgbClr val="134F85"/>
                </a:solidFill>
                <a:latin typeface="华光行书_CNKI" panose="02000500000000000000" pitchFamily="2" charset="-122"/>
                <a:ea typeface="华光行书_CNKI" panose="02000500000000000000" pitchFamily="2" charset="-122"/>
              </a:rPr>
              <a:t>一般形式：基类型  </a:t>
            </a:r>
            <a:r>
              <a:rPr kumimoji="1" lang="en-US" altLang="zh-CN" sz="2800" dirty="0">
                <a:solidFill>
                  <a:srgbClr val="134F85"/>
                </a:solidFill>
                <a:latin typeface="华光行书_CNKI" panose="02000500000000000000" pitchFamily="2" charset="-122"/>
                <a:ea typeface="华光行书_CNKI" panose="02000500000000000000" pitchFamily="2" charset="-122"/>
              </a:rPr>
              <a:t>&amp;</a:t>
            </a:r>
            <a:r>
              <a:rPr kumimoji="1" lang="zh-CN" altLang="en-US" sz="2800" dirty="0">
                <a:solidFill>
                  <a:srgbClr val="134F85"/>
                </a:solidFill>
                <a:latin typeface="华光行书_CNKI" panose="02000500000000000000" pitchFamily="2" charset="-122"/>
                <a:ea typeface="华光行书_CNKI" panose="02000500000000000000" pitchFamily="2" charset="-122"/>
              </a:rPr>
              <a:t>引用名 </a:t>
            </a:r>
            <a:r>
              <a:rPr kumimoji="1" lang="en-US" altLang="zh-CN" sz="2800" dirty="0">
                <a:solidFill>
                  <a:srgbClr val="134F85"/>
                </a:solidFill>
                <a:latin typeface="华光行书_CNKI" panose="02000500000000000000" pitchFamily="2" charset="-122"/>
                <a:ea typeface="华光行书_CNKI" panose="02000500000000000000" pitchFamily="2" charset="-122"/>
              </a:rPr>
              <a:t>= </a:t>
            </a:r>
            <a:r>
              <a:rPr kumimoji="1" lang="zh-CN" altLang="en-US" sz="2800" dirty="0">
                <a:solidFill>
                  <a:srgbClr val="134F85"/>
                </a:solidFill>
                <a:latin typeface="华光行书_CNKI" panose="02000500000000000000" pitchFamily="2" charset="-122"/>
                <a:ea typeface="华光行书_CNKI" panose="02000500000000000000" pitchFamily="2" charset="-122"/>
              </a:rPr>
              <a:t>标识符</a:t>
            </a:r>
            <a:r>
              <a:rPr kumimoji="1" lang="en-US" altLang="zh-CN" sz="2800" dirty="0">
                <a:solidFill>
                  <a:srgbClr val="134F85"/>
                </a:solidFill>
                <a:latin typeface="华光行书_CNKI" panose="02000500000000000000" pitchFamily="2" charset="-122"/>
                <a:ea typeface="华光行书_CNKI" panose="02000500000000000000" pitchFamily="2" charset="-122"/>
              </a:rPr>
              <a:t>;</a:t>
            </a:r>
          </a:p>
        </p:txBody>
      </p:sp>
      <p:sp>
        <p:nvSpPr>
          <p:cNvPr id="209" name="Text Box 5">
            <a:extLst>
              <a:ext uri="{FF2B5EF4-FFF2-40B4-BE49-F238E27FC236}">
                <a16:creationId xmlns:a16="http://schemas.microsoft.com/office/drawing/2014/main" id="{23EDE574-276E-4D89-8DBB-3BB0847E708D}"/>
              </a:ext>
            </a:extLst>
          </p:cNvPr>
          <p:cNvSpPr txBox="1">
            <a:spLocks noChangeArrowheads="1"/>
          </p:cNvSpPr>
          <p:nvPr/>
        </p:nvSpPr>
        <p:spPr bwMode="auto">
          <a:xfrm>
            <a:off x="644183" y="3890962"/>
            <a:ext cx="6311900" cy="184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spcBef>
                <a:spcPct val="25000"/>
              </a:spcBef>
              <a:buClrTx/>
              <a:buSzTx/>
              <a:buFontTx/>
              <a:buNone/>
            </a:pPr>
            <a:r>
              <a:rPr lang="en-US" altLang="zh-CN" sz="2400" dirty="0">
                <a:solidFill>
                  <a:srgbClr val="134F85"/>
                </a:solidFill>
                <a:latin typeface="Comic Sans MS" panose="030F0702030302020204" pitchFamily="66" charset="0"/>
                <a:ea typeface="宋体" panose="02010600030101010101" pitchFamily="2" charset="-122"/>
              </a:rPr>
              <a:t>int num=50;</a:t>
            </a:r>
          </a:p>
          <a:p>
            <a:pPr>
              <a:spcBef>
                <a:spcPct val="25000"/>
              </a:spcBef>
              <a:buClrTx/>
              <a:buSzTx/>
              <a:buFontTx/>
              <a:buNone/>
            </a:pPr>
            <a:r>
              <a:rPr lang="en-US" altLang="zh-CN" sz="2400" dirty="0">
                <a:solidFill>
                  <a:srgbClr val="FF0000"/>
                </a:solidFill>
                <a:latin typeface="Comic Sans MS" panose="030F0702030302020204" pitchFamily="66" charset="0"/>
                <a:ea typeface="宋体" panose="02010600030101010101" pitchFamily="2" charset="-122"/>
              </a:rPr>
              <a:t>int&amp; ref = num;</a:t>
            </a:r>
          </a:p>
          <a:p>
            <a:pPr>
              <a:spcBef>
                <a:spcPct val="25000"/>
              </a:spcBef>
              <a:buClrTx/>
              <a:buSzTx/>
              <a:buFontTx/>
              <a:buNone/>
            </a:pPr>
            <a:r>
              <a:rPr lang="en-US" altLang="zh-CN" sz="2400" dirty="0">
                <a:solidFill>
                  <a:srgbClr val="134F85"/>
                </a:solidFill>
                <a:latin typeface="Comic Sans MS" panose="030F0702030302020204" pitchFamily="66" charset="0"/>
                <a:ea typeface="宋体" panose="02010600030101010101" pitchFamily="2" charset="-122"/>
              </a:rPr>
              <a:t>ref+=20;</a:t>
            </a:r>
          </a:p>
          <a:p>
            <a:pPr>
              <a:spcBef>
                <a:spcPct val="25000"/>
              </a:spcBef>
              <a:buClrTx/>
              <a:buSzTx/>
              <a:buFontTx/>
              <a:buNone/>
            </a:pPr>
            <a:r>
              <a:rPr lang="en-US" altLang="zh-CN" sz="2400" dirty="0" err="1">
                <a:solidFill>
                  <a:srgbClr val="134F85"/>
                </a:solidFill>
                <a:latin typeface="Comic Sans MS" panose="030F0702030302020204" pitchFamily="66" charset="0"/>
                <a:ea typeface="宋体" panose="02010600030101010101" pitchFamily="2" charset="-122"/>
              </a:rPr>
              <a:t>cout</a:t>
            </a:r>
            <a:r>
              <a:rPr lang="en-US" altLang="zh-CN" sz="2400" dirty="0">
                <a:solidFill>
                  <a:srgbClr val="134F85"/>
                </a:solidFill>
                <a:latin typeface="Comic Sans MS" panose="030F0702030302020204" pitchFamily="66" charset="0"/>
                <a:ea typeface="宋体" panose="02010600030101010101" pitchFamily="2" charset="-122"/>
              </a:rPr>
              <a:t>&lt;&lt;"num="&lt;&lt;num&lt;&lt;" ref="&lt;&lt;ref&lt;&lt;</a:t>
            </a:r>
            <a:r>
              <a:rPr lang="en-US" altLang="zh-CN" sz="2400" dirty="0" err="1">
                <a:solidFill>
                  <a:srgbClr val="134F85"/>
                </a:solidFill>
                <a:latin typeface="Comic Sans MS" panose="030F0702030302020204" pitchFamily="66" charset="0"/>
                <a:ea typeface="宋体" panose="02010600030101010101" pitchFamily="2" charset="-122"/>
              </a:rPr>
              <a:t>endl</a:t>
            </a:r>
            <a:r>
              <a:rPr lang="en-US" altLang="zh-CN" sz="2400" dirty="0">
                <a:solidFill>
                  <a:srgbClr val="134F85"/>
                </a:solidFill>
                <a:latin typeface="Comic Sans MS" panose="030F0702030302020204" pitchFamily="66" charset="0"/>
                <a:ea typeface="宋体" panose="02010600030101010101" pitchFamily="2" charset="-122"/>
              </a:rPr>
              <a:t>;</a:t>
            </a:r>
          </a:p>
        </p:txBody>
      </p:sp>
      <p:sp>
        <p:nvSpPr>
          <p:cNvPr id="210" name="Text Box 6">
            <a:extLst>
              <a:ext uri="{FF2B5EF4-FFF2-40B4-BE49-F238E27FC236}">
                <a16:creationId xmlns:a16="http://schemas.microsoft.com/office/drawing/2014/main" id="{FEDB9EF5-C821-4A0F-A545-2136836068D8}"/>
              </a:ext>
            </a:extLst>
          </p:cNvPr>
          <p:cNvSpPr txBox="1">
            <a:spLocks noChangeArrowheads="1"/>
          </p:cNvSpPr>
          <p:nvPr/>
        </p:nvSpPr>
        <p:spPr bwMode="auto">
          <a:xfrm>
            <a:off x="7238658" y="3614737"/>
            <a:ext cx="1524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spcBef>
                <a:spcPct val="50000"/>
              </a:spcBef>
              <a:buClrTx/>
              <a:buSzTx/>
              <a:buFontTx/>
              <a:buNone/>
            </a:pPr>
            <a:r>
              <a:rPr lang="en-US" altLang="zh-CN" sz="2400" b="0" dirty="0">
                <a:solidFill>
                  <a:srgbClr val="134F85"/>
                </a:solidFill>
                <a:latin typeface="Comic Sans MS" panose="030F0702030302020204" pitchFamily="66" charset="0"/>
                <a:ea typeface="宋体" panose="02010600030101010101" pitchFamily="2" charset="-122"/>
              </a:rPr>
              <a:t>num</a:t>
            </a:r>
          </a:p>
        </p:txBody>
      </p:sp>
      <p:sp>
        <p:nvSpPr>
          <p:cNvPr id="211" name="Rectangle 7">
            <a:extLst>
              <a:ext uri="{FF2B5EF4-FFF2-40B4-BE49-F238E27FC236}">
                <a16:creationId xmlns:a16="http://schemas.microsoft.com/office/drawing/2014/main" id="{85496897-186E-4B77-86D9-47DAFBF055ED}"/>
              </a:ext>
            </a:extLst>
          </p:cNvPr>
          <p:cNvSpPr>
            <a:spLocks noChangeArrowheads="1"/>
          </p:cNvSpPr>
          <p:nvPr/>
        </p:nvSpPr>
        <p:spPr bwMode="auto">
          <a:xfrm>
            <a:off x="7010058" y="4173537"/>
            <a:ext cx="1600200" cy="466725"/>
          </a:xfrm>
          <a:prstGeom prst="rect">
            <a:avLst/>
          </a:prstGeom>
          <a:solidFill>
            <a:schemeClr val="accent1"/>
          </a:solidFill>
          <a:ln w="9525">
            <a:solidFill>
              <a:srgbClr val="FF9900"/>
            </a:solidFill>
            <a:miter lim="800000"/>
            <a:headEnd/>
            <a:tailEnd/>
          </a:ln>
        </p:spPr>
        <p:txBody>
          <a:bodyPr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lgn="ctr">
              <a:spcBef>
                <a:spcPct val="50000"/>
              </a:spcBef>
              <a:buClrTx/>
              <a:buSzTx/>
              <a:buFontTx/>
              <a:buNone/>
            </a:pPr>
            <a:r>
              <a:rPr lang="en-US" altLang="zh-CN" sz="2400" b="0">
                <a:solidFill>
                  <a:schemeClr val="bg2"/>
                </a:solidFill>
                <a:ea typeface="宋体" panose="02010600030101010101" pitchFamily="2" charset="-122"/>
              </a:rPr>
              <a:t>50</a:t>
            </a:r>
          </a:p>
        </p:txBody>
      </p:sp>
      <p:sp>
        <p:nvSpPr>
          <p:cNvPr id="212" name="Text Box 8">
            <a:extLst>
              <a:ext uri="{FF2B5EF4-FFF2-40B4-BE49-F238E27FC236}">
                <a16:creationId xmlns:a16="http://schemas.microsoft.com/office/drawing/2014/main" id="{26631B98-5D5E-4F0F-BBD1-CE954FF6FF28}"/>
              </a:ext>
            </a:extLst>
          </p:cNvPr>
          <p:cNvSpPr txBox="1">
            <a:spLocks noChangeArrowheads="1"/>
          </p:cNvSpPr>
          <p:nvPr/>
        </p:nvSpPr>
        <p:spPr bwMode="auto">
          <a:xfrm>
            <a:off x="7391058" y="4719637"/>
            <a:ext cx="685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spcBef>
                <a:spcPct val="50000"/>
              </a:spcBef>
              <a:buClrTx/>
              <a:buSzTx/>
              <a:buFontTx/>
              <a:buNone/>
              <a:defRPr b="0">
                <a:solidFill>
                  <a:srgbClr val="134F85"/>
                </a:solidFill>
                <a:latin typeface="Comic Sans MS" panose="030F0702030302020204" pitchFamily="66" charset="0"/>
                <a:ea typeface="宋体" panose="02010600030101010101" pitchFamily="2"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r>
              <a:rPr lang="en-US" altLang="zh-CN" dirty="0"/>
              <a:t>ref</a:t>
            </a:r>
          </a:p>
        </p:txBody>
      </p:sp>
      <p:sp>
        <p:nvSpPr>
          <p:cNvPr id="213" name="Rectangle 9">
            <a:extLst>
              <a:ext uri="{FF2B5EF4-FFF2-40B4-BE49-F238E27FC236}">
                <a16:creationId xmlns:a16="http://schemas.microsoft.com/office/drawing/2014/main" id="{0A2C69BB-2578-4910-A895-020F68E01AAD}"/>
              </a:ext>
            </a:extLst>
          </p:cNvPr>
          <p:cNvSpPr>
            <a:spLocks noChangeArrowheads="1"/>
          </p:cNvSpPr>
          <p:nvPr/>
        </p:nvSpPr>
        <p:spPr bwMode="auto">
          <a:xfrm>
            <a:off x="7010058" y="4168775"/>
            <a:ext cx="1600200" cy="466725"/>
          </a:xfrm>
          <a:prstGeom prst="rect">
            <a:avLst/>
          </a:prstGeom>
          <a:solidFill>
            <a:schemeClr val="accent1"/>
          </a:solidFill>
          <a:ln w="9525">
            <a:solidFill>
              <a:schemeClr val="accent1"/>
            </a:solidFill>
            <a:miter lim="800000"/>
            <a:headEnd/>
            <a:tailEnd/>
          </a:ln>
        </p:spPr>
        <p:txBody>
          <a:bodyPr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lgn="ctr">
              <a:spcBef>
                <a:spcPct val="50000"/>
              </a:spcBef>
              <a:buClrTx/>
              <a:buSzTx/>
              <a:buFontTx/>
              <a:buNone/>
            </a:pPr>
            <a:r>
              <a:rPr lang="en-US" altLang="zh-CN" sz="2400" b="0">
                <a:solidFill>
                  <a:schemeClr val="bg2"/>
                </a:solidFill>
                <a:ea typeface="宋体" panose="02010600030101010101" pitchFamily="2" charset="-122"/>
              </a:rPr>
              <a:t>70</a:t>
            </a:r>
          </a:p>
        </p:txBody>
      </p:sp>
      <p:sp>
        <p:nvSpPr>
          <p:cNvPr id="214" name="Rectangle 33">
            <a:extLst>
              <a:ext uri="{FF2B5EF4-FFF2-40B4-BE49-F238E27FC236}">
                <a16:creationId xmlns:a16="http://schemas.microsoft.com/office/drawing/2014/main" id="{3543C488-40EC-4C87-893D-4A0F1E36B98A}"/>
              </a:ext>
            </a:extLst>
          </p:cNvPr>
          <p:cNvSpPr>
            <a:spLocks noChangeArrowheads="1"/>
          </p:cNvSpPr>
          <p:nvPr/>
        </p:nvSpPr>
        <p:spPr bwMode="auto">
          <a:xfrm>
            <a:off x="-197725" y="5937577"/>
            <a:ext cx="11787852" cy="954107"/>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lvl="1" eaLnBrk="1" hangingPunct="1">
              <a:spcBef>
                <a:spcPct val="0"/>
              </a:spcBef>
              <a:buClr>
                <a:srgbClr val="FF3300"/>
              </a:buClr>
              <a:buSzPct val="70000"/>
              <a:defRPr/>
            </a:pPr>
            <a:r>
              <a:rPr kumimoji="1" lang="zh-CN" altLang="en-US" dirty="0">
                <a:solidFill>
                  <a:srgbClr val="134F85"/>
                </a:solidFill>
                <a:latin typeface="华光行书_CNKI" panose="02000500000000000000" pitchFamily="2" charset="-122"/>
                <a:ea typeface="华光行书_CNKI" panose="02000500000000000000" pitchFamily="2" charset="-122"/>
              </a:rPr>
              <a:t>声明一个引用时，必须同时对它进行初始化，使它指向一个已存在的对象，且之后不能改变</a:t>
            </a:r>
            <a:endParaRPr kumimoji="1" lang="en-US" altLang="zh-CN" dirty="0">
              <a:solidFill>
                <a:srgbClr val="134F85"/>
              </a:solidFill>
              <a:latin typeface="华光行书_CNKI" panose="02000500000000000000" pitchFamily="2" charset="-122"/>
              <a:ea typeface="华光行书_CNKI" panose="02000500000000000000" pitchFamily="2" charset="-122"/>
            </a:endParaRPr>
          </a:p>
        </p:txBody>
      </p:sp>
    </p:spTree>
    <p:extLst>
      <p:ext uri="{BB962C8B-B14F-4D97-AF65-F5344CB8AC3E}">
        <p14:creationId xmlns:p14="http://schemas.microsoft.com/office/powerpoint/2010/main" val="1029992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198"/>
                                        </p:tgtEl>
                                        <p:attrNameLst>
                                          <p:attrName>style.visibility</p:attrName>
                                        </p:attrNameLst>
                                      </p:cBhvr>
                                      <p:to>
                                        <p:strVal val="visible"/>
                                      </p:to>
                                    </p:set>
                                    <p:animEffect transition="in" filter="fade">
                                      <p:cBhvr>
                                        <p:cTn id="11" dur="1000"/>
                                        <p:tgtEl>
                                          <p:spTgt spid="198"/>
                                        </p:tgtEl>
                                      </p:cBhvr>
                                    </p:animEffect>
                                    <p:anim calcmode="lin" valueType="num">
                                      <p:cBhvr>
                                        <p:cTn id="12" dur="1000" fill="hold"/>
                                        <p:tgtEl>
                                          <p:spTgt spid="198"/>
                                        </p:tgtEl>
                                        <p:attrNameLst>
                                          <p:attrName>ppt_x</p:attrName>
                                        </p:attrNameLst>
                                      </p:cBhvr>
                                      <p:tavLst>
                                        <p:tav tm="0">
                                          <p:val>
                                            <p:strVal val="#ppt_x"/>
                                          </p:val>
                                        </p:tav>
                                        <p:tav tm="100000">
                                          <p:val>
                                            <p:strVal val="#ppt_x"/>
                                          </p:val>
                                        </p:tav>
                                      </p:tavLst>
                                    </p:anim>
                                    <p:anim calcmode="lin" valueType="num">
                                      <p:cBhvr>
                                        <p:cTn id="13" dur="1000" fill="hold"/>
                                        <p:tgtEl>
                                          <p:spTgt spid="198"/>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grpId="0" nodeType="clickEffect">
                                  <p:stCondLst>
                                    <p:cond delay="0"/>
                                  </p:stCondLst>
                                  <p:childTnLst>
                                    <p:set>
                                      <p:cBhvr>
                                        <p:cTn id="17" dur="1" fill="hold">
                                          <p:stCondLst>
                                            <p:cond delay="0"/>
                                          </p:stCondLst>
                                        </p:cTn>
                                        <p:tgtEl>
                                          <p:spTgt spid="214"/>
                                        </p:tgtEl>
                                        <p:attrNameLst>
                                          <p:attrName>style.visibility</p:attrName>
                                        </p:attrNameLst>
                                      </p:cBhvr>
                                      <p:to>
                                        <p:strVal val="visible"/>
                                      </p:to>
                                    </p:set>
                                    <p:animEffect transition="in" filter="wheel(1)">
                                      <p:cBhvr>
                                        <p:cTn id="18" dur="2000"/>
                                        <p:tgtEl>
                                          <p:spTgt spid="214"/>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207"/>
                                        </p:tgtEl>
                                        <p:attrNameLst>
                                          <p:attrName>style.visibility</p:attrName>
                                        </p:attrNameLst>
                                      </p:cBhvr>
                                      <p:to>
                                        <p:strVal val="visible"/>
                                      </p:to>
                                    </p:set>
                                    <p:animEffect transition="in" filter="barn(inVertical)">
                                      <p:cBhvr>
                                        <p:cTn id="23" dur="500"/>
                                        <p:tgtEl>
                                          <p:spTgt spid="207"/>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208"/>
                                        </p:tgtEl>
                                        <p:attrNameLst>
                                          <p:attrName>style.visibility</p:attrName>
                                        </p:attrNameLst>
                                      </p:cBhvr>
                                      <p:to>
                                        <p:strVal val="visible"/>
                                      </p:to>
                                    </p:set>
                                    <p:animEffect transition="in" filter="wipe(down)">
                                      <p:cBhvr>
                                        <p:cTn id="28" dur="500"/>
                                        <p:tgtEl>
                                          <p:spTgt spid="208"/>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grpId="0" nodeType="clickEffect">
                                  <p:stCondLst>
                                    <p:cond delay="0"/>
                                  </p:stCondLst>
                                  <p:childTnLst>
                                    <p:set>
                                      <p:cBhvr>
                                        <p:cTn id="32" dur="1" fill="hold">
                                          <p:stCondLst>
                                            <p:cond delay="0"/>
                                          </p:stCondLst>
                                        </p:cTn>
                                        <p:tgtEl>
                                          <p:spTgt spid="209"/>
                                        </p:tgtEl>
                                        <p:attrNameLst>
                                          <p:attrName>style.visibility</p:attrName>
                                        </p:attrNameLst>
                                      </p:cBhvr>
                                      <p:to>
                                        <p:strVal val="visible"/>
                                      </p:to>
                                    </p:set>
                                    <p:animEffect transition="in" filter="barn(inVertical)">
                                      <p:cBhvr>
                                        <p:cTn id="33" dur="500"/>
                                        <p:tgtEl>
                                          <p:spTgt spid="209"/>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210"/>
                                        </p:tgtEl>
                                        <p:attrNameLst>
                                          <p:attrName>style.visibility</p:attrName>
                                        </p:attrNameLst>
                                      </p:cBhvr>
                                      <p:to>
                                        <p:strVal val="visible"/>
                                      </p:to>
                                    </p:set>
                                    <p:animEffect transition="in" filter="dissolve">
                                      <p:cBhvr>
                                        <p:cTn id="38" dur="500"/>
                                        <p:tgtEl>
                                          <p:spTgt spid="210"/>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211"/>
                                        </p:tgtEl>
                                        <p:attrNameLst>
                                          <p:attrName>style.visibility</p:attrName>
                                        </p:attrNameLst>
                                      </p:cBhvr>
                                      <p:to>
                                        <p:strVal val="visible"/>
                                      </p:to>
                                    </p:set>
                                    <p:animEffect transition="in" filter="dissolve">
                                      <p:cBhvr>
                                        <p:cTn id="43" dur="500"/>
                                        <p:tgtEl>
                                          <p:spTgt spid="211"/>
                                        </p:tgtEl>
                                      </p:cBhvr>
                                    </p:animEffect>
                                  </p:childTnLst>
                                </p:cTn>
                              </p:par>
                            </p:childTnLst>
                          </p:cTn>
                        </p:par>
                      </p:childTnLst>
                    </p:cTn>
                  </p:par>
                  <p:par>
                    <p:cTn id="44" fill="hold">
                      <p:stCondLst>
                        <p:cond delay="indefinite"/>
                      </p:stCondLst>
                      <p:childTnLst>
                        <p:par>
                          <p:cTn id="45" fill="hold">
                            <p:stCondLst>
                              <p:cond delay="0"/>
                            </p:stCondLst>
                            <p:childTnLst>
                              <p:par>
                                <p:cTn id="46" presetID="9" presetClass="entr" presetSubtype="0" fill="hold" grpId="0" nodeType="clickEffect">
                                  <p:stCondLst>
                                    <p:cond delay="0"/>
                                  </p:stCondLst>
                                  <p:childTnLst>
                                    <p:set>
                                      <p:cBhvr>
                                        <p:cTn id="47" dur="1" fill="hold">
                                          <p:stCondLst>
                                            <p:cond delay="0"/>
                                          </p:stCondLst>
                                        </p:cTn>
                                        <p:tgtEl>
                                          <p:spTgt spid="212"/>
                                        </p:tgtEl>
                                        <p:attrNameLst>
                                          <p:attrName>style.visibility</p:attrName>
                                        </p:attrNameLst>
                                      </p:cBhvr>
                                      <p:to>
                                        <p:strVal val="visible"/>
                                      </p:to>
                                    </p:set>
                                    <p:animEffect transition="in" filter="dissolve">
                                      <p:cBhvr>
                                        <p:cTn id="48" dur="500"/>
                                        <p:tgtEl>
                                          <p:spTgt spid="212"/>
                                        </p:tgtEl>
                                      </p:cBhvr>
                                    </p:animEffect>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grpId="0" nodeType="clickEffect">
                                  <p:stCondLst>
                                    <p:cond delay="0"/>
                                  </p:stCondLst>
                                  <p:childTnLst>
                                    <p:set>
                                      <p:cBhvr>
                                        <p:cTn id="52" dur="1" fill="hold">
                                          <p:stCondLst>
                                            <p:cond delay="0"/>
                                          </p:stCondLst>
                                        </p:cTn>
                                        <p:tgtEl>
                                          <p:spTgt spid="213"/>
                                        </p:tgtEl>
                                        <p:attrNameLst>
                                          <p:attrName>style.visibility</p:attrName>
                                        </p:attrNameLst>
                                      </p:cBhvr>
                                      <p:to>
                                        <p:strVal val="visible"/>
                                      </p:to>
                                    </p:set>
                                    <p:animEffect transition="in" filter="dissolve">
                                      <p:cBhvr>
                                        <p:cTn id="53" dur="500"/>
                                        <p:tgtEl>
                                          <p:spTgt spid="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7" grpId="0"/>
      <p:bldP spid="198" grpId="0"/>
      <p:bldP spid="207" grpId="0"/>
      <p:bldP spid="208" grpId="0"/>
      <p:bldP spid="209" grpId="0"/>
      <p:bldP spid="210" grpId="0" autoUpdateAnimBg="0"/>
      <p:bldP spid="211" grpId="0" animBg="1" autoUpdateAnimBg="0"/>
      <p:bldP spid="212" grpId="0" autoUpdateAnimBg="0"/>
      <p:bldP spid="213" grpId="0" animBg="1" autoUpdateAnimBg="0"/>
      <p:bldP spid="2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5">
            <a:extLst>
              <a:ext uri="{FF2B5EF4-FFF2-40B4-BE49-F238E27FC236}">
                <a16:creationId xmlns:a16="http://schemas.microsoft.com/office/drawing/2014/main" id="{1CF8F5E1-0CB5-4A39-9A1A-FAAF4D3A66F2}"/>
              </a:ext>
            </a:extLst>
          </p:cNvPr>
          <p:cNvSpPr txBox="1">
            <a:spLocks noChangeArrowheads="1"/>
          </p:cNvSpPr>
          <p:nvPr/>
        </p:nvSpPr>
        <p:spPr bwMode="auto">
          <a:xfrm>
            <a:off x="6243206" y="1150107"/>
            <a:ext cx="4807352" cy="2327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void swap(int</a:t>
            </a:r>
            <a:r>
              <a:rPr lang="en-US" altLang="zh-CN" sz="3000" dirty="0">
                <a:solidFill>
                  <a:srgbClr val="FF0000"/>
                </a:solidFill>
                <a:latin typeface="Comic Sans MS" panose="030F0702030302020204" pitchFamily="66" charset="0"/>
              </a:rPr>
              <a:t>&amp;</a:t>
            </a:r>
            <a:r>
              <a:rPr lang="en-US" altLang="zh-CN" sz="3000" dirty="0">
                <a:solidFill>
                  <a:srgbClr val="104E87"/>
                </a:solidFill>
                <a:latin typeface="Comic Sans MS" panose="030F0702030302020204" pitchFamily="66" charset="0"/>
              </a:rPr>
              <a:t> </a:t>
            </a:r>
            <a:r>
              <a:rPr lang="en-US" altLang="zh-CN" sz="3000" dirty="0" err="1">
                <a:solidFill>
                  <a:srgbClr val="104E87"/>
                </a:solidFill>
                <a:latin typeface="Comic Sans MS" panose="030F0702030302020204" pitchFamily="66" charset="0"/>
              </a:rPr>
              <a:t>p,int</a:t>
            </a:r>
            <a:r>
              <a:rPr lang="en-US" altLang="zh-CN" sz="3000" dirty="0">
                <a:solidFill>
                  <a:srgbClr val="FF0000"/>
                </a:solidFill>
                <a:latin typeface="Comic Sans MS" panose="030F0702030302020204" pitchFamily="66" charset="0"/>
              </a:rPr>
              <a:t>&amp;</a:t>
            </a:r>
            <a:r>
              <a:rPr lang="en-US" altLang="zh-CN" sz="3000" dirty="0">
                <a:solidFill>
                  <a:srgbClr val="104E87"/>
                </a:solidFill>
                <a:latin typeface="Comic Sans MS" panose="030F0702030302020204" pitchFamily="66" charset="0"/>
              </a:rPr>
              <a:t> q)</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  if(p==q) return;</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   int temp = p;</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    p = q;</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    q = temp;</a:t>
            </a:r>
          </a:p>
          <a:p>
            <a:pPr eaLnBrk="1" hangingPunct="1">
              <a:lnSpc>
                <a:spcPts val="2900"/>
              </a:lnSpc>
              <a:spcBef>
                <a:spcPct val="0"/>
              </a:spcBef>
              <a:buClrTx/>
              <a:buSzTx/>
              <a:buFontTx/>
              <a:buNone/>
            </a:pPr>
            <a:r>
              <a:rPr lang="en-US" altLang="zh-CN" sz="3000" dirty="0">
                <a:solidFill>
                  <a:srgbClr val="104E87"/>
                </a:solidFill>
                <a:latin typeface="Comic Sans MS" panose="030F0702030302020204" pitchFamily="66" charset="0"/>
              </a:rPr>
              <a:t>}</a:t>
            </a:r>
          </a:p>
        </p:txBody>
      </p:sp>
      <p:sp>
        <p:nvSpPr>
          <p:cNvPr id="3" name="矩形 2">
            <a:extLst>
              <a:ext uri="{FF2B5EF4-FFF2-40B4-BE49-F238E27FC236}">
                <a16:creationId xmlns:a16="http://schemas.microsoft.com/office/drawing/2014/main" id="{74369A15-2C0D-4640-ADC3-2A8BAA1BCF9C}"/>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4" name="直线连接符 6">
            <a:extLst>
              <a:ext uri="{FF2B5EF4-FFF2-40B4-BE49-F238E27FC236}">
                <a16:creationId xmlns:a16="http://schemas.microsoft.com/office/drawing/2014/main" id="{4E9F1813-23BA-43BB-8E8B-E17AA319A034}"/>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5" name="文本框 4">
            <a:extLst>
              <a:ext uri="{FF2B5EF4-FFF2-40B4-BE49-F238E27FC236}">
                <a16:creationId xmlns:a16="http://schemas.microsoft.com/office/drawing/2014/main" id="{C30DAE22-161F-43E4-9416-858B6AD303DF}"/>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sp>
        <p:nvSpPr>
          <p:cNvPr id="6" name="Text Box 4">
            <a:extLst>
              <a:ext uri="{FF2B5EF4-FFF2-40B4-BE49-F238E27FC236}">
                <a16:creationId xmlns:a16="http://schemas.microsoft.com/office/drawing/2014/main" id="{3CAF67C6-CF20-42EC-81B7-6A6C79C7CE32}"/>
              </a:ext>
            </a:extLst>
          </p:cNvPr>
          <p:cNvSpPr txBox="1">
            <a:spLocks noChangeArrowheads="1"/>
          </p:cNvSpPr>
          <p:nvPr/>
        </p:nvSpPr>
        <p:spPr bwMode="auto">
          <a:xfrm>
            <a:off x="247719" y="1130638"/>
            <a:ext cx="6985000" cy="3054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int main()</a:t>
            </a:r>
          </a:p>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a:t>
            </a:r>
          </a:p>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int x =2, y = 3;</a:t>
            </a:r>
          </a:p>
          <a:p>
            <a:pPr eaLnBrk="1" hangingPunct="1">
              <a:lnSpc>
                <a:spcPts val="3300"/>
              </a:lnSpc>
              <a:spcBef>
                <a:spcPct val="0"/>
              </a:spcBef>
              <a:buClrTx/>
              <a:buSzTx/>
              <a:buFontTx/>
              <a:buNone/>
            </a:pPr>
            <a:r>
              <a:rPr lang="es-ES" altLang="zh-CN" sz="3000" dirty="0">
                <a:solidFill>
                  <a:srgbClr val="FF0000"/>
                </a:solidFill>
                <a:latin typeface="Comic Sans MS" panose="030F0702030302020204" pitchFamily="66" charset="0"/>
              </a:rPr>
              <a:t>swap(x, y);</a:t>
            </a:r>
          </a:p>
          <a:p>
            <a:pPr eaLnBrk="1" hangingPunct="1">
              <a:lnSpc>
                <a:spcPts val="3300"/>
              </a:lnSpc>
              <a:spcBef>
                <a:spcPct val="0"/>
              </a:spcBef>
              <a:buClrTx/>
              <a:buSzTx/>
              <a:buFontTx/>
              <a:buNone/>
            </a:pPr>
            <a:r>
              <a:rPr lang="es-ES" altLang="zh-CN" sz="3000" dirty="0">
                <a:solidFill>
                  <a:srgbClr val="134F85"/>
                </a:solidFill>
                <a:latin typeface="Comic Sans MS" panose="030F0702030302020204" pitchFamily="66" charset="0"/>
              </a:rPr>
              <a:t>cout&lt;&lt;"x = "&lt;&lt;x&lt;&lt;", y = "&lt;&lt;y&lt;&lt;endl;</a:t>
            </a:r>
          </a:p>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return 0;</a:t>
            </a:r>
            <a:endParaRPr lang="es-ES" altLang="zh-CN" sz="3000" dirty="0">
              <a:solidFill>
                <a:srgbClr val="134F85"/>
              </a:solidFill>
              <a:latin typeface="Comic Sans MS" panose="030F0702030302020204" pitchFamily="66" charset="0"/>
            </a:endParaRPr>
          </a:p>
          <a:p>
            <a:pPr eaLnBrk="1" hangingPunct="1">
              <a:lnSpc>
                <a:spcPts val="3300"/>
              </a:lnSpc>
              <a:spcBef>
                <a:spcPct val="0"/>
              </a:spcBef>
              <a:buClrTx/>
              <a:buSzTx/>
              <a:buFontTx/>
              <a:buNone/>
            </a:pPr>
            <a:r>
              <a:rPr lang="en-US" altLang="zh-CN" sz="3000" dirty="0">
                <a:solidFill>
                  <a:srgbClr val="134F85"/>
                </a:solidFill>
                <a:latin typeface="Comic Sans MS" panose="030F0702030302020204" pitchFamily="66" charset="0"/>
              </a:rPr>
              <a:t>}</a:t>
            </a:r>
          </a:p>
        </p:txBody>
      </p:sp>
      <p:sp>
        <p:nvSpPr>
          <p:cNvPr id="8" name="矩形 16">
            <a:extLst>
              <a:ext uri="{FF2B5EF4-FFF2-40B4-BE49-F238E27FC236}">
                <a16:creationId xmlns:a16="http://schemas.microsoft.com/office/drawing/2014/main" id="{B4CEADD7-75C8-4160-9941-DADBEBCEC671}"/>
              </a:ext>
            </a:extLst>
          </p:cNvPr>
          <p:cNvSpPr>
            <a:spLocks noChangeArrowheads="1"/>
          </p:cNvSpPr>
          <p:nvPr/>
        </p:nvSpPr>
        <p:spPr bwMode="auto">
          <a:xfrm>
            <a:off x="2581154" y="4635337"/>
            <a:ext cx="9167150" cy="1331134"/>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marL="173038" indent="-173038" eaLnBrk="1" hangingPunct="1">
              <a:lnSpc>
                <a:spcPct val="150000"/>
              </a:lnSpc>
              <a:spcBef>
                <a:spcPct val="0"/>
              </a:spcBef>
              <a:buClrTx/>
              <a:buSzPct val="67000"/>
              <a:buFont typeface="Wingdings" panose="05000000000000000000" pitchFamily="2" charset="2"/>
              <a:buChar char="n"/>
              <a:defRPr/>
            </a:pPr>
            <a:r>
              <a:rPr kumimoji="1" lang="zh-CN" altLang="en-US" sz="2800" kern="0" dirty="0">
                <a:solidFill>
                  <a:srgbClr val="134F85"/>
                </a:solidFill>
                <a:latin typeface="华光行书_CNKI" panose="02000500000000000000" pitchFamily="2" charset="-122"/>
                <a:ea typeface="华光行书_CNKI" panose="02000500000000000000" pitchFamily="2" charset="-122"/>
              </a:rPr>
              <a:t>如果形参定义为引用类型变量，那么形参是实参的别名</a:t>
            </a:r>
            <a:endParaRPr kumimoji="1" lang="en-US" altLang="zh-CN" sz="2800" kern="0" dirty="0">
              <a:solidFill>
                <a:srgbClr val="134F85"/>
              </a:solidFill>
              <a:latin typeface="华光行书_CNKI" panose="02000500000000000000" pitchFamily="2" charset="-122"/>
              <a:ea typeface="华光行书_CNKI" panose="02000500000000000000" pitchFamily="2" charset="-122"/>
            </a:endParaRPr>
          </a:p>
          <a:p>
            <a:pPr marL="173038" indent="-173038" eaLnBrk="1" hangingPunct="1">
              <a:lnSpc>
                <a:spcPct val="150000"/>
              </a:lnSpc>
              <a:spcBef>
                <a:spcPct val="0"/>
              </a:spcBef>
              <a:buClrTx/>
              <a:buSzPct val="67000"/>
              <a:buFont typeface="Wingdings" panose="05000000000000000000" pitchFamily="2" charset="2"/>
              <a:buChar char="n"/>
              <a:defRPr/>
            </a:pPr>
            <a:r>
              <a:rPr kumimoji="1" lang="zh-CN" altLang="en-US" sz="2800" kern="0" dirty="0">
                <a:solidFill>
                  <a:srgbClr val="134F85"/>
                </a:solidFill>
                <a:latin typeface="华光行书_CNKI" panose="02000500000000000000" pitchFamily="2" charset="-122"/>
                <a:ea typeface="华光行书_CNKI" panose="02000500000000000000" pitchFamily="2" charset="-122"/>
              </a:rPr>
              <a:t>对形参的操作等价于对实参的操作</a:t>
            </a:r>
            <a:endParaRPr kumimoji="1" lang="en-US" altLang="zh-CN" sz="2800" kern="0" dirty="0">
              <a:solidFill>
                <a:srgbClr val="134F85"/>
              </a:solidFill>
              <a:latin typeface="华光行书_CNKI" panose="02000500000000000000" pitchFamily="2" charset="-122"/>
              <a:ea typeface="华光行书_CNKI" panose="02000500000000000000" pitchFamily="2" charset="-122"/>
            </a:endParaRPr>
          </a:p>
        </p:txBody>
      </p:sp>
    </p:spTree>
    <p:extLst>
      <p:ext uri="{BB962C8B-B14F-4D97-AF65-F5344CB8AC3E}">
        <p14:creationId xmlns:p14="http://schemas.microsoft.com/office/powerpoint/2010/main" val="4113083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 calcmode="lin" valueType="num">
                                      <p:cBhvr>
                                        <p:cTn id="14" dur="500" fill="hold"/>
                                        <p:tgtEl>
                                          <p:spTgt spid="6">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6">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6">
                                            <p:txEl>
                                              <p:pRg st="0" end="0"/>
                                            </p:txEl>
                                          </p:spTgt>
                                        </p:tgtEl>
                                      </p:cBhvr>
                                    </p:animEffect>
                                  </p:childTnLst>
                                </p:cTn>
                              </p:par>
                              <p:par>
                                <p:cTn id="17" presetID="53" presetClass="entr" presetSubtype="16" fill="hold" nodeType="with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 calcmode="lin" valueType="num">
                                      <p:cBhvr>
                                        <p:cTn id="19" dur="500" fill="hold"/>
                                        <p:tgtEl>
                                          <p:spTgt spid="6">
                                            <p:txEl>
                                              <p:pRg st="1" end="1"/>
                                            </p:txEl>
                                          </p:spTgt>
                                        </p:tgtEl>
                                        <p:attrNameLst>
                                          <p:attrName>ppt_w</p:attrName>
                                        </p:attrNameLst>
                                      </p:cBhvr>
                                      <p:tavLst>
                                        <p:tav tm="0">
                                          <p:val>
                                            <p:fltVal val="0"/>
                                          </p:val>
                                        </p:tav>
                                        <p:tav tm="100000">
                                          <p:val>
                                            <p:strVal val="#ppt_w"/>
                                          </p:val>
                                        </p:tav>
                                      </p:tavLst>
                                    </p:anim>
                                    <p:anim calcmode="lin" valueType="num">
                                      <p:cBhvr>
                                        <p:cTn id="20" dur="500" fill="hold"/>
                                        <p:tgtEl>
                                          <p:spTgt spid="6">
                                            <p:txEl>
                                              <p:pRg st="1" end="1"/>
                                            </p:txEl>
                                          </p:spTgt>
                                        </p:tgtEl>
                                        <p:attrNameLst>
                                          <p:attrName>ppt_h</p:attrName>
                                        </p:attrNameLst>
                                      </p:cBhvr>
                                      <p:tavLst>
                                        <p:tav tm="0">
                                          <p:val>
                                            <p:fltVal val="0"/>
                                          </p:val>
                                        </p:tav>
                                        <p:tav tm="100000">
                                          <p:val>
                                            <p:strVal val="#ppt_h"/>
                                          </p:val>
                                        </p:tav>
                                      </p:tavLst>
                                    </p:anim>
                                    <p:animEffect transition="in" filter="fade">
                                      <p:cBhvr>
                                        <p:cTn id="21" dur="500"/>
                                        <p:tgtEl>
                                          <p:spTgt spid="6">
                                            <p:txEl>
                                              <p:pRg st="1" end="1"/>
                                            </p:txEl>
                                          </p:spTgt>
                                        </p:tgtEl>
                                      </p:cBhvr>
                                    </p:animEffect>
                                  </p:childTnLst>
                                </p:cTn>
                              </p:par>
                              <p:par>
                                <p:cTn id="22" presetID="53" presetClass="entr" presetSubtype="16" fill="hold" nodeType="withEffect">
                                  <p:stCondLst>
                                    <p:cond delay="0"/>
                                  </p:stCondLst>
                                  <p:childTnLst>
                                    <p:set>
                                      <p:cBhvr>
                                        <p:cTn id="23" dur="1" fill="hold">
                                          <p:stCondLst>
                                            <p:cond delay="0"/>
                                          </p:stCondLst>
                                        </p:cTn>
                                        <p:tgtEl>
                                          <p:spTgt spid="6">
                                            <p:txEl>
                                              <p:pRg st="2" end="2"/>
                                            </p:txEl>
                                          </p:spTgt>
                                        </p:tgtEl>
                                        <p:attrNameLst>
                                          <p:attrName>style.visibility</p:attrName>
                                        </p:attrNameLst>
                                      </p:cBhvr>
                                      <p:to>
                                        <p:strVal val="visible"/>
                                      </p:to>
                                    </p:set>
                                    <p:anim calcmode="lin" valueType="num">
                                      <p:cBhvr>
                                        <p:cTn id="24" dur="500" fill="hold"/>
                                        <p:tgtEl>
                                          <p:spTgt spid="6">
                                            <p:txEl>
                                              <p:pRg st="2" end="2"/>
                                            </p:txEl>
                                          </p:spTgt>
                                        </p:tgtEl>
                                        <p:attrNameLst>
                                          <p:attrName>ppt_w</p:attrName>
                                        </p:attrNameLst>
                                      </p:cBhvr>
                                      <p:tavLst>
                                        <p:tav tm="0">
                                          <p:val>
                                            <p:fltVal val="0"/>
                                          </p:val>
                                        </p:tav>
                                        <p:tav tm="100000">
                                          <p:val>
                                            <p:strVal val="#ppt_w"/>
                                          </p:val>
                                        </p:tav>
                                      </p:tavLst>
                                    </p:anim>
                                    <p:anim calcmode="lin" valueType="num">
                                      <p:cBhvr>
                                        <p:cTn id="25" dur="500" fill="hold"/>
                                        <p:tgtEl>
                                          <p:spTgt spid="6">
                                            <p:txEl>
                                              <p:pRg st="2" end="2"/>
                                            </p:txEl>
                                          </p:spTgt>
                                        </p:tgtEl>
                                        <p:attrNameLst>
                                          <p:attrName>ppt_h</p:attrName>
                                        </p:attrNameLst>
                                      </p:cBhvr>
                                      <p:tavLst>
                                        <p:tav tm="0">
                                          <p:val>
                                            <p:fltVal val="0"/>
                                          </p:val>
                                        </p:tav>
                                        <p:tav tm="100000">
                                          <p:val>
                                            <p:strVal val="#ppt_h"/>
                                          </p:val>
                                        </p:tav>
                                      </p:tavLst>
                                    </p:anim>
                                    <p:animEffect transition="in" filter="fade">
                                      <p:cBhvr>
                                        <p:cTn id="26" dur="500"/>
                                        <p:tgtEl>
                                          <p:spTgt spid="6">
                                            <p:txEl>
                                              <p:pRg st="2" end="2"/>
                                            </p:txEl>
                                          </p:spTgt>
                                        </p:tgtEl>
                                      </p:cBhvr>
                                    </p:animEffect>
                                  </p:childTnLst>
                                </p:cTn>
                              </p:par>
                              <p:par>
                                <p:cTn id="27" presetID="53" presetClass="entr" presetSubtype="16" fill="hold" nodeType="withEffect">
                                  <p:stCondLst>
                                    <p:cond delay="0"/>
                                  </p:stCondLst>
                                  <p:childTnLst>
                                    <p:set>
                                      <p:cBhvr>
                                        <p:cTn id="28" dur="1" fill="hold">
                                          <p:stCondLst>
                                            <p:cond delay="0"/>
                                          </p:stCondLst>
                                        </p:cTn>
                                        <p:tgtEl>
                                          <p:spTgt spid="6">
                                            <p:txEl>
                                              <p:pRg st="3" end="3"/>
                                            </p:txEl>
                                          </p:spTgt>
                                        </p:tgtEl>
                                        <p:attrNameLst>
                                          <p:attrName>style.visibility</p:attrName>
                                        </p:attrNameLst>
                                      </p:cBhvr>
                                      <p:to>
                                        <p:strVal val="visible"/>
                                      </p:to>
                                    </p:set>
                                    <p:anim calcmode="lin" valueType="num">
                                      <p:cBhvr>
                                        <p:cTn id="29" dur="500" fill="hold"/>
                                        <p:tgtEl>
                                          <p:spTgt spid="6">
                                            <p:txEl>
                                              <p:pRg st="3" end="3"/>
                                            </p:txEl>
                                          </p:spTgt>
                                        </p:tgtEl>
                                        <p:attrNameLst>
                                          <p:attrName>ppt_w</p:attrName>
                                        </p:attrNameLst>
                                      </p:cBhvr>
                                      <p:tavLst>
                                        <p:tav tm="0">
                                          <p:val>
                                            <p:fltVal val="0"/>
                                          </p:val>
                                        </p:tav>
                                        <p:tav tm="100000">
                                          <p:val>
                                            <p:strVal val="#ppt_w"/>
                                          </p:val>
                                        </p:tav>
                                      </p:tavLst>
                                    </p:anim>
                                    <p:anim calcmode="lin" valueType="num">
                                      <p:cBhvr>
                                        <p:cTn id="30" dur="500" fill="hold"/>
                                        <p:tgtEl>
                                          <p:spTgt spid="6">
                                            <p:txEl>
                                              <p:pRg st="3" end="3"/>
                                            </p:txEl>
                                          </p:spTgt>
                                        </p:tgtEl>
                                        <p:attrNameLst>
                                          <p:attrName>ppt_h</p:attrName>
                                        </p:attrNameLst>
                                      </p:cBhvr>
                                      <p:tavLst>
                                        <p:tav tm="0">
                                          <p:val>
                                            <p:fltVal val="0"/>
                                          </p:val>
                                        </p:tav>
                                        <p:tav tm="100000">
                                          <p:val>
                                            <p:strVal val="#ppt_h"/>
                                          </p:val>
                                        </p:tav>
                                      </p:tavLst>
                                    </p:anim>
                                    <p:animEffect transition="in" filter="fade">
                                      <p:cBhvr>
                                        <p:cTn id="31" dur="500"/>
                                        <p:tgtEl>
                                          <p:spTgt spid="6">
                                            <p:txEl>
                                              <p:pRg st="3" end="3"/>
                                            </p:txEl>
                                          </p:spTgt>
                                        </p:tgtEl>
                                      </p:cBhvr>
                                    </p:animEffect>
                                  </p:childTnLst>
                                </p:cTn>
                              </p:par>
                              <p:par>
                                <p:cTn id="32" presetID="53" presetClass="entr" presetSubtype="16" fill="hold" nodeType="withEffect">
                                  <p:stCondLst>
                                    <p:cond delay="0"/>
                                  </p:stCondLst>
                                  <p:childTnLst>
                                    <p:set>
                                      <p:cBhvr>
                                        <p:cTn id="33" dur="1" fill="hold">
                                          <p:stCondLst>
                                            <p:cond delay="0"/>
                                          </p:stCondLst>
                                        </p:cTn>
                                        <p:tgtEl>
                                          <p:spTgt spid="6">
                                            <p:txEl>
                                              <p:pRg st="4" end="4"/>
                                            </p:txEl>
                                          </p:spTgt>
                                        </p:tgtEl>
                                        <p:attrNameLst>
                                          <p:attrName>style.visibility</p:attrName>
                                        </p:attrNameLst>
                                      </p:cBhvr>
                                      <p:to>
                                        <p:strVal val="visible"/>
                                      </p:to>
                                    </p:set>
                                    <p:anim calcmode="lin" valueType="num">
                                      <p:cBhvr>
                                        <p:cTn id="34" dur="500" fill="hold"/>
                                        <p:tgtEl>
                                          <p:spTgt spid="6">
                                            <p:txEl>
                                              <p:pRg st="4" end="4"/>
                                            </p:txEl>
                                          </p:spTgt>
                                        </p:tgtEl>
                                        <p:attrNameLst>
                                          <p:attrName>ppt_w</p:attrName>
                                        </p:attrNameLst>
                                      </p:cBhvr>
                                      <p:tavLst>
                                        <p:tav tm="0">
                                          <p:val>
                                            <p:fltVal val="0"/>
                                          </p:val>
                                        </p:tav>
                                        <p:tav tm="100000">
                                          <p:val>
                                            <p:strVal val="#ppt_w"/>
                                          </p:val>
                                        </p:tav>
                                      </p:tavLst>
                                    </p:anim>
                                    <p:anim calcmode="lin" valueType="num">
                                      <p:cBhvr>
                                        <p:cTn id="35" dur="500" fill="hold"/>
                                        <p:tgtEl>
                                          <p:spTgt spid="6">
                                            <p:txEl>
                                              <p:pRg st="4" end="4"/>
                                            </p:txEl>
                                          </p:spTgt>
                                        </p:tgtEl>
                                        <p:attrNameLst>
                                          <p:attrName>ppt_h</p:attrName>
                                        </p:attrNameLst>
                                      </p:cBhvr>
                                      <p:tavLst>
                                        <p:tav tm="0">
                                          <p:val>
                                            <p:fltVal val="0"/>
                                          </p:val>
                                        </p:tav>
                                        <p:tav tm="100000">
                                          <p:val>
                                            <p:strVal val="#ppt_h"/>
                                          </p:val>
                                        </p:tav>
                                      </p:tavLst>
                                    </p:anim>
                                    <p:animEffect transition="in" filter="fade">
                                      <p:cBhvr>
                                        <p:cTn id="36" dur="500"/>
                                        <p:tgtEl>
                                          <p:spTgt spid="6">
                                            <p:txEl>
                                              <p:pRg st="4" end="4"/>
                                            </p:txEl>
                                          </p:spTgt>
                                        </p:tgtEl>
                                      </p:cBhvr>
                                    </p:animEffect>
                                  </p:childTnLst>
                                </p:cTn>
                              </p:par>
                              <p:par>
                                <p:cTn id="37" presetID="53" presetClass="entr" presetSubtype="16" fill="hold" nodeType="withEffect">
                                  <p:stCondLst>
                                    <p:cond delay="0"/>
                                  </p:stCondLst>
                                  <p:childTnLst>
                                    <p:set>
                                      <p:cBhvr>
                                        <p:cTn id="38" dur="1" fill="hold">
                                          <p:stCondLst>
                                            <p:cond delay="0"/>
                                          </p:stCondLst>
                                        </p:cTn>
                                        <p:tgtEl>
                                          <p:spTgt spid="6">
                                            <p:txEl>
                                              <p:pRg st="5" end="5"/>
                                            </p:txEl>
                                          </p:spTgt>
                                        </p:tgtEl>
                                        <p:attrNameLst>
                                          <p:attrName>style.visibility</p:attrName>
                                        </p:attrNameLst>
                                      </p:cBhvr>
                                      <p:to>
                                        <p:strVal val="visible"/>
                                      </p:to>
                                    </p:set>
                                    <p:anim calcmode="lin" valueType="num">
                                      <p:cBhvr>
                                        <p:cTn id="39" dur="500" fill="hold"/>
                                        <p:tgtEl>
                                          <p:spTgt spid="6">
                                            <p:txEl>
                                              <p:pRg st="5" end="5"/>
                                            </p:txEl>
                                          </p:spTgt>
                                        </p:tgtEl>
                                        <p:attrNameLst>
                                          <p:attrName>ppt_w</p:attrName>
                                        </p:attrNameLst>
                                      </p:cBhvr>
                                      <p:tavLst>
                                        <p:tav tm="0">
                                          <p:val>
                                            <p:fltVal val="0"/>
                                          </p:val>
                                        </p:tav>
                                        <p:tav tm="100000">
                                          <p:val>
                                            <p:strVal val="#ppt_w"/>
                                          </p:val>
                                        </p:tav>
                                      </p:tavLst>
                                    </p:anim>
                                    <p:anim calcmode="lin" valueType="num">
                                      <p:cBhvr>
                                        <p:cTn id="40" dur="500" fill="hold"/>
                                        <p:tgtEl>
                                          <p:spTgt spid="6">
                                            <p:txEl>
                                              <p:pRg st="5" end="5"/>
                                            </p:txEl>
                                          </p:spTgt>
                                        </p:tgtEl>
                                        <p:attrNameLst>
                                          <p:attrName>ppt_h</p:attrName>
                                        </p:attrNameLst>
                                      </p:cBhvr>
                                      <p:tavLst>
                                        <p:tav tm="0">
                                          <p:val>
                                            <p:fltVal val="0"/>
                                          </p:val>
                                        </p:tav>
                                        <p:tav tm="100000">
                                          <p:val>
                                            <p:strVal val="#ppt_h"/>
                                          </p:val>
                                        </p:tav>
                                      </p:tavLst>
                                    </p:anim>
                                    <p:animEffect transition="in" filter="fade">
                                      <p:cBhvr>
                                        <p:cTn id="41" dur="500"/>
                                        <p:tgtEl>
                                          <p:spTgt spid="6">
                                            <p:txEl>
                                              <p:pRg st="5" end="5"/>
                                            </p:txEl>
                                          </p:spTgt>
                                        </p:tgtEl>
                                      </p:cBhvr>
                                    </p:animEffect>
                                  </p:childTnLst>
                                </p:cTn>
                              </p:par>
                              <p:par>
                                <p:cTn id="42" presetID="53" presetClass="entr" presetSubtype="16" fill="hold" nodeType="withEffect">
                                  <p:stCondLst>
                                    <p:cond delay="0"/>
                                  </p:stCondLst>
                                  <p:childTnLst>
                                    <p:set>
                                      <p:cBhvr>
                                        <p:cTn id="43" dur="1" fill="hold">
                                          <p:stCondLst>
                                            <p:cond delay="0"/>
                                          </p:stCondLst>
                                        </p:cTn>
                                        <p:tgtEl>
                                          <p:spTgt spid="6">
                                            <p:txEl>
                                              <p:pRg st="6" end="6"/>
                                            </p:txEl>
                                          </p:spTgt>
                                        </p:tgtEl>
                                        <p:attrNameLst>
                                          <p:attrName>style.visibility</p:attrName>
                                        </p:attrNameLst>
                                      </p:cBhvr>
                                      <p:to>
                                        <p:strVal val="visible"/>
                                      </p:to>
                                    </p:set>
                                    <p:anim calcmode="lin" valueType="num">
                                      <p:cBhvr>
                                        <p:cTn id="44" dur="500" fill="hold"/>
                                        <p:tgtEl>
                                          <p:spTgt spid="6">
                                            <p:txEl>
                                              <p:pRg st="6" end="6"/>
                                            </p:txEl>
                                          </p:spTgt>
                                        </p:tgtEl>
                                        <p:attrNameLst>
                                          <p:attrName>ppt_w</p:attrName>
                                        </p:attrNameLst>
                                      </p:cBhvr>
                                      <p:tavLst>
                                        <p:tav tm="0">
                                          <p:val>
                                            <p:fltVal val="0"/>
                                          </p:val>
                                        </p:tav>
                                        <p:tav tm="100000">
                                          <p:val>
                                            <p:strVal val="#ppt_w"/>
                                          </p:val>
                                        </p:tav>
                                      </p:tavLst>
                                    </p:anim>
                                    <p:anim calcmode="lin" valueType="num">
                                      <p:cBhvr>
                                        <p:cTn id="45" dur="500" fill="hold"/>
                                        <p:tgtEl>
                                          <p:spTgt spid="6">
                                            <p:txEl>
                                              <p:pRg st="6" end="6"/>
                                            </p:txEl>
                                          </p:spTgt>
                                        </p:tgtEl>
                                        <p:attrNameLst>
                                          <p:attrName>ppt_h</p:attrName>
                                        </p:attrNameLst>
                                      </p:cBhvr>
                                      <p:tavLst>
                                        <p:tav tm="0">
                                          <p:val>
                                            <p:fltVal val="0"/>
                                          </p:val>
                                        </p:tav>
                                        <p:tav tm="100000">
                                          <p:val>
                                            <p:strVal val="#ppt_h"/>
                                          </p:val>
                                        </p:tav>
                                      </p:tavLst>
                                    </p:anim>
                                    <p:animEffect transition="in" filter="fade">
                                      <p:cBhvr>
                                        <p:cTn id="46" dur="500"/>
                                        <p:tgtEl>
                                          <p:spTgt spid="6">
                                            <p:txEl>
                                              <p:pRg st="6" end="6"/>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ntr" presetSubtype="16" fill="hold" grpId="0" nodeType="clickEffect">
                                  <p:stCondLst>
                                    <p:cond delay="0"/>
                                  </p:stCondLst>
                                  <p:childTnLst>
                                    <p:set>
                                      <p:cBhvr>
                                        <p:cTn id="50" dur="1" fill="hold">
                                          <p:stCondLst>
                                            <p:cond delay="0"/>
                                          </p:stCondLst>
                                        </p:cTn>
                                        <p:tgtEl>
                                          <p:spTgt spid="8"/>
                                        </p:tgtEl>
                                        <p:attrNameLst>
                                          <p:attrName>style.visibility</p:attrName>
                                        </p:attrNameLst>
                                      </p:cBhvr>
                                      <p:to>
                                        <p:strVal val="visible"/>
                                      </p:to>
                                    </p:set>
                                    <p:anim calcmode="lin" valueType="num">
                                      <p:cBhvr>
                                        <p:cTn id="51" dur="500" fill="hold"/>
                                        <p:tgtEl>
                                          <p:spTgt spid="8"/>
                                        </p:tgtEl>
                                        <p:attrNameLst>
                                          <p:attrName>ppt_w</p:attrName>
                                        </p:attrNameLst>
                                      </p:cBhvr>
                                      <p:tavLst>
                                        <p:tav tm="0">
                                          <p:val>
                                            <p:fltVal val="0"/>
                                          </p:val>
                                        </p:tav>
                                        <p:tav tm="100000">
                                          <p:val>
                                            <p:strVal val="#ppt_w"/>
                                          </p:val>
                                        </p:tav>
                                      </p:tavLst>
                                    </p:anim>
                                    <p:anim calcmode="lin" valueType="num">
                                      <p:cBhvr>
                                        <p:cTn id="52" dur="500" fill="hold"/>
                                        <p:tgtEl>
                                          <p:spTgt spid="8"/>
                                        </p:tgtEl>
                                        <p:attrNameLst>
                                          <p:attrName>ppt_h</p:attrName>
                                        </p:attrNameLst>
                                      </p:cBhvr>
                                      <p:tavLst>
                                        <p:tav tm="0">
                                          <p:val>
                                            <p:fltVal val="0"/>
                                          </p:val>
                                        </p:tav>
                                        <p:tav tm="100000">
                                          <p:val>
                                            <p:strVal val="#ppt_h"/>
                                          </p:val>
                                        </p:tav>
                                      </p:tavLst>
                                    </p:anim>
                                    <p:animEffect transition="in" filter="fade">
                                      <p:cBhvr>
                                        <p:cTn id="5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3">
            <a:extLst>
              <a:ext uri="{FF2B5EF4-FFF2-40B4-BE49-F238E27FC236}">
                <a16:creationId xmlns:a16="http://schemas.microsoft.com/office/drawing/2014/main" id="{19B87FCA-0D0C-49C8-BECB-979A391CD108}"/>
              </a:ext>
            </a:extLst>
          </p:cNvPr>
          <p:cNvSpPr>
            <a:spLocks noChangeArrowheads="1"/>
          </p:cNvSpPr>
          <p:nvPr/>
        </p:nvSpPr>
        <p:spPr bwMode="auto">
          <a:xfrm>
            <a:off x="179388" y="125413"/>
            <a:ext cx="6462712" cy="305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#include &lt;iostream&gt;</a:t>
            </a:r>
          </a:p>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#include &lt;</a:t>
            </a:r>
            <a:r>
              <a:rPr lang="en-US" altLang="zh-CN" sz="2400" dirty="0" err="1">
                <a:solidFill>
                  <a:srgbClr val="134F85"/>
                </a:solidFill>
                <a:latin typeface="Consolas" panose="020B0609020204030204" pitchFamily="49" charset="0"/>
              </a:rPr>
              <a:t>iomanip</a:t>
            </a:r>
            <a:r>
              <a:rPr lang="en-US" altLang="zh-CN" sz="2400" dirty="0">
                <a:solidFill>
                  <a:srgbClr val="134F85"/>
                </a:solidFill>
                <a:latin typeface="Consolas" panose="020B0609020204030204" pitchFamily="49" charset="0"/>
              </a:rPr>
              <a:t>&gt;</a:t>
            </a:r>
          </a:p>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using namespace std;</a:t>
            </a:r>
          </a:p>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void fiddle(int in1, int &amp;in2) </a:t>
            </a:r>
          </a:p>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	in1 = in1 + 100;</a:t>
            </a:r>
          </a:p>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	in2 = in2 + 100;</a:t>
            </a:r>
          </a:p>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	</a:t>
            </a:r>
            <a:r>
              <a:rPr lang="en-US" altLang="zh-CN" sz="2400" dirty="0" err="1">
                <a:solidFill>
                  <a:srgbClr val="134F85"/>
                </a:solidFill>
                <a:latin typeface="Consolas" panose="020B0609020204030204" pitchFamily="49" charset="0"/>
              </a:rPr>
              <a:t>cout</a:t>
            </a:r>
            <a:r>
              <a:rPr lang="en-US" altLang="zh-CN" sz="2400" dirty="0">
                <a:solidFill>
                  <a:srgbClr val="134F85"/>
                </a:solidFill>
                <a:latin typeface="Consolas" panose="020B0609020204030204" pitchFamily="49" charset="0"/>
              </a:rPr>
              <a:t>&lt;&lt;"The values are ";</a:t>
            </a:r>
          </a:p>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	</a:t>
            </a:r>
            <a:r>
              <a:rPr lang="en-US" altLang="zh-CN" sz="2400" dirty="0" err="1">
                <a:solidFill>
                  <a:srgbClr val="134F85"/>
                </a:solidFill>
                <a:latin typeface="Consolas" panose="020B0609020204030204" pitchFamily="49" charset="0"/>
              </a:rPr>
              <a:t>cout</a:t>
            </a:r>
            <a:r>
              <a:rPr lang="en-US" altLang="zh-CN" sz="2400" dirty="0">
                <a:solidFill>
                  <a:srgbClr val="134F85"/>
                </a:solidFill>
                <a:latin typeface="Consolas" panose="020B0609020204030204" pitchFamily="49" charset="0"/>
              </a:rPr>
              <a:t> &lt;&lt; </a:t>
            </a:r>
            <a:r>
              <a:rPr lang="en-US" altLang="zh-CN" sz="2400" dirty="0" err="1">
                <a:solidFill>
                  <a:srgbClr val="134F85"/>
                </a:solidFill>
                <a:latin typeface="Consolas" panose="020B0609020204030204" pitchFamily="49" charset="0"/>
              </a:rPr>
              <a:t>setw</a:t>
            </a:r>
            <a:r>
              <a:rPr lang="en-US" altLang="zh-CN" sz="2400" dirty="0">
                <a:solidFill>
                  <a:srgbClr val="134F85"/>
                </a:solidFill>
                <a:latin typeface="Consolas" panose="020B0609020204030204" pitchFamily="49" charset="0"/>
              </a:rPr>
              <a:t>(5) &lt;&lt; in1;</a:t>
            </a:r>
          </a:p>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	</a:t>
            </a:r>
            <a:r>
              <a:rPr lang="en-US" altLang="zh-CN" sz="2400" dirty="0" err="1">
                <a:solidFill>
                  <a:srgbClr val="134F85"/>
                </a:solidFill>
                <a:latin typeface="Consolas" panose="020B0609020204030204" pitchFamily="49" charset="0"/>
              </a:rPr>
              <a:t>cout</a:t>
            </a:r>
            <a:r>
              <a:rPr lang="en-US" altLang="zh-CN" sz="2400" dirty="0">
                <a:solidFill>
                  <a:srgbClr val="134F85"/>
                </a:solidFill>
                <a:latin typeface="Consolas" panose="020B0609020204030204" pitchFamily="49" charset="0"/>
              </a:rPr>
              <a:t> &lt;&lt; </a:t>
            </a:r>
            <a:r>
              <a:rPr lang="en-US" altLang="zh-CN" sz="2400" dirty="0" err="1">
                <a:solidFill>
                  <a:srgbClr val="134F85"/>
                </a:solidFill>
                <a:latin typeface="Consolas" panose="020B0609020204030204" pitchFamily="49" charset="0"/>
              </a:rPr>
              <a:t>setw</a:t>
            </a:r>
            <a:r>
              <a:rPr lang="en-US" altLang="zh-CN" sz="2400" dirty="0">
                <a:solidFill>
                  <a:srgbClr val="134F85"/>
                </a:solidFill>
                <a:latin typeface="Consolas" panose="020B0609020204030204" pitchFamily="49" charset="0"/>
              </a:rPr>
              <a:t>(5) &lt;&lt; in2 &lt;&lt; </a:t>
            </a:r>
            <a:r>
              <a:rPr lang="en-US" altLang="zh-CN" sz="2400" dirty="0" err="1">
                <a:solidFill>
                  <a:srgbClr val="134F85"/>
                </a:solidFill>
                <a:latin typeface="Consolas" panose="020B0609020204030204" pitchFamily="49" charset="0"/>
              </a:rPr>
              <a:t>endl</a:t>
            </a:r>
            <a:r>
              <a:rPr lang="en-US" altLang="zh-CN" sz="2400" dirty="0">
                <a:solidFill>
                  <a:srgbClr val="134F85"/>
                </a:solidFill>
                <a:latin typeface="Consolas" panose="020B0609020204030204" pitchFamily="49" charset="0"/>
              </a:rPr>
              <a:t>;</a:t>
            </a:r>
          </a:p>
          <a:p>
            <a:pPr>
              <a:lnSpc>
                <a:spcPct val="80000"/>
              </a:lnSpc>
              <a:buFont typeface="Georgia" panose="02040502050405020303" pitchFamily="18" charset="0"/>
              <a:buNone/>
            </a:pPr>
            <a:r>
              <a:rPr lang="en-US" altLang="zh-CN" sz="2400" dirty="0">
                <a:solidFill>
                  <a:srgbClr val="134F85"/>
                </a:solidFill>
                <a:latin typeface="Consolas" panose="020B0609020204030204" pitchFamily="49" charset="0"/>
              </a:rPr>
              <a:t>}</a:t>
            </a:r>
          </a:p>
        </p:txBody>
      </p:sp>
      <p:sp>
        <p:nvSpPr>
          <p:cNvPr id="3" name="矩形 4">
            <a:extLst>
              <a:ext uri="{FF2B5EF4-FFF2-40B4-BE49-F238E27FC236}">
                <a16:creationId xmlns:a16="http://schemas.microsoft.com/office/drawing/2014/main" id="{FF60380E-89D2-4D7B-84D4-C2332A63647D}"/>
              </a:ext>
            </a:extLst>
          </p:cNvPr>
          <p:cNvSpPr>
            <a:spLocks noChangeArrowheads="1"/>
          </p:cNvSpPr>
          <p:nvPr/>
        </p:nvSpPr>
        <p:spPr bwMode="auto">
          <a:xfrm>
            <a:off x="268549" y="3384549"/>
            <a:ext cx="6583363" cy="3348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eaLnBrk="1" hangingPunct="1">
              <a:lnSpc>
                <a:spcPct val="80000"/>
              </a:lnSpc>
            </a:pPr>
            <a:r>
              <a:rPr lang="en-US" altLang="zh-CN" sz="2400" dirty="0">
                <a:solidFill>
                  <a:srgbClr val="134F85"/>
                </a:solidFill>
                <a:latin typeface="Consolas" panose="020B0609020204030204" pitchFamily="49" charset="0"/>
              </a:rPr>
              <a:t>int main() { </a:t>
            </a:r>
          </a:p>
          <a:p>
            <a:pPr eaLnBrk="1" hangingPunct="1">
              <a:lnSpc>
                <a:spcPct val="80000"/>
              </a:lnSpc>
            </a:pPr>
            <a:r>
              <a:rPr lang="en-US" altLang="zh-CN" sz="2400" dirty="0">
                <a:solidFill>
                  <a:srgbClr val="134F85"/>
                </a:solidFill>
                <a:latin typeface="Consolas" panose="020B0609020204030204" pitchFamily="49" charset="0"/>
              </a:rPr>
              <a:t>  int v1 = 7, v2 = 12;</a:t>
            </a:r>
          </a:p>
          <a:p>
            <a:pPr eaLnBrk="1" hangingPunct="1">
              <a:lnSpc>
                <a:spcPct val="80000"/>
              </a:lnSpc>
            </a:pPr>
            <a:r>
              <a:rPr lang="en-US" altLang="zh-CN" sz="2400" dirty="0">
                <a:solidFill>
                  <a:srgbClr val="134F85"/>
                </a:solidFill>
                <a:latin typeface="Consolas" panose="020B0609020204030204" pitchFamily="49" charset="0"/>
              </a:rPr>
              <a:t>  </a:t>
            </a:r>
            <a:r>
              <a:rPr lang="en-US" altLang="zh-CN" sz="2400" dirty="0" err="1">
                <a:solidFill>
                  <a:srgbClr val="134F85"/>
                </a:solidFill>
                <a:latin typeface="Consolas" panose="020B0609020204030204" pitchFamily="49" charset="0"/>
              </a:rPr>
              <a:t>cout</a:t>
            </a:r>
            <a:r>
              <a:rPr lang="en-US" altLang="zh-CN" sz="2400" dirty="0">
                <a:solidFill>
                  <a:srgbClr val="134F85"/>
                </a:solidFill>
                <a:latin typeface="Consolas" panose="020B0609020204030204" pitchFamily="49" charset="0"/>
              </a:rPr>
              <a:t> &lt;&lt; "The values are ";</a:t>
            </a:r>
          </a:p>
          <a:p>
            <a:pPr eaLnBrk="1" hangingPunct="1">
              <a:lnSpc>
                <a:spcPct val="80000"/>
              </a:lnSpc>
            </a:pPr>
            <a:r>
              <a:rPr lang="en-US" altLang="zh-CN" sz="2400" dirty="0">
                <a:solidFill>
                  <a:srgbClr val="134F85"/>
                </a:solidFill>
                <a:latin typeface="Consolas" panose="020B0609020204030204" pitchFamily="49" charset="0"/>
              </a:rPr>
              <a:t>  </a:t>
            </a:r>
            <a:r>
              <a:rPr lang="en-US" altLang="zh-CN" sz="2400" dirty="0" err="1">
                <a:solidFill>
                  <a:srgbClr val="134F85"/>
                </a:solidFill>
                <a:latin typeface="Consolas" panose="020B0609020204030204" pitchFamily="49" charset="0"/>
              </a:rPr>
              <a:t>cout</a:t>
            </a:r>
            <a:r>
              <a:rPr lang="en-US" altLang="zh-CN" sz="2400" dirty="0">
                <a:solidFill>
                  <a:srgbClr val="134F85"/>
                </a:solidFill>
                <a:latin typeface="Consolas" panose="020B0609020204030204" pitchFamily="49" charset="0"/>
              </a:rPr>
              <a:t> &lt;&lt; </a:t>
            </a:r>
            <a:r>
              <a:rPr lang="en-US" altLang="zh-CN" sz="2400" dirty="0" err="1">
                <a:solidFill>
                  <a:srgbClr val="134F85"/>
                </a:solidFill>
                <a:latin typeface="Consolas" panose="020B0609020204030204" pitchFamily="49" charset="0"/>
              </a:rPr>
              <a:t>setw</a:t>
            </a:r>
            <a:r>
              <a:rPr lang="en-US" altLang="zh-CN" sz="2400" dirty="0">
                <a:solidFill>
                  <a:srgbClr val="134F85"/>
                </a:solidFill>
                <a:latin typeface="Consolas" panose="020B0609020204030204" pitchFamily="49" charset="0"/>
              </a:rPr>
              <a:t>(5) &lt;&lt; v1;</a:t>
            </a:r>
          </a:p>
          <a:p>
            <a:pPr eaLnBrk="1" hangingPunct="1">
              <a:lnSpc>
                <a:spcPct val="80000"/>
              </a:lnSpc>
            </a:pPr>
            <a:r>
              <a:rPr lang="en-US" altLang="zh-CN" sz="2400" dirty="0">
                <a:solidFill>
                  <a:srgbClr val="134F85"/>
                </a:solidFill>
                <a:latin typeface="Consolas" panose="020B0609020204030204" pitchFamily="49" charset="0"/>
              </a:rPr>
              <a:t>  </a:t>
            </a:r>
            <a:r>
              <a:rPr lang="en-US" altLang="zh-CN" sz="2400" dirty="0" err="1">
                <a:solidFill>
                  <a:srgbClr val="134F85"/>
                </a:solidFill>
                <a:latin typeface="Consolas" panose="020B0609020204030204" pitchFamily="49" charset="0"/>
              </a:rPr>
              <a:t>cout</a:t>
            </a:r>
            <a:r>
              <a:rPr lang="en-US" altLang="zh-CN" sz="2400" dirty="0">
                <a:solidFill>
                  <a:srgbClr val="134F85"/>
                </a:solidFill>
                <a:latin typeface="Consolas" panose="020B0609020204030204" pitchFamily="49" charset="0"/>
              </a:rPr>
              <a:t> &lt;&lt; </a:t>
            </a:r>
            <a:r>
              <a:rPr lang="en-US" altLang="zh-CN" sz="2400" dirty="0" err="1">
                <a:solidFill>
                  <a:srgbClr val="134F85"/>
                </a:solidFill>
                <a:latin typeface="Consolas" panose="020B0609020204030204" pitchFamily="49" charset="0"/>
              </a:rPr>
              <a:t>setw</a:t>
            </a:r>
            <a:r>
              <a:rPr lang="en-US" altLang="zh-CN" sz="2400" dirty="0">
                <a:solidFill>
                  <a:srgbClr val="134F85"/>
                </a:solidFill>
                <a:latin typeface="Consolas" panose="020B0609020204030204" pitchFamily="49" charset="0"/>
              </a:rPr>
              <a:t>(5) &lt;&lt; v2 &lt;&lt; </a:t>
            </a:r>
            <a:r>
              <a:rPr lang="en-US" altLang="zh-CN" sz="2400" dirty="0" err="1">
                <a:solidFill>
                  <a:srgbClr val="134F85"/>
                </a:solidFill>
                <a:latin typeface="Consolas" panose="020B0609020204030204" pitchFamily="49" charset="0"/>
              </a:rPr>
              <a:t>endl</a:t>
            </a:r>
            <a:r>
              <a:rPr lang="en-US" altLang="zh-CN" sz="2400" dirty="0">
                <a:solidFill>
                  <a:srgbClr val="134F85"/>
                </a:solidFill>
                <a:latin typeface="Consolas" panose="020B0609020204030204" pitchFamily="49" charset="0"/>
              </a:rPr>
              <a:t>;</a:t>
            </a:r>
          </a:p>
          <a:p>
            <a:pPr eaLnBrk="1" hangingPunct="1">
              <a:lnSpc>
                <a:spcPct val="80000"/>
              </a:lnSpc>
            </a:pPr>
            <a:r>
              <a:rPr lang="en-US" altLang="zh-CN" sz="2400" dirty="0">
                <a:solidFill>
                  <a:srgbClr val="134F85"/>
                </a:solidFill>
                <a:latin typeface="Consolas" panose="020B0609020204030204" pitchFamily="49" charset="0"/>
              </a:rPr>
              <a:t>  fiddle(v1, v2);</a:t>
            </a:r>
          </a:p>
          <a:p>
            <a:pPr eaLnBrk="1" hangingPunct="1">
              <a:lnSpc>
                <a:spcPct val="80000"/>
              </a:lnSpc>
            </a:pPr>
            <a:r>
              <a:rPr lang="en-US" altLang="zh-CN" sz="2400" dirty="0">
                <a:solidFill>
                  <a:srgbClr val="134F85"/>
                </a:solidFill>
                <a:latin typeface="Consolas" panose="020B0609020204030204" pitchFamily="49" charset="0"/>
              </a:rPr>
              <a:t>  </a:t>
            </a:r>
            <a:r>
              <a:rPr lang="en-US" altLang="zh-CN" sz="2400" dirty="0" err="1">
                <a:solidFill>
                  <a:srgbClr val="134F85"/>
                </a:solidFill>
                <a:latin typeface="Consolas" panose="020B0609020204030204" pitchFamily="49" charset="0"/>
              </a:rPr>
              <a:t>cout</a:t>
            </a:r>
            <a:r>
              <a:rPr lang="en-US" altLang="zh-CN" sz="2400" dirty="0">
                <a:solidFill>
                  <a:srgbClr val="134F85"/>
                </a:solidFill>
                <a:latin typeface="Consolas" panose="020B0609020204030204" pitchFamily="49" charset="0"/>
              </a:rPr>
              <a:t> &lt;&lt; "The values are ";</a:t>
            </a:r>
          </a:p>
          <a:p>
            <a:pPr eaLnBrk="1" hangingPunct="1">
              <a:lnSpc>
                <a:spcPct val="80000"/>
              </a:lnSpc>
            </a:pPr>
            <a:r>
              <a:rPr lang="en-US" altLang="zh-CN" sz="2400" dirty="0">
                <a:solidFill>
                  <a:srgbClr val="134F85"/>
                </a:solidFill>
                <a:latin typeface="Consolas" panose="020B0609020204030204" pitchFamily="49" charset="0"/>
              </a:rPr>
              <a:t>  </a:t>
            </a:r>
            <a:r>
              <a:rPr lang="en-US" altLang="zh-CN" sz="2400" dirty="0" err="1">
                <a:solidFill>
                  <a:srgbClr val="134F85"/>
                </a:solidFill>
                <a:latin typeface="Consolas" panose="020B0609020204030204" pitchFamily="49" charset="0"/>
              </a:rPr>
              <a:t>cout</a:t>
            </a:r>
            <a:r>
              <a:rPr lang="en-US" altLang="zh-CN" sz="2400" dirty="0">
                <a:solidFill>
                  <a:srgbClr val="134F85"/>
                </a:solidFill>
                <a:latin typeface="Consolas" panose="020B0609020204030204" pitchFamily="49" charset="0"/>
              </a:rPr>
              <a:t> &lt;&lt; </a:t>
            </a:r>
            <a:r>
              <a:rPr lang="en-US" altLang="zh-CN" sz="2400" dirty="0" err="1">
                <a:solidFill>
                  <a:srgbClr val="134F85"/>
                </a:solidFill>
                <a:latin typeface="Consolas" panose="020B0609020204030204" pitchFamily="49" charset="0"/>
              </a:rPr>
              <a:t>setw</a:t>
            </a:r>
            <a:r>
              <a:rPr lang="en-US" altLang="zh-CN" sz="2400" dirty="0">
                <a:solidFill>
                  <a:srgbClr val="134F85"/>
                </a:solidFill>
                <a:latin typeface="Consolas" panose="020B0609020204030204" pitchFamily="49" charset="0"/>
              </a:rPr>
              <a:t>(5) &lt;&lt; v1;</a:t>
            </a:r>
          </a:p>
          <a:p>
            <a:pPr eaLnBrk="1" hangingPunct="1">
              <a:lnSpc>
                <a:spcPct val="80000"/>
              </a:lnSpc>
            </a:pPr>
            <a:r>
              <a:rPr lang="en-US" altLang="zh-CN" sz="2400" dirty="0">
                <a:solidFill>
                  <a:srgbClr val="134F85"/>
                </a:solidFill>
                <a:latin typeface="Consolas" panose="020B0609020204030204" pitchFamily="49" charset="0"/>
              </a:rPr>
              <a:t>  </a:t>
            </a:r>
            <a:r>
              <a:rPr lang="en-US" altLang="zh-CN" sz="2400" dirty="0" err="1">
                <a:solidFill>
                  <a:srgbClr val="134F85"/>
                </a:solidFill>
                <a:latin typeface="Consolas" panose="020B0609020204030204" pitchFamily="49" charset="0"/>
              </a:rPr>
              <a:t>cout</a:t>
            </a:r>
            <a:r>
              <a:rPr lang="en-US" altLang="zh-CN" sz="2400" dirty="0">
                <a:solidFill>
                  <a:srgbClr val="134F85"/>
                </a:solidFill>
                <a:latin typeface="Consolas" panose="020B0609020204030204" pitchFamily="49" charset="0"/>
              </a:rPr>
              <a:t> &lt;&lt; </a:t>
            </a:r>
            <a:r>
              <a:rPr lang="en-US" altLang="zh-CN" sz="2400" dirty="0" err="1">
                <a:solidFill>
                  <a:srgbClr val="134F85"/>
                </a:solidFill>
                <a:latin typeface="Consolas" panose="020B0609020204030204" pitchFamily="49" charset="0"/>
              </a:rPr>
              <a:t>setw</a:t>
            </a:r>
            <a:r>
              <a:rPr lang="en-US" altLang="zh-CN" sz="2400" dirty="0">
                <a:solidFill>
                  <a:srgbClr val="134F85"/>
                </a:solidFill>
                <a:latin typeface="Consolas" panose="020B0609020204030204" pitchFamily="49" charset="0"/>
              </a:rPr>
              <a:t>(5) &lt;&lt; v2 &lt;&lt; </a:t>
            </a:r>
            <a:r>
              <a:rPr lang="en-US" altLang="zh-CN" sz="2400" dirty="0" err="1">
                <a:solidFill>
                  <a:srgbClr val="134F85"/>
                </a:solidFill>
                <a:latin typeface="Consolas" panose="020B0609020204030204" pitchFamily="49" charset="0"/>
              </a:rPr>
              <a:t>endl</a:t>
            </a:r>
            <a:r>
              <a:rPr lang="en-US" altLang="zh-CN" sz="2400" dirty="0">
                <a:solidFill>
                  <a:srgbClr val="134F85"/>
                </a:solidFill>
                <a:latin typeface="Consolas" panose="020B0609020204030204" pitchFamily="49" charset="0"/>
              </a:rPr>
              <a:t>;</a:t>
            </a:r>
          </a:p>
          <a:p>
            <a:pPr eaLnBrk="1" hangingPunct="1">
              <a:lnSpc>
                <a:spcPct val="80000"/>
              </a:lnSpc>
            </a:pPr>
            <a:r>
              <a:rPr lang="en-US" altLang="zh-CN" sz="2400" dirty="0">
                <a:solidFill>
                  <a:srgbClr val="134F85"/>
                </a:solidFill>
                <a:latin typeface="Consolas" panose="020B0609020204030204" pitchFamily="49" charset="0"/>
              </a:rPr>
              <a:t>  return 0;</a:t>
            </a:r>
          </a:p>
          <a:p>
            <a:pPr eaLnBrk="1" hangingPunct="1">
              <a:lnSpc>
                <a:spcPct val="80000"/>
              </a:lnSpc>
            </a:pPr>
            <a:r>
              <a:rPr lang="en-US" altLang="zh-CN" sz="2400" dirty="0">
                <a:solidFill>
                  <a:srgbClr val="134F85"/>
                </a:solidFill>
                <a:latin typeface="Consolas" panose="020B0609020204030204" pitchFamily="49" charset="0"/>
              </a:rPr>
              <a:t>}</a:t>
            </a:r>
          </a:p>
        </p:txBody>
      </p:sp>
    </p:spTree>
    <p:extLst>
      <p:ext uri="{BB962C8B-B14F-4D97-AF65-F5344CB8AC3E}">
        <p14:creationId xmlns:p14="http://schemas.microsoft.com/office/powerpoint/2010/main" val="2862766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2E04422A-2F6A-4B4D-8093-A09649CE7299}"/>
              </a:ext>
            </a:extLst>
          </p:cNvPr>
          <p:cNvSpPr txBox="1"/>
          <p:nvPr/>
        </p:nvSpPr>
        <p:spPr>
          <a:xfrm>
            <a:off x="0" y="173420"/>
            <a:ext cx="9297715" cy="1569660"/>
          </a:xfrm>
          <a:prstGeom prst="rect">
            <a:avLst/>
          </a:prstGeom>
          <a:noFill/>
        </p:spPr>
        <p:txBody>
          <a:bodyPr wrap="square">
            <a:spAutoFit/>
          </a:bodyPr>
          <a:lstStyle/>
          <a:p>
            <a:r>
              <a:rPr lang="en-US" altLang="zh-CN" dirty="0">
                <a:solidFill>
                  <a:srgbClr val="104E87"/>
                </a:solidFill>
                <a:latin typeface="Comic Sans MS" panose="030F0702030302020204" pitchFamily="66" charset="0"/>
              </a:rPr>
              <a:t>void print(int a[],int n){</a:t>
            </a:r>
          </a:p>
          <a:p>
            <a:r>
              <a:rPr lang="en-US" altLang="zh-CN" dirty="0">
                <a:solidFill>
                  <a:srgbClr val="104E87"/>
                </a:solidFill>
                <a:latin typeface="Comic Sans MS" panose="030F0702030302020204" pitchFamily="66" charset="0"/>
              </a:rPr>
              <a:t>	for(int loop=0;loop&lt;</a:t>
            </a:r>
            <a:r>
              <a:rPr lang="en-US" altLang="zh-CN" dirty="0" err="1">
                <a:solidFill>
                  <a:srgbClr val="104E87"/>
                </a:solidFill>
                <a:latin typeface="Comic Sans MS" panose="030F0702030302020204" pitchFamily="66" charset="0"/>
              </a:rPr>
              <a:t>n;loop</a:t>
            </a:r>
            <a:r>
              <a:rPr lang="en-US" altLang="zh-CN" dirty="0">
                <a:solidFill>
                  <a:srgbClr val="104E87"/>
                </a:solidFill>
                <a:latin typeface="Comic Sans MS" panose="030F0702030302020204" pitchFamily="66" charset="0"/>
              </a:rPr>
              <a:t>++)  </a:t>
            </a:r>
            <a:r>
              <a:rPr lang="en-US" altLang="zh-CN" dirty="0" err="1">
                <a:solidFill>
                  <a:srgbClr val="104E87"/>
                </a:solidFill>
                <a:latin typeface="Comic Sans MS" panose="030F0702030302020204" pitchFamily="66" charset="0"/>
              </a:rPr>
              <a:t>cout</a:t>
            </a:r>
            <a:r>
              <a:rPr lang="en-US" altLang="zh-CN" dirty="0">
                <a:solidFill>
                  <a:srgbClr val="104E87"/>
                </a:solidFill>
                <a:latin typeface="Comic Sans MS" panose="030F0702030302020204" pitchFamily="66" charset="0"/>
              </a:rPr>
              <a:t>&lt;&lt;a[loop]&lt;&lt;"  ";	</a:t>
            </a:r>
          </a:p>
          <a:p>
            <a:r>
              <a:rPr lang="en-US" altLang="zh-CN" dirty="0">
                <a:solidFill>
                  <a:srgbClr val="104E87"/>
                </a:solidFill>
                <a:latin typeface="Comic Sans MS" panose="030F0702030302020204" pitchFamily="66" charset="0"/>
              </a:rPr>
              <a:t>	</a:t>
            </a:r>
            <a:r>
              <a:rPr lang="en-US" altLang="zh-CN" dirty="0" err="1">
                <a:solidFill>
                  <a:srgbClr val="104E87"/>
                </a:solidFill>
                <a:latin typeface="Comic Sans MS" panose="030F0702030302020204" pitchFamily="66" charset="0"/>
              </a:rPr>
              <a:t>cout</a:t>
            </a:r>
            <a:r>
              <a:rPr lang="en-US" altLang="zh-CN" dirty="0">
                <a:solidFill>
                  <a:srgbClr val="104E87"/>
                </a:solidFill>
                <a:latin typeface="Comic Sans MS" panose="030F0702030302020204" pitchFamily="66" charset="0"/>
              </a:rPr>
              <a:t>&lt;&lt;"\n";</a:t>
            </a:r>
          </a:p>
          <a:p>
            <a:r>
              <a:rPr lang="en-US" altLang="zh-CN" dirty="0">
                <a:solidFill>
                  <a:srgbClr val="104E87"/>
                </a:solidFill>
                <a:latin typeface="Comic Sans MS" panose="030F0702030302020204" pitchFamily="66" charset="0"/>
              </a:rPr>
              <a:t>}</a:t>
            </a:r>
          </a:p>
        </p:txBody>
      </p:sp>
      <p:sp>
        <p:nvSpPr>
          <p:cNvPr id="5" name="文本框 4">
            <a:extLst>
              <a:ext uri="{FF2B5EF4-FFF2-40B4-BE49-F238E27FC236}">
                <a16:creationId xmlns:a16="http://schemas.microsoft.com/office/drawing/2014/main" id="{803C03B1-05EC-4CC0-B6CB-71E061C026AB}"/>
              </a:ext>
            </a:extLst>
          </p:cNvPr>
          <p:cNvSpPr txBox="1"/>
          <p:nvPr/>
        </p:nvSpPr>
        <p:spPr>
          <a:xfrm>
            <a:off x="0" y="2970946"/>
            <a:ext cx="7232431" cy="3416320"/>
          </a:xfrm>
          <a:prstGeom prst="rect">
            <a:avLst/>
          </a:prstGeom>
          <a:noFill/>
        </p:spPr>
        <p:txBody>
          <a:bodyPr wrap="square">
            <a:spAutoFit/>
          </a:bodyPr>
          <a:lstStyle>
            <a:defPPr>
              <a:defRPr lang="en-US"/>
            </a:defPPr>
            <a:lvl1pPr>
              <a:defRPr>
                <a:solidFill>
                  <a:srgbClr val="104E87"/>
                </a:solidFill>
                <a:latin typeface="Comic Sans MS" panose="030F0702030302020204" pitchFamily="66" charset="0"/>
              </a:defRPr>
            </a:lvl1pPr>
          </a:lstStyle>
          <a:p>
            <a:r>
              <a:rPr lang="en-US" altLang="zh-CN" dirty="0"/>
              <a:t>void sort(int a[],int n){</a:t>
            </a:r>
          </a:p>
          <a:p>
            <a:r>
              <a:rPr lang="en-US" altLang="zh-CN" dirty="0"/>
              <a:t>	for(int loop=0;loop&lt;n-1;loop++)</a:t>
            </a:r>
          </a:p>
          <a:p>
            <a:r>
              <a:rPr lang="en-US" altLang="zh-CN" dirty="0"/>
              <a:t>		for(int </a:t>
            </a:r>
            <a:r>
              <a:rPr lang="en-US" altLang="zh-CN" dirty="0" err="1"/>
              <a:t>i</a:t>
            </a:r>
            <a:r>
              <a:rPr lang="en-US" altLang="zh-CN" dirty="0"/>
              <a:t>=0;i&lt;n-1-loop;i++)</a:t>
            </a:r>
          </a:p>
          <a:p>
            <a:r>
              <a:rPr lang="en-US" altLang="zh-CN" dirty="0"/>
              <a:t>			if(a[</a:t>
            </a:r>
            <a:r>
              <a:rPr lang="en-US" altLang="zh-CN" dirty="0" err="1"/>
              <a:t>i</a:t>
            </a:r>
            <a:r>
              <a:rPr lang="en-US" altLang="zh-CN" dirty="0"/>
              <a:t>]&gt;a[i+1]){</a:t>
            </a:r>
          </a:p>
          <a:p>
            <a:r>
              <a:rPr lang="en-US" altLang="zh-CN" dirty="0"/>
              <a:t>				int t  = a[</a:t>
            </a:r>
            <a:r>
              <a:rPr lang="en-US" altLang="zh-CN" dirty="0" err="1"/>
              <a:t>i</a:t>
            </a:r>
            <a:r>
              <a:rPr lang="en-US" altLang="zh-CN" dirty="0"/>
              <a:t>];</a:t>
            </a:r>
          </a:p>
          <a:p>
            <a:r>
              <a:rPr lang="en-US" altLang="zh-CN" dirty="0"/>
              <a:t>				a[</a:t>
            </a:r>
            <a:r>
              <a:rPr lang="en-US" altLang="zh-CN" dirty="0" err="1"/>
              <a:t>i</a:t>
            </a:r>
            <a:r>
              <a:rPr lang="en-US" altLang="zh-CN" dirty="0"/>
              <a:t>] = a[i+1];</a:t>
            </a:r>
          </a:p>
          <a:p>
            <a:r>
              <a:rPr lang="en-US" altLang="zh-CN" dirty="0"/>
              <a:t>				a[i+1] = t;</a:t>
            </a:r>
          </a:p>
          <a:p>
            <a:r>
              <a:rPr lang="en-US" altLang="zh-CN" dirty="0"/>
              <a:t>			}</a:t>
            </a:r>
          </a:p>
          <a:p>
            <a:r>
              <a:rPr lang="en-US" altLang="zh-CN" dirty="0"/>
              <a:t>}</a:t>
            </a:r>
          </a:p>
        </p:txBody>
      </p:sp>
      <p:sp>
        <p:nvSpPr>
          <p:cNvPr id="7" name="文本框 6">
            <a:extLst>
              <a:ext uri="{FF2B5EF4-FFF2-40B4-BE49-F238E27FC236}">
                <a16:creationId xmlns:a16="http://schemas.microsoft.com/office/drawing/2014/main" id="{1F992706-7992-4172-9E38-29CBED54C84C}"/>
              </a:ext>
            </a:extLst>
          </p:cNvPr>
          <p:cNvSpPr txBox="1"/>
          <p:nvPr/>
        </p:nvSpPr>
        <p:spPr>
          <a:xfrm>
            <a:off x="5580339" y="2413669"/>
            <a:ext cx="6611661" cy="3046988"/>
          </a:xfrm>
          <a:prstGeom prst="rect">
            <a:avLst/>
          </a:prstGeom>
          <a:noFill/>
        </p:spPr>
        <p:txBody>
          <a:bodyPr wrap="square">
            <a:spAutoFit/>
          </a:bodyPr>
          <a:lstStyle>
            <a:defPPr>
              <a:defRPr lang="en-US"/>
            </a:defPPr>
            <a:lvl1pPr>
              <a:defRPr>
                <a:solidFill>
                  <a:srgbClr val="104E87"/>
                </a:solidFill>
                <a:latin typeface="Comic Sans MS" panose="030F0702030302020204" pitchFamily="66" charset="0"/>
              </a:defRPr>
            </a:lvl1pPr>
          </a:lstStyle>
          <a:p>
            <a:r>
              <a:rPr lang="en-US" altLang="zh-CN" dirty="0"/>
              <a:t>int main(){</a:t>
            </a:r>
          </a:p>
          <a:p>
            <a:r>
              <a:rPr lang="en-US" altLang="zh-CN" dirty="0"/>
              <a:t>	</a:t>
            </a:r>
            <a:r>
              <a:rPr lang="en-US" altLang="zh-CN" spc="-100" dirty="0"/>
              <a:t>int loop, array[7] = {97,48,69,56,93,85,67};</a:t>
            </a:r>
            <a:endParaRPr lang="zh-CN" altLang="en-US" dirty="0"/>
          </a:p>
          <a:p>
            <a:r>
              <a:rPr lang="zh-CN" altLang="en-US" dirty="0"/>
              <a:t>	</a:t>
            </a:r>
            <a:r>
              <a:rPr lang="en-US" altLang="zh-CN" dirty="0"/>
              <a:t>print(array,7);	</a:t>
            </a:r>
            <a:endParaRPr lang="zh-CN" altLang="en-US" dirty="0"/>
          </a:p>
          <a:p>
            <a:r>
              <a:rPr lang="zh-CN" altLang="en-US" dirty="0"/>
              <a:t>	</a:t>
            </a:r>
            <a:r>
              <a:rPr lang="en-US" altLang="zh-CN" dirty="0"/>
              <a:t>sort(array,7);	</a:t>
            </a:r>
            <a:endParaRPr lang="zh-CN" altLang="en-US" dirty="0"/>
          </a:p>
          <a:p>
            <a:r>
              <a:rPr lang="zh-CN" altLang="en-US" dirty="0"/>
              <a:t>	</a:t>
            </a:r>
            <a:r>
              <a:rPr lang="en-US" altLang="zh-CN" dirty="0"/>
              <a:t>print(array,7)	;</a:t>
            </a:r>
          </a:p>
          <a:p>
            <a:r>
              <a:rPr lang="en-US" altLang="zh-CN" dirty="0"/>
              <a:t>	</a:t>
            </a:r>
          </a:p>
          <a:p>
            <a:r>
              <a:rPr lang="en-US" altLang="zh-CN" dirty="0"/>
              <a:t>	return 0;</a:t>
            </a:r>
          </a:p>
          <a:p>
            <a:r>
              <a:rPr lang="en-US" altLang="zh-CN" dirty="0"/>
              <a:t>}</a:t>
            </a:r>
          </a:p>
        </p:txBody>
      </p:sp>
      <p:sp>
        <p:nvSpPr>
          <p:cNvPr id="8" name="文本框 7">
            <a:extLst>
              <a:ext uri="{FF2B5EF4-FFF2-40B4-BE49-F238E27FC236}">
                <a16:creationId xmlns:a16="http://schemas.microsoft.com/office/drawing/2014/main" id="{5B2043AA-07F9-4EE5-B908-6A94E439C782}"/>
              </a:ext>
            </a:extLst>
          </p:cNvPr>
          <p:cNvSpPr txBox="1"/>
          <p:nvPr/>
        </p:nvSpPr>
        <p:spPr>
          <a:xfrm>
            <a:off x="7962900" y="161554"/>
            <a:ext cx="4140200" cy="1569660"/>
          </a:xfrm>
          <a:prstGeom prst="rect">
            <a:avLst/>
          </a:prstGeom>
          <a:noFill/>
        </p:spPr>
        <p:txBody>
          <a:bodyPr wrap="square" rtlCol="0">
            <a:spAutoFit/>
          </a:bodyPr>
          <a:lstStyle/>
          <a:p>
            <a:r>
              <a:rPr lang="zh-CN" altLang="en-US" dirty="0">
                <a:solidFill>
                  <a:srgbClr val="FF0000"/>
                </a:solidFill>
                <a:latin typeface="华光行书_CNKI" panose="02000500000000000000" pitchFamily="2" charset="-122"/>
                <a:ea typeface="华光行书_CNKI" panose="02000500000000000000" pitchFamily="2" charset="-122"/>
              </a:rPr>
              <a:t>数组名是数组的首地址，实参传给形参的实参地址，即实参和形参指向同一块内存。</a:t>
            </a:r>
            <a:endParaRPr lang="en-US" altLang="zh-CN" dirty="0">
              <a:solidFill>
                <a:srgbClr val="FF0000"/>
              </a:solidFill>
              <a:latin typeface="华光行书_CNKI" panose="02000500000000000000" pitchFamily="2" charset="-122"/>
              <a:ea typeface="华光行书_CNKI" panose="02000500000000000000" pitchFamily="2" charset="-122"/>
            </a:endParaRPr>
          </a:p>
          <a:p>
            <a:r>
              <a:rPr lang="zh-CN" altLang="en-US" dirty="0">
                <a:solidFill>
                  <a:srgbClr val="FF0000"/>
                </a:solidFill>
                <a:latin typeface="华光行书_CNKI" panose="02000500000000000000" pitchFamily="2" charset="-122"/>
                <a:ea typeface="华光行书_CNKI" panose="02000500000000000000" pitchFamily="2" charset="-122"/>
              </a:rPr>
              <a:t>实参与形参同步变化。</a:t>
            </a:r>
          </a:p>
        </p:txBody>
      </p:sp>
    </p:spTree>
    <p:extLst>
      <p:ext uri="{BB962C8B-B14F-4D97-AF65-F5344CB8AC3E}">
        <p14:creationId xmlns:p14="http://schemas.microsoft.com/office/powerpoint/2010/main" val="3152692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2">
            <a:extLst>
              <a:ext uri="{FF2B5EF4-FFF2-40B4-BE49-F238E27FC236}">
                <a16:creationId xmlns:a16="http://schemas.microsoft.com/office/drawing/2014/main" id="{315017A9-0399-4ECE-85FA-5D27CB01B5B1}"/>
              </a:ext>
            </a:extLst>
          </p:cNvPr>
          <p:cNvGraphicFramePr>
            <a:graphicFrameLocks noGrp="1"/>
          </p:cNvGraphicFramePr>
          <p:nvPr>
            <p:extLst>
              <p:ext uri="{D42A27DB-BD31-4B8C-83A1-F6EECF244321}">
                <p14:modId xmlns:p14="http://schemas.microsoft.com/office/powerpoint/2010/main" val="4008677660"/>
              </p:ext>
            </p:extLst>
          </p:nvPr>
        </p:nvGraphicFramePr>
        <p:xfrm>
          <a:off x="0" y="50886"/>
          <a:ext cx="4132779" cy="457200"/>
        </p:xfrm>
        <a:graphic>
          <a:graphicData uri="http://schemas.openxmlformats.org/drawingml/2006/table">
            <a:tbl>
              <a:tblPr firstRow="1" bandRow="1">
                <a:tableStyleId>{5C22544A-7EE6-4342-B048-85BDC9FD1C3A}</a:tableStyleId>
              </a:tblPr>
              <a:tblGrid>
                <a:gridCol w="590397">
                  <a:extLst>
                    <a:ext uri="{9D8B030D-6E8A-4147-A177-3AD203B41FA5}">
                      <a16:colId xmlns:a16="http://schemas.microsoft.com/office/drawing/2014/main" val="4043627897"/>
                    </a:ext>
                  </a:extLst>
                </a:gridCol>
                <a:gridCol w="590397">
                  <a:extLst>
                    <a:ext uri="{9D8B030D-6E8A-4147-A177-3AD203B41FA5}">
                      <a16:colId xmlns:a16="http://schemas.microsoft.com/office/drawing/2014/main" val="4136498427"/>
                    </a:ext>
                  </a:extLst>
                </a:gridCol>
                <a:gridCol w="590397">
                  <a:extLst>
                    <a:ext uri="{9D8B030D-6E8A-4147-A177-3AD203B41FA5}">
                      <a16:colId xmlns:a16="http://schemas.microsoft.com/office/drawing/2014/main" val="902409935"/>
                    </a:ext>
                  </a:extLst>
                </a:gridCol>
                <a:gridCol w="590397">
                  <a:extLst>
                    <a:ext uri="{9D8B030D-6E8A-4147-A177-3AD203B41FA5}">
                      <a16:colId xmlns:a16="http://schemas.microsoft.com/office/drawing/2014/main" val="749978367"/>
                    </a:ext>
                  </a:extLst>
                </a:gridCol>
                <a:gridCol w="590397">
                  <a:extLst>
                    <a:ext uri="{9D8B030D-6E8A-4147-A177-3AD203B41FA5}">
                      <a16:colId xmlns:a16="http://schemas.microsoft.com/office/drawing/2014/main" val="1126204306"/>
                    </a:ext>
                  </a:extLst>
                </a:gridCol>
                <a:gridCol w="590397">
                  <a:extLst>
                    <a:ext uri="{9D8B030D-6E8A-4147-A177-3AD203B41FA5}">
                      <a16:colId xmlns:a16="http://schemas.microsoft.com/office/drawing/2014/main" val="3144264721"/>
                    </a:ext>
                  </a:extLst>
                </a:gridCol>
                <a:gridCol w="590397">
                  <a:extLst>
                    <a:ext uri="{9D8B030D-6E8A-4147-A177-3AD203B41FA5}">
                      <a16:colId xmlns:a16="http://schemas.microsoft.com/office/drawing/2014/main" val="1259904647"/>
                    </a:ext>
                  </a:extLst>
                </a:gridCol>
              </a:tblGrid>
              <a:tr h="0">
                <a:tc>
                  <a:txBody>
                    <a:bodyPr/>
                    <a:lstStyle/>
                    <a:p>
                      <a:pPr algn="ctr"/>
                      <a:r>
                        <a:rPr lang="en-US" altLang="zh-CN" dirty="0">
                          <a:solidFill>
                            <a:schemeClr val="tx1"/>
                          </a:solidFill>
                          <a:latin typeface="Comic Sans MS" panose="030F0702030302020204" pitchFamily="66" charset="0"/>
                        </a:rPr>
                        <a:t>97</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48</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69</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56</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93</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85</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67</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extLst>
                  <a:ext uri="{0D108BD9-81ED-4DB2-BD59-A6C34878D82A}">
                    <a16:rowId xmlns:a16="http://schemas.microsoft.com/office/drawing/2014/main" val="1374544503"/>
                  </a:ext>
                </a:extLst>
              </a:tr>
            </a:tbl>
          </a:graphicData>
        </a:graphic>
      </p:graphicFrame>
      <p:graphicFrame>
        <p:nvGraphicFramePr>
          <p:cNvPr id="3" name="表格 2">
            <a:extLst>
              <a:ext uri="{FF2B5EF4-FFF2-40B4-BE49-F238E27FC236}">
                <a16:creationId xmlns:a16="http://schemas.microsoft.com/office/drawing/2014/main" id="{BE524737-2A86-423D-9D2D-07313C4AE7D8}"/>
              </a:ext>
            </a:extLst>
          </p:cNvPr>
          <p:cNvGraphicFramePr>
            <a:graphicFrameLocks noGrp="1"/>
          </p:cNvGraphicFramePr>
          <p:nvPr>
            <p:extLst>
              <p:ext uri="{D42A27DB-BD31-4B8C-83A1-F6EECF244321}">
                <p14:modId xmlns:p14="http://schemas.microsoft.com/office/powerpoint/2010/main" val="1486186195"/>
              </p:ext>
            </p:extLst>
          </p:nvPr>
        </p:nvGraphicFramePr>
        <p:xfrm>
          <a:off x="-4" y="744123"/>
          <a:ext cx="4132779" cy="457200"/>
        </p:xfrm>
        <a:graphic>
          <a:graphicData uri="http://schemas.openxmlformats.org/drawingml/2006/table">
            <a:tbl>
              <a:tblPr firstRow="1" bandRow="1">
                <a:tableStyleId>{5C22544A-7EE6-4342-B048-85BDC9FD1C3A}</a:tableStyleId>
              </a:tblPr>
              <a:tblGrid>
                <a:gridCol w="590397">
                  <a:extLst>
                    <a:ext uri="{9D8B030D-6E8A-4147-A177-3AD203B41FA5}">
                      <a16:colId xmlns:a16="http://schemas.microsoft.com/office/drawing/2014/main" val="4043627897"/>
                    </a:ext>
                  </a:extLst>
                </a:gridCol>
                <a:gridCol w="590397">
                  <a:extLst>
                    <a:ext uri="{9D8B030D-6E8A-4147-A177-3AD203B41FA5}">
                      <a16:colId xmlns:a16="http://schemas.microsoft.com/office/drawing/2014/main" val="4136498427"/>
                    </a:ext>
                  </a:extLst>
                </a:gridCol>
                <a:gridCol w="590397">
                  <a:extLst>
                    <a:ext uri="{9D8B030D-6E8A-4147-A177-3AD203B41FA5}">
                      <a16:colId xmlns:a16="http://schemas.microsoft.com/office/drawing/2014/main" val="902409935"/>
                    </a:ext>
                  </a:extLst>
                </a:gridCol>
                <a:gridCol w="590397">
                  <a:extLst>
                    <a:ext uri="{9D8B030D-6E8A-4147-A177-3AD203B41FA5}">
                      <a16:colId xmlns:a16="http://schemas.microsoft.com/office/drawing/2014/main" val="749978367"/>
                    </a:ext>
                  </a:extLst>
                </a:gridCol>
                <a:gridCol w="590397">
                  <a:extLst>
                    <a:ext uri="{9D8B030D-6E8A-4147-A177-3AD203B41FA5}">
                      <a16:colId xmlns:a16="http://schemas.microsoft.com/office/drawing/2014/main" val="1126204306"/>
                    </a:ext>
                  </a:extLst>
                </a:gridCol>
                <a:gridCol w="590397">
                  <a:extLst>
                    <a:ext uri="{9D8B030D-6E8A-4147-A177-3AD203B41FA5}">
                      <a16:colId xmlns:a16="http://schemas.microsoft.com/office/drawing/2014/main" val="3144264721"/>
                    </a:ext>
                  </a:extLst>
                </a:gridCol>
                <a:gridCol w="590397">
                  <a:extLst>
                    <a:ext uri="{9D8B030D-6E8A-4147-A177-3AD203B41FA5}">
                      <a16:colId xmlns:a16="http://schemas.microsoft.com/office/drawing/2014/main" val="1259904647"/>
                    </a:ext>
                  </a:extLst>
                </a:gridCol>
              </a:tblGrid>
              <a:tr h="0">
                <a:tc>
                  <a:txBody>
                    <a:bodyPr/>
                    <a:lstStyle/>
                    <a:p>
                      <a:pPr algn="ctr"/>
                      <a:r>
                        <a:rPr lang="en-US" altLang="zh-CN" dirty="0">
                          <a:solidFill>
                            <a:schemeClr val="tx1"/>
                          </a:solidFill>
                          <a:latin typeface="Comic Sans MS" panose="030F0702030302020204" pitchFamily="66" charset="0"/>
                        </a:rPr>
                        <a:t>48</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69</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56</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93</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chemeClr val="tx1"/>
                          </a:solidFill>
                          <a:latin typeface="Comic Sans MS" panose="030F0702030302020204" pitchFamily="66" charset="0"/>
                        </a:rPr>
                        <a:t>85</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chemeClr val="tx1"/>
                          </a:solidFill>
                          <a:latin typeface="Comic Sans MS" panose="030F0702030302020204" pitchFamily="66" charset="0"/>
                        </a:rPr>
                        <a:t>67</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97</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extLst>
                  <a:ext uri="{0D108BD9-81ED-4DB2-BD59-A6C34878D82A}">
                    <a16:rowId xmlns:a16="http://schemas.microsoft.com/office/drawing/2014/main" val="1374544503"/>
                  </a:ext>
                </a:extLst>
              </a:tr>
            </a:tbl>
          </a:graphicData>
        </a:graphic>
      </p:graphicFrame>
      <p:sp>
        <p:nvSpPr>
          <p:cNvPr id="4" name="右大括号 3">
            <a:extLst>
              <a:ext uri="{FF2B5EF4-FFF2-40B4-BE49-F238E27FC236}">
                <a16:creationId xmlns:a16="http://schemas.microsoft.com/office/drawing/2014/main" id="{053C49E5-8C89-4EF6-8DED-983CF95DAAD0}"/>
              </a:ext>
            </a:extLst>
          </p:cNvPr>
          <p:cNvSpPr/>
          <p:nvPr/>
        </p:nvSpPr>
        <p:spPr>
          <a:xfrm rot="5400000">
            <a:off x="391842" y="235784"/>
            <a:ext cx="128127" cy="634916"/>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5" name="右大括号 4">
            <a:extLst>
              <a:ext uri="{FF2B5EF4-FFF2-40B4-BE49-F238E27FC236}">
                <a16:creationId xmlns:a16="http://schemas.microsoft.com/office/drawing/2014/main" id="{30D365C7-0AB3-49C6-BDAD-39026F7E0B6F}"/>
              </a:ext>
            </a:extLst>
          </p:cNvPr>
          <p:cNvSpPr/>
          <p:nvPr/>
        </p:nvSpPr>
        <p:spPr>
          <a:xfrm rot="5400000">
            <a:off x="2974387" y="298603"/>
            <a:ext cx="106112" cy="50596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6" name="右大括号 5">
            <a:extLst>
              <a:ext uri="{FF2B5EF4-FFF2-40B4-BE49-F238E27FC236}">
                <a16:creationId xmlns:a16="http://schemas.microsoft.com/office/drawing/2014/main" id="{F88F4299-80DF-4CE7-97FA-C873562BEA6A}"/>
              </a:ext>
            </a:extLst>
          </p:cNvPr>
          <p:cNvSpPr/>
          <p:nvPr/>
        </p:nvSpPr>
        <p:spPr>
          <a:xfrm rot="5400000">
            <a:off x="3588372" y="253944"/>
            <a:ext cx="97427" cy="583582"/>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7" name="右大括号 6">
            <a:extLst>
              <a:ext uri="{FF2B5EF4-FFF2-40B4-BE49-F238E27FC236}">
                <a16:creationId xmlns:a16="http://schemas.microsoft.com/office/drawing/2014/main" id="{72926370-1A13-4804-BF89-086ACF78CAC4}"/>
              </a:ext>
            </a:extLst>
          </p:cNvPr>
          <p:cNvSpPr/>
          <p:nvPr/>
        </p:nvSpPr>
        <p:spPr>
          <a:xfrm rot="5400000">
            <a:off x="2314229" y="965669"/>
            <a:ext cx="128329" cy="583581"/>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8" name="右大括号 7">
            <a:extLst>
              <a:ext uri="{FF2B5EF4-FFF2-40B4-BE49-F238E27FC236}">
                <a16:creationId xmlns:a16="http://schemas.microsoft.com/office/drawing/2014/main" id="{A286A435-3E9C-4E4F-B8B1-18BC9D9B9A39}"/>
              </a:ext>
            </a:extLst>
          </p:cNvPr>
          <p:cNvSpPr/>
          <p:nvPr/>
        </p:nvSpPr>
        <p:spPr>
          <a:xfrm rot="5400000">
            <a:off x="2994453" y="961953"/>
            <a:ext cx="128329" cy="583581"/>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graphicFrame>
        <p:nvGraphicFramePr>
          <p:cNvPr id="9" name="表格 2">
            <a:extLst>
              <a:ext uri="{FF2B5EF4-FFF2-40B4-BE49-F238E27FC236}">
                <a16:creationId xmlns:a16="http://schemas.microsoft.com/office/drawing/2014/main" id="{99942C00-A3D7-46F4-AF4F-75868218A854}"/>
              </a:ext>
            </a:extLst>
          </p:cNvPr>
          <p:cNvGraphicFramePr>
            <a:graphicFrameLocks noGrp="1"/>
          </p:cNvGraphicFramePr>
          <p:nvPr>
            <p:extLst>
              <p:ext uri="{D42A27DB-BD31-4B8C-83A1-F6EECF244321}">
                <p14:modId xmlns:p14="http://schemas.microsoft.com/office/powerpoint/2010/main" val="48528601"/>
              </p:ext>
            </p:extLst>
          </p:nvPr>
        </p:nvGraphicFramePr>
        <p:xfrm>
          <a:off x="-5" y="1387464"/>
          <a:ext cx="4132779" cy="457200"/>
        </p:xfrm>
        <a:graphic>
          <a:graphicData uri="http://schemas.openxmlformats.org/drawingml/2006/table">
            <a:tbl>
              <a:tblPr firstRow="1" bandRow="1">
                <a:tableStyleId>{5C22544A-7EE6-4342-B048-85BDC9FD1C3A}</a:tableStyleId>
              </a:tblPr>
              <a:tblGrid>
                <a:gridCol w="590397">
                  <a:extLst>
                    <a:ext uri="{9D8B030D-6E8A-4147-A177-3AD203B41FA5}">
                      <a16:colId xmlns:a16="http://schemas.microsoft.com/office/drawing/2014/main" val="4043627897"/>
                    </a:ext>
                  </a:extLst>
                </a:gridCol>
                <a:gridCol w="590397">
                  <a:extLst>
                    <a:ext uri="{9D8B030D-6E8A-4147-A177-3AD203B41FA5}">
                      <a16:colId xmlns:a16="http://schemas.microsoft.com/office/drawing/2014/main" val="4136498427"/>
                    </a:ext>
                  </a:extLst>
                </a:gridCol>
                <a:gridCol w="590397">
                  <a:extLst>
                    <a:ext uri="{9D8B030D-6E8A-4147-A177-3AD203B41FA5}">
                      <a16:colId xmlns:a16="http://schemas.microsoft.com/office/drawing/2014/main" val="902409935"/>
                    </a:ext>
                  </a:extLst>
                </a:gridCol>
                <a:gridCol w="590397">
                  <a:extLst>
                    <a:ext uri="{9D8B030D-6E8A-4147-A177-3AD203B41FA5}">
                      <a16:colId xmlns:a16="http://schemas.microsoft.com/office/drawing/2014/main" val="749978367"/>
                    </a:ext>
                  </a:extLst>
                </a:gridCol>
                <a:gridCol w="590397">
                  <a:extLst>
                    <a:ext uri="{9D8B030D-6E8A-4147-A177-3AD203B41FA5}">
                      <a16:colId xmlns:a16="http://schemas.microsoft.com/office/drawing/2014/main" val="1126204306"/>
                    </a:ext>
                  </a:extLst>
                </a:gridCol>
                <a:gridCol w="590397">
                  <a:extLst>
                    <a:ext uri="{9D8B030D-6E8A-4147-A177-3AD203B41FA5}">
                      <a16:colId xmlns:a16="http://schemas.microsoft.com/office/drawing/2014/main" val="3144264721"/>
                    </a:ext>
                  </a:extLst>
                </a:gridCol>
                <a:gridCol w="590397">
                  <a:extLst>
                    <a:ext uri="{9D8B030D-6E8A-4147-A177-3AD203B41FA5}">
                      <a16:colId xmlns:a16="http://schemas.microsoft.com/office/drawing/2014/main" val="1259904647"/>
                    </a:ext>
                  </a:extLst>
                </a:gridCol>
              </a:tblGrid>
              <a:tr h="0">
                <a:tc>
                  <a:txBody>
                    <a:bodyPr/>
                    <a:lstStyle/>
                    <a:p>
                      <a:pPr algn="ctr"/>
                      <a:r>
                        <a:rPr lang="en-US" altLang="zh-CN" dirty="0">
                          <a:solidFill>
                            <a:schemeClr val="tx1"/>
                          </a:solidFill>
                          <a:latin typeface="Comic Sans MS" panose="030F0702030302020204" pitchFamily="66" charset="0"/>
                        </a:rPr>
                        <a:t>48</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56</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69</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chemeClr val="tx1"/>
                          </a:solidFill>
                          <a:latin typeface="Comic Sans MS" panose="030F0702030302020204" pitchFamily="66" charset="0"/>
                        </a:rPr>
                        <a:t>85</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chemeClr val="tx1"/>
                          </a:solidFill>
                          <a:latin typeface="Comic Sans MS" panose="030F0702030302020204" pitchFamily="66" charset="0"/>
                        </a:rPr>
                        <a:t>67</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93</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97</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extLst>
                  <a:ext uri="{0D108BD9-81ED-4DB2-BD59-A6C34878D82A}">
                    <a16:rowId xmlns:a16="http://schemas.microsoft.com/office/drawing/2014/main" val="1374544503"/>
                  </a:ext>
                </a:extLst>
              </a:tr>
            </a:tbl>
          </a:graphicData>
        </a:graphic>
      </p:graphicFrame>
      <p:graphicFrame>
        <p:nvGraphicFramePr>
          <p:cNvPr id="10" name="表格 2">
            <a:extLst>
              <a:ext uri="{FF2B5EF4-FFF2-40B4-BE49-F238E27FC236}">
                <a16:creationId xmlns:a16="http://schemas.microsoft.com/office/drawing/2014/main" id="{FA00F198-B49C-4F08-866A-C4E851465964}"/>
              </a:ext>
            </a:extLst>
          </p:cNvPr>
          <p:cNvGraphicFramePr>
            <a:graphicFrameLocks noGrp="1"/>
          </p:cNvGraphicFramePr>
          <p:nvPr>
            <p:extLst>
              <p:ext uri="{D42A27DB-BD31-4B8C-83A1-F6EECF244321}">
                <p14:modId xmlns:p14="http://schemas.microsoft.com/office/powerpoint/2010/main" val="3358193205"/>
              </p:ext>
            </p:extLst>
          </p:nvPr>
        </p:nvGraphicFramePr>
        <p:xfrm>
          <a:off x="-6" y="1965915"/>
          <a:ext cx="4132779" cy="457200"/>
        </p:xfrm>
        <a:graphic>
          <a:graphicData uri="http://schemas.openxmlformats.org/drawingml/2006/table">
            <a:tbl>
              <a:tblPr firstRow="1" bandRow="1">
                <a:tableStyleId>{5C22544A-7EE6-4342-B048-85BDC9FD1C3A}</a:tableStyleId>
              </a:tblPr>
              <a:tblGrid>
                <a:gridCol w="590397">
                  <a:extLst>
                    <a:ext uri="{9D8B030D-6E8A-4147-A177-3AD203B41FA5}">
                      <a16:colId xmlns:a16="http://schemas.microsoft.com/office/drawing/2014/main" val="4043627897"/>
                    </a:ext>
                  </a:extLst>
                </a:gridCol>
                <a:gridCol w="590397">
                  <a:extLst>
                    <a:ext uri="{9D8B030D-6E8A-4147-A177-3AD203B41FA5}">
                      <a16:colId xmlns:a16="http://schemas.microsoft.com/office/drawing/2014/main" val="4136498427"/>
                    </a:ext>
                  </a:extLst>
                </a:gridCol>
                <a:gridCol w="590397">
                  <a:extLst>
                    <a:ext uri="{9D8B030D-6E8A-4147-A177-3AD203B41FA5}">
                      <a16:colId xmlns:a16="http://schemas.microsoft.com/office/drawing/2014/main" val="902409935"/>
                    </a:ext>
                  </a:extLst>
                </a:gridCol>
                <a:gridCol w="590397">
                  <a:extLst>
                    <a:ext uri="{9D8B030D-6E8A-4147-A177-3AD203B41FA5}">
                      <a16:colId xmlns:a16="http://schemas.microsoft.com/office/drawing/2014/main" val="749978367"/>
                    </a:ext>
                  </a:extLst>
                </a:gridCol>
                <a:gridCol w="590397">
                  <a:extLst>
                    <a:ext uri="{9D8B030D-6E8A-4147-A177-3AD203B41FA5}">
                      <a16:colId xmlns:a16="http://schemas.microsoft.com/office/drawing/2014/main" val="1126204306"/>
                    </a:ext>
                  </a:extLst>
                </a:gridCol>
                <a:gridCol w="590397">
                  <a:extLst>
                    <a:ext uri="{9D8B030D-6E8A-4147-A177-3AD203B41FA5}">
                      <a16:colId xmlns:a16="http://schemas.microsoft.com/office/drawing/2014/main" val="3144264721"/>
                    </a:ext>
                  </a:extLst>
                </a:gridCol>
                <a:gridCol w="590397">
                  <a:extLst>
                    <a:ext uri="{9D8B030D-6E8A-4147-A177-3AD203B41FA5}">
                      <a16:colId xmlns:a16="http://schemas.microsoft.com/office/drawing/2014/main" val="1259904647"/>
                    </a:ext>
                  </a:extLst>
                </a:gridCol>
              </a:tblGrid>
              <a:tr h="0">
                <a:tc>
                  <a:txBody>
                    <a:bodyPr/>
                    <a:lstStyle/>
                    <a:p>
                      <a:pPr algn="ctr"/>
                      <a:r>
                        <a:rPr lang="en-US" altLang="zh-CN" dirty="0">
                          <a:solidFill>
                            <a:schemeClr val="tx1"/>
                          </a:solidFill>
                          <a:latin typeface="Comic Sans MS" panose="030F0702030302020204" pitchFamily="66" charset="0"/>
                        </a:rPr>
                        <a:t>48</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56</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69</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chemeClr val="tx1"/>
                          </a:solidFill>
                          <a:latin typeface="Comic Sans MS" panose="030F0702030302020204" pitchFamily="66" charset="0"/>
                        </a:rPr>
                        <a:t>67</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85</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93</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97</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extLst>
                  <a:ext uri="{0D108BD9-81ED-4DB2-BD59-A6C34878D82A}">
                    <a16:rowId xmlns:a16="http://schemas.microsoft.com/office/drawing/2014/main" val="1374544503"/>
                  </a:ext>
                </a:extLst>
              </a:tr>
            </a:tbl>
          </a:graphicData>
        </a:graphic>
      </p:graphicFrame>
      <p:graphicFrame>
        <p:nvGraphicFramePr>
          <p:cNvPr id="11" name="表格 2">
            <a:extLst>
              <a:ext uri="{FF2B5EF4-FFF2-40B4-BE49-F238E27FC236}">
                <a16:creationId xmlns:a16="http://schemas.microsoft.com/office/drawing/2014/main" id="{5A296975-9905-460C-95EA-1D687E7B9D94}"/>
              </a:ext>
            </a:extLst>
          </p:cNvPr>
          <p:cNvGraphicFramePr>
            <a:graphicFrameLocks noGrp="1"/>
          </p:cNvGraphicFramePr>
          <p:nvPr>
            <p:extLst>
              <p:ext uri="{D42A27DB-BD31-4B8C-83A1-F6EECF244321}">
                <p14:modId xmlns:p14="http://schemas.microsoft.com/office/powerpoint/2010/main" val="3218408353"/>
              </p:ext>
            </p:extLst>
          </p:nvPr>
        </p:nvGraphicFramePr>
        <p:xfrm>
          <a:off x="-7" y="2568430"/>
          <a:ext cx="4132779" cy="457200"/>
        </p:xfrm>
        <a:graphic>
          <a:graphicData uri="http://schemas.openxmlformats.org/drawingml/2006/table">
            <a:tbl>
              <a:tblPr firstRow="1" bandRow="1">
                <a:tableStyleId>{5C22544A-7EE6-4342-B048-85BDC9FD1C3A}</a:tableStyleId>
              </a:tblPr>
              <a:tblGrid>
                <a:gridCol w="590397">
                  <a:extLst>
                    <a:ext uri="{9D8B030D-6E8A-4147-A177-3AD203B41FA5}">
                      <a16:colId xmlns:a16="http://schemas.microsoft.com/office/drawing/2014/main" val="4043627897"/>
                    </a:ext>
                  </a:extLst>
                </a:gridCol>
                <a:gridCol w="590397">
                  <a:extLst>
                    <a:ext uri="{9D8B030D-6E8A-4147-A177-3AD203B41FA5}">
                      <a16:colId xmlns:a16="http://schemas.microsoft.com/office/drawing/2014/main" val="4136498427"/>
                    </a:ext>
                  </a:extLst>
                </a:gridCol>
                <a:gridCol w="590397">
                  <a:extLst>
                    <a:ext uri="{9D8B030D-6E8A-4147-A177-3AD203B41FA5}">
                      <a16:colId xmlns:a16="http://schemas.microsoft.com/office/drawing/2014/main" val="902409935"/>
                    </a:ext>
                  </a:extLst>
                </a:gridCol>
                <a:gridCol w="590397">
                  <a:extLst>
                    <a:ext uri="{9D8B030D-6E8A-4147-A177-3AD203B41FA5}">
                      <a16:colId xmlns:a16="http://schemas.microsoft.com/office/drawing/2014/main" val="749978367"/>
                    </a:ext>
                  </a:extLst>
                </a:gridCol>
                <a:gridCol w="590397">
                  <a:extLst>
                    <a:ext uri="{9D8B030D-6E8A-4147-A177-3AD203B41FA5}">
                      <a16:colId xmlns:a16="http://schemas.microsoft.com/office/drawing/2014/main" val="1126204306"/>
                    </a:ext>
                  </a:extLst>
                </a:gridCol>
                <a:gridCol w="590397">
                  <a:extLst>
                    <a:ext uri="{9D8B030D-6E8A-4147-A177-3AD203B41FA5}">
                      <a16:colId xmlns:a16="http://schemas.microsoft.com/office/drawing/2014/main" val="3144264721"/>
                    </a:ext>
                  </a:extLst>
                </a:gridCol>
                <a:gridCol w="590397">
                  <a:extLst>
                    <a:ext uri="{9D8B030D-6E8A-4147-A177-3AD203B41FA5}">
                      <a16:colId xmlns:a16="http://schemas.microsoft.com/office/drawing/2014/main" val="1259904647"/>
                    </a:ext>
                  </a:extLst>
                </a:gridCol>
              </a:tblGrid>
              <a:tr h="0">
                <a:tc>
                  <a:txBody>
                    <a:bodyPr/>
                    <a:lstStyle/>
                    <a:p>
                      <a:pPr algn="ctr"/>
                      <a:r>
                        <a:rPr lang="en-US" altLang="zh-CN" dirty="0">
                          <a:solidFill>
                            <a:schemeClr val="tx1"/>
                          </a:solidFill>
                          <a:latin typeface="Comic Sans MS" panose="030F0702030302020204" pitchFamily="66" charset="0"/>
                        </a:rPr>
                        <a:t>48</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56</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67</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69</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85</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93</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97</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extLst>
                  <a:ext uri="{0D108BD9-81ED-4DB2-BD59-A6C34878D82A}">
                    <a16:rowId xmlns:a16="http://schemas.microsoft.com/office/drawing/2014/main" val="1374544503"/>
                  </a:ext>
                </a:extLst>
              </a:tr>
            </a:tbl>
          </a:graphicData>
        </a:graphic>
      </p:graphicFrame>
      <p:graphicFrame>
        <p:nvGraphicFramePr>
          <p:cNvPr id="12" name="表格 2">
            <a:extLst>
              <a:ext uri="{FF2B5EF4-FFF2-40B4-BE49-F238E27FC236}">
                <a16:creationId xmlns:a16="http://schemas.microsoft.com/office/drawing/2014/main" id="{8B28CB04-4EE7-4C00-9A6E-4159638BE2C7}"/>
              </a:ext>
            </a:extLst>
          </p:cNvPr>
          <p:cNvGraphicFramePr>
            <a:graphicFrameLocks noGrp="1"/>
          </p:cNvGraphicFramePr>
          <p:nvPr>
            <p:extLst>
              <p:ext uri="{D42A27DB-BD31-4B8C-83A1-F6EECF244321}">
                <p14:modId xmlns:p14="http://schemas.microsoft.com/office/powerpoint/2010/main" val="1841229095"/>
              </p:ext>
            </p:extLst>
          </p:nvPr>
        </p:nvGraphicFramePr>
        <p:xfrm>
          <a:off x="-29736" y="3111992"/>
          <a:ext cx="4132779" cy="457200"/>
        </p:xfrm>
        <a:graphic>
          <a:graphicData uri="http://schemas.openxmlformats.org/drawingml/2006/table">
            <a:tbl>
              <a:tblPr firstRow="1" bandRow="1">
                <a:tableStyleId>{5C22544A-7EE6-4342-B048-85BDC9FD1C3A}</a:tableStyleId>
              </a:tblPr>
              <a:tblGrid>
                <a:gridCol w="590397">
                  <a:extLst>
                    <a:ext uri="{9D8B030D-6E8A-4147-A177-3AD203B41FA5}">
                      <a16:colId xmlns:a16="http://schemas.microsoft.com/office/drawing/2014/main" val="4043627897"/>
                    </a:ext>
                  </a:extLst>
                </a:gridCol>
                <a:gridCol w="590397">
                  <a:extLst>
                    <a:ext uri="{9D8B030D-6E8A-4147-A177-3AD203B41FA5}">
                      <a16:colId xmlns:a16="http://schemas.microsoft.com/office/drawing/2014/main" val="4136498427"/>
                    </a:ext>
                  </a:extLst>
                </a:gridCol>
                <a:gridCol w="590397">
                  <a:extLst>
                    <a:ext uri="{9D8B030D-6E8A-4147-A177-3AD203B41FA5}">
                      <a16:colId xmlns:a16="http://schemas.microsoft.com/office/drawing/2014/main" val="902409935"/>
                    </a:ext>
                  </a:extLst>
                </a:gridCol>
                <a:gridCol w="590397">
                  <a:extLst>
                    <a:ext uri="{9D8B030D-6E8A-4147-A177-3AD203B41FA5}">
                      <a16:colId xmlns:a16="http://schemas.microsoft.com/office/drawing/2014/main" val="749978367"/>
                    </a:ext>
                  </a:extLst>
                </a:gridCol>
                <a:gridCol w="590397">
                  <a:extLst>
                    <a:ext uri="{9D8B030D-6E8A-4147-A177-3AD203B41FA5}">
                      <a16:colId xmlns:a16="http://schemas.microsoft.com/office/drawing/2014/main" val="1126204306"/>
                    </a:ext>
                  </a:extLst>
                </a:gridCol>
                <a:gridCol w="590397">
                  <a:extLst>
                    <a:ext uri="{9D8B030D-6E8A-4147-A177-3AD203B41FA5}">
                      <a16:colId xmlns:a16="http://schemas.microsoft.com/office/drawing/2014/main" val="3144264721"/>
                    </a:ext>
                  </a:extLst>
                </a:gridCol>
                <a:gridCol w="590397">
                  <a:extLst>
                    <a:ext uri="{9D8B030D-6E8A-4147-A177-3AD203B41FA5}">
                      <a16:colId xmlns:a16="http://schemas.microsoft.com/office/drawing/2014/main" val="1259904647"/>
                    </a:ext>
                  </a:extLst>
                </a:gridCol>
              </a:tblGrid>
              <a:tr h="0">
                <a:tc>
                  <a:txBody>
                    <a:bodyPr/>
                    <a:lstStyle/>
                    <a:p>
                      <a:pPr algn="ctr"/>
                      <a:r>
                        <a:rPr lang="en-US" altLang="zh-CN" dirty="0">
                          <a:solidFill>
                            <a:schemeClr val="tx1"/>
                          </a:solidFill>
                          <a:latin typeface="Comic Sans MS" panose="030F0702030302020204" pitchFamily="66" charset="0"/>
                        </a:rPr>
                        <a:t>48</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chemeClr val="tx1"/>
                          </a:solidFill>
                          <a:latin typeface="Comic Sans MS" panose="030F0702030302020204" pitchFamily="66" charset="0"/>
                        </a:rPr>
                        <a:t>56</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rgbClr val="FFC000"/>
                          </a:solidFill>
                          <a:latin typeface="Comic Sans MS" panose="030F0702030302020204" pitchFamily="66" charset="0"/>
                        </a:rPr>
                        <a:t>67</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69</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85</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93</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97</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extLst>
                  <a:ext uri="{0D108BD9-81ED-4DB2-BD59-A6C34878D82A}">
                    <a16:rowId xmlns:a16="http://schemas.microsoft.com/office/drawing/2014/main" val="1374544503"/>
                  </a:ext>
                </a:extLst>
              </a:tr>
            </a:tbl>
          </a:graphicData>
        </a:graphic>
      </p:graphicFrame>
      <p:graphicFrame>
        <p:nvGraphicFramePr>
          <p:cNvPr id="13" name="表格 2">
            <a:extLst>
              <a:ext uri="{FF2B5EF4-FFF2-40B4-BE49-F238E27FC236}">
                <a16:creationId xmlns:a16="http://schemas.microsoft.com/office/drawing/2014/main" id="{04263D42-D3E7-4350-94D6-F5857434B467}"/>
              </a:ext>
            </a:extLst>
          </p:cNvPr>
          <p:cNvGraphicFramePr>
            <a:graphicFrameLocks noGrp="1"/>
          </p:cNvGraphicFramePr>
          <p:nvPr>
            <p:extLst>
              <p:ext uri="{D42A27DB-BD31-4B8C-83A1-F6EECF244321}">
                <p14:modId xmlns:p14="http://schemas.microsoft.com/office/powerpoint/2010/main" val="220903335"/>
              </p:ext>
            </p:extLst>
          </p:nvPr>
        </p:nvGraphicFramePr>
        <p:xfrm>
          <a:off x="-29736" y="3615866"/>
          <a:ext cx="4132779" cy="457200"/>
        </p:xfrm>
        <a:graphic>
          <a:graphicData uri="http://schemas.openxmlformats.org/drawingml/2006/table">
            <a:tbl>
              <a:tblPr firstRow="1" bandRow="1">
                <a:tableStyleId>{5C22544A-7EE6-4342-B048-85BDC9FD1C3A}</a:tableStyleId>
              </a:tblPr>
              <a:tblGrid>
                <a:gridCol w="590397">
                  <a:extLst>
                    <a:ext uri="{9D8B030D-6E8A-4147-A177-3AD203B41FA5}">
                      <a16:colId xmlns:a16="http://schemas.microsoft.com/office/drawing/2014/main" val="4043627897"/>
                    </a:ext>
                  </a:extLst>
                </a:gridCol>
                <a:gridCol w="590397">
                  <a:extLst>
                    <a:ext uri="{9D8B030D-6E8A-4147-A177-3AD203B41FA5}">
                      <a16:colId xmlns:a16="http://schemas.microsoft.com/office/drawing/2014/main" val="4136498427"/>
                    </a:ext>
                  </a:extLst>
                </a:gridCol>
                <a:gridCol w="590397">
                  <a:extLst>
                    <a:ext uri="{9D8B030D-6E8A-4147-A177-3AD203B41FA5}">
                      <a16:colId xmlns:a16="http://schemas.microsoft.com/office/drawing/2014/main" val="902409935"/>
                    </a:ext>
                  </a:extLst>
                </a:gridCol>
                <a:gridCol w="590397">
                  <a:extLst>
                    <a:ext uri="{9D8B030D-6E8A-4147-A177-3AD203B41FA5}">
                      <a16:colId xmlns:a16="http://schemas.microsoft.com/office/drawing/2014/main" val="749978367"/>
                    </a:ext>
                  </a:extLst>
                </a:gridCol>
                <a:gridCol w="590397">
                  <a:extLst>
                    <a:ext uri="{9D8B030D-6E8A-4147-A177-3AD203B41FA5}">
                      <a16:colId xmlns:a16="http://schemas.microsoft.com/office/drawing/2014/main" val="1126204306"/>
                    </a:ext>
                  </a:extLst>
                </a:gridCol>
                <a:gridCol w="590397">
                  <a:extLst>
                    <a:ext uri="{9D8B030D-6E8A-4147-A177-3AD203B41FA5}">
                      <a16:colId xmlns:a16="http://schemas.microsoft.com/office/drawing/2014/main" val="3144264721"/>
                    </a:ext>
                  </a:extLst>
                </a:gridCol>
                <a:gridCol w="590397">
                  <a:extLst>
                    <a:ext uri="{9D8B030D-6E8A-4147-A177-3AD203B41FA5}">
                      <a16:colId xmlns:a16="http://schemas.microsoft.com/office/drawing/2014/main" val="1259904647"/>
                    </a:ext>
                  </a:extLst>
                </a:gridCol>
              </a:tblGrid>
              <a:tr h="0">
                <a:tc>
                  <a:txBody>
                    <a:bodyPr/>
                    <a:lstStyle/>
                    <a:p>
                      <a:pPr algn="ctr"/>
                      <a:r>
                        <a:rPr lang="en-US" altLang="zh-CN" dirty="0">
                          <a:solidFill>
                            <a:schemeClr val="tx1"/>
                          </a:solidFill>
                          <a:latin typeface="Comic Sans MS" panose="030F0702030302020204" pitchFamily="66" charset="0"/>
                        </a:rPr>
                        <a:t>48</a:t>
                      </a:r>
                      <a:endParaRPr lang="zh-CN" altLang="en-US" dirty="0">
                        <a:solidFill>
                          <a:schemeClr val="tx1"/>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rgbClr val="FFC000"/>
                          </a:solidFill>
                          <a:latin typeface="Comic Sans MS" panose="030F0702030302020204" pitchFamily="66" charset="0"/>
                        </a:rPr>
                        <a:t>56</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algn="ctr"/>
                      <a:r>
                        <a:rPr lang="en-US" altLang="zh-CN" dirty="0">
                          <a:solidFill>
                            <a:srgbClr val="FFC000"/>
                          </a:solidFill>
                          <a:latin typeface="Comic Sans MS" panose="030F0702030302020204" pitchFamily="66" charset="0"/>
                        </a:rPr>
                        <a:t>67</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69</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85</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93</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tc>
                  <a:txBody>
                    <a:bodyPr/>
                    <a:lstStyle/>
                    <a:p>
                      <a:pPr marL="0" marR="0" lvl="0" indent="0" algn="ctr" defTabSz="609600" rtl="0" eaLnBrk="1" fontAlgn="auto" latinLnBrk="0" hangingPunct="1">
                        <a:lnSpc>
                          <a:spcPct val="100000"/>
                        </a:lnSpc>
                        <a:spcBef>
                          <a:spcPts val="0"/>
                        </a:spcBef>
                        <a:spcAft>
                          <a:spcPts val="0"/>
                        </a:spcAft>
                        <a:buClrTx/>
                        <a:buSzTx/>
                        <a:buFontTx/>
                        <a:buNone/>
                        <a:tabLst/>
                        <a:defRPr/>
                      </a:pPr>
                      <a:r>
                        <a:rPr lang="en-US" altLang="zh-CN" dirty="0">
                          <a:solidFill>
                            <a:srgbClr val="FFC000"/>
                          </a:solidFill>
                          <a:latin typeface="Comic Sans MS" panose="030F0702030302020204" pitchFamily="66" charset="0"/>
                        </a:rPr>
                        <a:t>97</a:t>
                      </a:r>
                      <a:endParaRPr lang="zh-CN" altLang="en-US" dirty="0">
                        <a:solidFill>
                          <a:srgbClr val="FFC000"/>
                        </a:solidFill>
                        <a:latin typeface="Comic Sans MS" panose="030F0702030302020204" pitchFamily="66" charset="0"/>
                      </a:endParaRPr>
                    </a:p>
                  </a:txBody>
                  <a:tcPr>
                    <a:solidFill>
                      <a:schemeClr val="accent1">
                        <a:lumMod val="40000"/>
                        <a:lumOff val="60000"/>
                      </a:schemeClr>
                    </a:solidFill>
                  </a:tcPr>
                </a:tc>
                <a:extLst>
                  <a:ext uri="{0D108BD9-81ED-4DB2-BD59-A6C34878D82A}">
                    <a16:rowId xmlns:a16="http://schemas.microsoft.com/office/drawing/2014/main" val="1374544503"/>
                  </a:ext>
                </a:extLst>
              </a:tr>
            </a:tbl>
          </a:graphicData>
        </a:graphic>
      </p:graphicFrame>
      <p:sp>
        <p:nvSpPr>
          <p:cNvPr id="14" name="右大括号 13">
            <a:extLst>
              <a:ext uri="{FF2B5EF4-FFF2-40B4-BE49-F238E27FC236}">
                <a16:creationId xmlns:a16="http://schemas.microsoft.com/office/drawing/2014/main" id="{864C60BE-70C1-49EA-90CC-03C2D8BB76FA}"/>
              </a:ext>
            </a:extLst>
          </p:cNvPr>
          <p:cNvSpPr/>
          <p:nvPr/>
        </p:nvSpPr>
        <p:spPr>
          <a:xfrm rot="5400000">
            <a:off x="1031426" y="293566"/>
            <a:ext cx="156647" cy="541095"/>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15" name="右大括号 14">
            <a:extLst>
              <a:ext uri="{FF2B5EF4-FFF2-40B4-BE49-F238E27FC236}">
                <a16:creationId xmlns:a16="http://schemas.microsoft.com/office/drawing/2014/main" id="{028D6D3E-3EC7-402F-89B4-5A5757EAE1AA}"/>
              </a:ext>
            </a:extLst>
          </p:cNvPr>
          <p:cNvSpPr/>
          <p:nvPr/>
        </p:nvSpPr>
        <p:spPr>
          <a:xfrm rot="5400000">
            <a:off x="1690984" y="267512"/>
            <a:ext cx="116006" cy="583580"/>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16" name="右大括号 15">
            <a:extLst>
              <a:ext uri="{FF2B5EF4-FFF2-40B4-BE49-F238E27FC236}">
                <a16:creationId xmlns:a16="http://schemas.microsoft.com/office/drawing/2014/main" id="{2690B08E-EC04-4C04-B93E-AEDB943CF1EE}"/>
              </a:ext>
            </a:extLst>
          </p:cNvPr>
          <p:cNvSpPr/>
          <p:nvPr/>
        </p:nvSpPr>
        <p:spPr>
          <a:xfrm rot="5400000">
            <a:off x="2330217" y="266154"/>
            <a:ext cx="137534" cy="583582"/>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17" name="右大括号 16">
            <a:extLst>
              <a:ext uri="{FF2B5EF4-FFF2-40B4-BE49-F238E27FC236}">
                <a16:creationId xmlns:a16="http://schemas.microsoft.com/office/drawing/2014/main" id="{D670F1CF-E317-4AB9-8839-A8A6AD621237}"/>
              </a:ext>
            </a:extLst>
          </p:cNvPr>
          <p:cNvSpPr/>
          <p:nvPr/>
        </p:nvSpPr>
        <p:spPr>
          <a:xfrm rot="5400000">
            <a:off x="1065784" y="929632"/>
            <a:ext cx="128127" cy="634916"/>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18" name="右大括号 17">
            <a:extLst>
              <a:ext uri="{FF2B5EF4-FFF2-40B4-BE49-F238E27FC236}">
                <a16:creationId xmlns:a16="http://schemas.microsoft.com/office/drawing/2014/main" id="{5A6C85C7-1F0C-474F-B028-020646A21FBD}"/>
              </a:ext>
            </a:extLst>
          </p:cNvPr>
          <p:cNvSpPr/>
          <p:nvPr/>
        </p:nvSpPr>
        <p:spPr>
          <a:xfrm rot="5400000">
            <a:off x="2286413" y="1565277"/>
            <a:ext cx="128127" cy="634916"/>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19" name="右大括号 18">
            <a:extLst>
              <a:ext uri="{FF2B5EF4-FFF2-40B4-BE49-F238E27FC236}">
                <a16:creationId xmlns:a16="http://schemas.microsoft.com/office/drawing/2014/main" id="{71CD2A64-9D71-4FC5-992E-286A662BDE17}"/>
              </a:ext>
            </a:extLst>
          </p:cNvPr>
          <p:cNvSpPr/>
          <p:nvPr/>
        </p:nvSpPr>
        <p:spPr>
          <a:xfrm rot="5400000">
            <a:off x="1669693" y="2150813"/>
            <a:ext cx="128127" cy="634916"/>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20" name="右大括号 19">
            <a:extLst>
              <a:ext uri="{FF2B5EF4-FFF2-40B4-BE49-F238E27FC236}">
                <a16:creationId xmlns:a16="http://schemas.microsoft.com/office/drawing/2014/main" id="{F1523E2D-1125-4B9A-A3CE-E77A8C73DB20}"/>
              </a:ext>
            </a:extLst>
          </p:cNvPr>
          <p:cNvSpPr/>
          <p:nvPr/>
        </p:nvSpPr>
        <p:spPr>
          <a:xfrm>
            <a:off x="4132779" y="2568430"/>
            <a:ext cx="274121" cy="1406670"/>
          </a:xfrm>
          <a:prstGeom prst="righ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ln>
                <a:solidFill>
                  <a:srgbClr val="FF0000"/>
                </a:solidFill>
              </a:ln>
              <a:solidFill>
                <a:srgbClr val="E73A1C"/>
              </a:solidFill>
            </a:endParaRPr>
          </a:p>
        </p:txBody>
      </p:sp>
      <p:sp>
        <p:nvSpPr>
          <p:cNvPr id="21" name="文本框 20">
            <a:extLst>
              <a:ext uri="{FF2B5EF4-FFF2-40B4-BE49-F238E27FC236}">
                <a16:creationId xmlns:a16="http://schemas.microsoft.com/office/drawing/2014/main" id="{335CE282-F2FF-4277-AD9C-50A571EEAFD2}"/>
              </a:ext>
            </a:extLst>
          </p:cNvPr>
          <p:cNvSpPr txBox="1"/>
          <p:nvPr/>
        </p:nvSpPr>
        <p:spPr>
          <a:xfrm>
            <a:off x="4971980" y="849489"/>
            <a:ext cx="7093020" cy="830997"/>
          </a:xfrm>
          <a:prstGeom prst="rect">
            <a:avLst/>
          </a:prstGeom>
          <a:noFill/>
        </p:spPr>
        <p:txBody>
          <a:bodyPr wrap="square" rtlCol="0">
            <a:spAutoFit/>
          </a:bodyPr>
          <a:lstStyle/>
          <a:p>
            <a:r>
              <a:rPr lang="zh-CN" altLang="en-US" dirty="0">
                <a:solidFill>
                  <a:srgbClr val="104E87"/>
                </a:solidFill>
                <a:latin typeface="华光行书_CNKI" panose="02000500000000000000" pitchFamily="2" charset="-122"/>
                <a:ea typeface="华光行书_CNKI" panose="02000500000000000000" pitchFamily="2" charset="-122"/>
              </a:rPr>
              <a:t>改进</a:t>
            </a:r>
            <a:r>
              <a:rPr lang="en-US" altLang="zh-CN" dirty="0">
                <a:solidFill>
                  <a:srgbClr val="104E87"/>
                </a:solidFill>
                <a:latin typeface="华光行书_CNKI" panose="02000500000000000000" pitchFamily="2" charset="-122"/>
                <a:ea typeface="华光行书_CNKI" panose="02000500000000000000" pitchFamily="2" charset="-122"/>
              </a:rPr>
              <a:t>1</a:t>
            </a:r>
            <a:r>
              <a:rPr lang="zh-CN" altLang="en-US" dirty="0">
                <a:solidFill>
                  <a:srgbClr val="104E87"/>
                </a:solidFill>
                <a:latin typeface="华光行书_CNKI" panose="02000500000000000000" pitchFamily="2" charset="-122"/>
                <a:ea typeface="华光行书_CNKI" panose="02000500000000000000" pitchFamily="2" charset="-122"/>
              </a:rPr>
              <a:t>：如果某趟循环没有发生交换，说明数据已经有序，提交结束循环</a:t>
            </a:r>
          </a:p>
        </p:txBody>
      </p:sp>
      <p:sp>
        <p:nvSpPr>
          <p:cNvPr id="22" name="文本框 21">
            <a:extLst>
              <a:ext uri="{FF2B5EF4-FFF2-40B4-BE49-F238E27FC236}">
                <a16:creationId xmlns:a16="http://schemas.microsoft.com/office/drawing/2014/main" id="{BA78A563-2E1A-4AD9-B102-C932C03EB321}"/>
              </a:ext>
            </a:extLst>
          </p:cNvPr>
          <p:cNvSpPr txBox="1"/>
          <p:nvPr/>
        </p:nvSpPr>
        <p:spPr>
          <a:xfrm>
            <a:off x="4971980" y="155641"/>
            <a:ext cx="6380817" cy="461665"/>
          </a:xfrm>
          <a:prstGeom prst="rect">
            <a:avLst/>
          </a:prstGeom>
          <a:noFill/>
        </p:spPr>
        <p:txBody>
          <a:bodyPr wrap="square" rtlCol="0">
            <a:spAutoFit/>
          </a:bodyPr>
          <a:lstStyle/>
          <a:p>
            <a:r>
              <a:rPr lang="zh-CN" altLang="en-US" dirty="0">
                <a:solidFill>
                  <a:srgbClr val="104E87"/>
                </a:solidFill>
                <a:latin typeface="华光行书_CNKI" panose="02000500000000000000" pitchFamily="2" charset="-122"/>
                <a:ea typeface="华光行书_CNKI" panose="02000500000000000000" pitchFamily="2" charset="-122"/>
              </a:rPr>
              <a:t>如果</a:t>
            </a:r>
            <a:r>
              <a:rPr lang="en-US" altLang="zh-CN" dirty="0">
                <a:solidFill>
                  <a:srgbClr val="104E87"/>
                </a:solidFill>
                <a:latin typeface="华光行书_CNKI" panose="02000500000000000000" pitchFamily="2" charset="-122"/>
                <a:ea typeface="华光行书_CNKI" panose="02000500000000000000" pitchFamily="2" charset="-122"/>
              </a:rPr>
              <a:t>n</a:t>
            </a:r>
            <a:r>
              <a:rPr lang="zh-CN" altLang="en-US" dirty="0">
                <a:solidFill>
                  <a:srgbClr val="104E87"/>
                </a:solidFill>
                <a:latin typeface="华光行书_CNKI" panose="02000500000000000000" pitchFamily="2" charset="-122"/>
                <a:ea typeface="华光行书_CNKI" panose="02000500000000000000" pitchFamily="2" charset="-122"/>
              </a:rPr>
              <a:t>个数据，外循环进行</a:t>
            </a:r>
            <a:r>
              <a:rPr lang="en-US" altLang="zh-CN" dirty="0">
                <a:solidFill>
                  <a:srgbClr val="104E87"/>
                </a:solidFill>
                <a:latin typeface="华光行书_CNKI" panose="02000500000000000000" pitchFamily="2" charset="-122"/>
                <a:ea typeface="华光行书_CNKI" panose="02000500000000000000" pitchFamily="2" charset="-122"/>
              </a:rPr>
              <a:t>n-1</a:t>
            </a:r>
            <a:r>
              <a:rPr lang="zh-CN" altLang="en-US" dirty="0">
                <a:solidFill>
                  <a:srgbClr val="104E87"/>
                </a:solidFill>
                <a:latin typeface="华光行书_CNKI" panose="02000500000000000000" pitchFamily="2" charset="-122"/>
                <a:ea typeface="华光行书_CNKI" panose="02000500000000000000" pitchFamily="2" charset="-122"/>
              </a:rPr>
              <a:t>次</a:t>
            </a:r>
          </a:p>
        </p:txBody>
      </p:sp>
    </p:spTree>
    <p:extLst>
      <p:ext uri="{BB962C8B-B14F-4D97-AF65-F5344CB8AC3E}">
        <p14:creationId xmlns:p14="http://schemas.microsoft.com/office/powerpoint/2010/main" val="293508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25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par>
                                <p:cTn id="13" presetID="16" presetClass="entr" presetSubtype="21" fill="hold" grpId="0" nodeType="withEffect">
                                  <p:stCondLst>
                                    <p:cond delay="250"/>
                                  </p:stCondLst>
                                  <p:childTnLst>
                                    <p:set>
                                      <p:cBhvr>
                                        <p:cTn id="14" dur="1" fill="hold">
                                          <p:stCondLst>
                                            <p:cond delay="0"/>
                                          </p:stCondLst>
                                        </p:cTn>
                                        <p:tgtEl>
                                          <p:spTgt spid="5"/>
                                        </p:tgtEl>
                                        <p:attrNameLst>
                                          <p:attrName>style.visibility</p:attrName>
                                        </p:attrNameLst>
                                      </p:cBhvr>
                                      <p:to>
                                        <p:strVal val="visible"/>
                                      </p:to>
                                    </p:set>
                                    <p:animEffect transition="in" filter="barn(inVertical)">
                                      <p:cBhvr>
                                        <p:cTn id="15" dur="500"/>
                                        <p:tgtEl>
                                          <p:spTgt spid="5"/>
                                        </p:tgtEl>
                                      </p:cBhvr>
                                    </p:animEffect>
                                  </p:childTnLst>
                                </p:cTn>
                              </p:par>
                              <p:par>
                                <p:cTn id="16" presetID="16" presetClass="entr" presetSubtype="21"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47"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anim calcmode="lin" valueType="num">
                                      <p:cBhvr>
                                        <p:cTn id="24" dur="1000" fill="hold"/>
                                        <p:tgtEl>
                                          <p:spTgt spid="3"/>
                                        </p:tgtEl>
                                        <p:attrNameLst>
                                          <p:attrName>ppt_x</p:attrName>
                                        </p:attrNameLst>
                                      </p:cBhvr>
                                      <p:tavLst>
                                        <p:tav tm="0">
                                          <p:val>
                                            <p:strVal val="#ppt_x"/>
                                          </p:val>
                                        </p:tav>
                                        <p:tav tm="100000">
                                          <p:val>
                                            <p:strVal val="#ppt_x"/>
                                          </p:val>
                                        </p:tav>
                                      </p:tavLst>
                                    </p:anim>
                                    <p:anim calcmode="lin" valueType="num">
                                      <p:cBhvr>
                                        <p:cTn id="2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barn(inVertical)">
                                      <p:cBhvr>
                                        <p:cTn id="30" dur="500"/>
                                        <p:tgtEl>
                                          <p:spTgt spid="7"/>
                                        </p:tgtEl>
                                      </p:cBhvr>
                                    </p:animEffect>
                                  </p:childTnLst>
                                </p:cTn>
                              </p:par>
                              <p:par>
                                <p:cTn id="31" presetID="16" presetClass="entr" presetSubtype="21"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barn(inVertical)">
                                      <p:cBhvr>
                                        <p:cTn id="33" dur="5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nodeType="click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wipe(up)">
                                      <p:cBhvr>
                                        <p:cTn id="38" dur="500"/>
                                        <p:tgtEl>
                                          <p:spTgt spid="9"/>
                                        </p:tgtEl>
                                      </p:cBhvr>
                                    </p:animEffect>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randombar(horizontal)">
                                      <p:cBhvr>
                                        <p:cTn id="43" dur="500"/>
                                        <p:tgtEl>
                                          <p:spTgt spid="10"/>
                                        </p:tgtEl>
                                      </p:cBhvr>
                                    </p:animEffect>
                                  </p:childTnLst>
                                </p:cTn>
                              </p:par>
                              <p:par>
                                <p:cTn id="44" presetID="22" presetClass="entr" presetSubtype="1" fill="hold"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wipe(up)">
                                      <p:cBhvr>
                                        <p:cTn id="46" dur="500"/>
                                        <p:tgtEl>
                                          <p:spTgt spid="11"/>
                                        </p:tgtEl>
                                      </p:cBhvr>
                                    </p:animEffect>
                                  </p:childTnLst>
                                </p:cTn>
                              </p:par>
                              <p:par>
                                <p:cTn id="47" presetID="22" presetClass="entr" presetSubtype="1" fill="hold"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wipe(up)">
                                      <p:cBhvr>
                                        <p:cTn id="49" dur="500"/>
                                        <p:tgtEl>
                                          <p:spTgt spid="12"/>
                                        </p:tgtEl>
                                      </p:cBhvr>
                                    </p:animEffect>
                                  </p:childTnLst>
                                </p:cTn>
                              </p:par>
                              <p:par>
                                <p:cTn id="50" presetID="22" presetClass="entr" presetSubtype="1" fill="hold"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up)">
                                      <p:cBhvr>
                                        <p:cTn id="52" dur="500"/>
                                        <p:tgtEl>
                                          <p:spTgt spid="13"/>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250"/>
                                  </p:stCondLst>
                                  <p:childTnLst>
                                    <p:set>
                                      <p:cBhvr>
                                        <p:cTn id="56" dur="1" fill="hold">
                                          <p:stCondLst>
                                            <p:cond delay="0"/>
                                          </p:stCondLst>
                                        </p:cTn>
                                        <p:tgtEl>
                                          <p:spTgt spid="14"/>
                                        </p:tgtEl>
                                        <p:attrNameLst>
                                          <p:attrName>style.visibility</p:attrName>
                                        </p:attrNameLst>
                                      </p:cBhvr>
                                      <p:to>
                                        <p:strVal val="visible"/>
                                      </p:to>
                                    </p:set>
                                    <p:animEffect transition="in" filter="barn(inVertical)">
                                      <p:cBhvr>
                                        <p:cTn id="57" dur="500"/>
                                        <p:tgtEl>
                                          <p:spTgt spid="14"/>
                                        </p:tgtEl>
                                      </p:cBhvr>
                                    </p:animEffect>
                                  </p:childTnLst>
                                </p:cTn>
                              </p:par>
                            </p:childTnLst>
                          </p:cTn>
                        </p:par>
                      </p:childTnLst>
                    </p:cTn>
                  </p:par>
                  <p:par>
                    <p:cTn id="58" fill="hold">
                      <p:stCondLst>
                        <p:cond delay="indefinite"/>
                      </p:stCondLst>
                      <p:childTnLst>
                        <p:par>
                          <p:cTn id="59" fill="hold">
                            <p:stCondLst>
                              <p:cond delay="0"/>
                            </p:stCondLst>
                            <p:childTnLst>
                              <p:par>
                                <p:cTn id="60" presetID="16" presetClass="entr" presetSubtype="21" fill="hold" grpId="0" nodeType="clickEffect">
                                  <p:stCondLst>
                                    <p:cond delay="250"/>
                                  </p:stCondLst>
                                  <p:childTnLst>
                                    <p:set>
                                      <p:cBhvr>
                                        <p:cTn id="61" dur="1" fill="hold">
                                          <p:stCondLst>
                                            <p:cond delay="0"/>
                                          </p:stCondLst>
                                        </p:cTn>
                                        <p:tgtEl>
                                          <p:spTgt spid="15"/>
                                        </p:tgtEl>
                                        <p:attrNameLst>
                                          <p:attrName>style.visibility</p:attrName>
                                        </p:attrNameLst>
                                      </p:cBhvr>
                                      <p:to>
                                        <p:strVal val="visible"/>
                                      </p:to>
                                    </p:set>
                                    <p:animEffect transition="in" filter="barn(inVertical)">
                                      <p:cBhvr>
                                        <p:cTn id="62" dur="500"/>
                                        <p:tgtEl>
                                          <p:spTgt spid="15"/>
                                        </p:tgtEl>
                                      </p:cBhvr>
                                    </p:animEffect>
                                  </p:childTnLst>
                                </p:cTn>
                              </p:par>
                            </p:childTnLst>
                          </p:cTn>
                        </p:par>
                      </p:childTnLst>
                    </p:cTn>
                  </p:par>
                  <p:par>
                    <p:cTn id="63" fill="hold">
                      <p:stCondLst>
                        <p:cond delay="indefinite"/>
                      </p:stCondLst>
                      <p:childTnLst>
                        <p:par>
                          <p:cTn id="64" fill="hold">
                            <p:stCondLst>
                              <p:cond delay="0"/>
                            </p:stCondLst>
                            <p:childTnLst>
                              <p:par>
                                <p:cTn id="65" presetID="16" presetClass="entr" presetSubtype="21" fill="hold" grpId="0" nodeType="clickEffect">
                                  <p:stCondLst>
                                    <p:cond delay="250"/>
                                  </p:stCondLst>
                                  <p:childTnLst>
                                    <p:set>
                                      <p:cBhvr>
                                        <p:cTn id="66" dur="1" fill="hold">
                                          <p:stCondLst>
                                            <p:cond delay="0"/>
                                          </p:stCondLst>
                                        </p:cTn>
                                        <p:tgtEl>
                                          <p:spTgt spid="16"/>
                                        </p:tgtEl>
                                        <p:attrNameLst>
                                          <p:attrName>style.visibility</p:attrName>
                                        </p:attrNameLst>
                                      </p:cBhvr>
                                      <p:to>
                                        <p:strVal val="visible"/>
                                      </p:to>
                                    </p:set>
                                    <p:animEffect transition="in" filter="barn(inVertical)">
                                      <p:cBhvr>
                                        <p:cTn id="67" dur="500"/>
                                        <p:tgtEl>
                                          <p:spTgt spid="16"/>
                                        </p:tgtEl>
                                      </p:cBhvr>
                                    </p:animEffect>
                                  </p:childTnLst>
                                </p:cTn>
                              </p:par>
                            </p:childTnLst>
                          </p:cTn>
                        </p:par>
                      </p:childTnLst>
                    </p:cTn>
                  </p:par>
                  <p:par>
                    <p:cTn id="68" fill="hold">
                      <p:stCondLst>
                        <p:cond delay="indefinite"/>
                      </p:stCondLst>
                      <p:childTnLst>
                        <p:par>
                          <p:cTn id="69" fill="hold">
                            <p:stCondLst>
                              <p:cond delay="0"/>
                            </p:stCondLst>
                            <p:childTnLst>
                              <p:par>
                                <p:cTn id="70" presetID="16" presetClass="entr" presetSubtype="21" fill="hold" grpId="0" nodeType="clickEffect">
                                  <p:stCondLst>
                                    <p:cond delay="250"/>
                                  </p:stCondLst>
                                  <p:childTnLst>
                                    <p:set>
                                      <p:cBhvr>
                                        <p:cTn id="71" dur="1" fill="hold">
                                          <p:stCondLst>
                                            <p:cond delay="0"/>
                                          </p:stCondLst>
                                        </p:cTn>
                                        <p:tgtEl>
                                          <p:spTgt spid="17"/>
                                        </p:tgtEl>
                                        <p:attrNameLst>
                                          <p:attrName>style.visibility</p:attrName>
                                        </p:attrNameLst>
                                      </p:cBhvr>
                                      <p:to>
                                        <p:strVal val="visible"/>
                                      </p:to>
                                    </p:set>
                                    <p:animEffect transition="in" filter="barn(inVertical)">
                                      <p:cBhvr>
                                        <p:cTn id="72" dur="500"/>
                                        <p:tgtEl>
                                          <p:spTgt spid="17"/>
                                        </p:tgtEl>
                                      </p:cBhvr>
                                    </p:animEffect>
                                  </p:childTnLst>
                                </p:cTn>
                              </p:par>
                            </p:childTnLst>
                          </p:cTn>
                        </p:par>
                      </p:childTnLst>
                    </p:cTn>
                  </p:par>
                  <p:par>
                    <p:cTn id="73" fill="hold">
                      <p:stCondLst>
                        <p:cond delay="indefinite"/>
                      </p:stCondLst>
                      <p:childTnLst>
                        <p:par>
                          <p:cTn id="74" fill="hold">
                            <p:stCondLst>
                              <p:cond delay="0"/>
                            </p:stCondLst>
                            <p:childTnLst>
                              <p:par>
                                <p:cTn id="75" presetID="16" presetClass="entr" presetSubtype="21" fill="hold" grpId="0" nodeType="clickEffect">
                                  <p:stCondLst>
                                    <p:cond delay="250"/>
                                  </p:stCondLst>
                                  <p:childTnLst>
                                    <p:set>
                                      <p:cBhvr>
                                        <p:cTn id="76" dur="1" fill="hold">
                                          <p:stCondLst>
                                            <p:cond delay="0"/>
                                          </p:stCondLst>
                                        </p:cTn>
                                        <p:tgtEl>
                                          <p:spTgt spid="18"/>
                                        </p:tgtEl>
                                        <p:attrNameLst>
                                          <p:attrName>style.visibility</p:attrName>
                                        </p:attrNameLst>
                                      </p:cBhvr>
                                      <p:to>
                                        <p:strVal val="visible"/>
                                      </p:to>
                                    </p:set>
                                    <p:animEffect transition="in" filter="barn(inVertical)">
                                      <p:cBhvr>
                                        <p:cTn id="77" dur="500"/>
                                        <p:tgtEl>
                                          <p:spTgt spid="18"/>
                                        </p:tgtEl>
                                      </p:cBhvr>
                                    </p:animEffect>
                                  </p:childTnLst>
                                </p:cTn>
                              </p:par>
                            </p:childTnLst>
                          </p:cTn>
                        </p:par>
                      </p:childTnLst>
                    </p:cTn>
                  </p:par>
                  <p:par>
                    <p:cTn id="78" fill="hold">
                      <p:stCondLst>
                        <p:cond delay="indefinite"/>
                      </p:stCondLst>
                      <p:childTnLst>
                        <p:par>
                          <p:cTn id="79" fill="hold">
                            <p:stCondLst>
                              <p:cond delay="0"/>
                            </p:stCondLst>
                            <p:childTnLst>
                              <p:par>
                                <p:cTn id="80" presetID="16" presetClass="entr" presetSubtype="21" fill="hold" grpId="0" nodeType="clickEffect">
                                  <p:stCondLst>
                                    <p:cond delay="250"/>
                                  </p:stCondLst>
                                  <p:childTnLst>
                                    <p:set>
                                      <p:cBhvr>
                                        <p:cTn id="81" dur="1" fill="hold">
                                          <p:stCondLst>
                                            <p:cond delay="0"/>
                                          </p:stCondLst>
                                        </p:cTn>
                                        <p:tgtEl>
                                          <p:spTgt spid="19"/>
                                        </p:tgtEl>
                                        <p:attrNameLst>
                                          <p:attrName>style.visibility</p:attrName>
                                        </p:attrNameLst>
                                      </p:cBhvr>
                                      <p:to>
                                        <p:strVal val="visible"/>
                                      </p:to>
                                    </p:set>
                                    <p:animEffect transition="in" filter="barn(inVertical)">
                                      <p:cBhvr>
                                        <p:cTn id="82" dur="500"/>
                                        <p:tgtEl>
                                          <p:spTgt spid="19"/>
                                        </p:tgtEl>
                                      </p:cBhvr>
                                    </p:animEffect>
                                  </p:childTnLst>
                                </p:cTn>
                              </p:par>
                            </p:childTnLst>
                          </p:cTn>
                        </p:par>
                      </p:childTnLst>
                    </p:cTn>
                  </p:par>
                  <p:par>
                    <p:cTn id="83" fill="hold">
                      <p:stCondLst>
                        <p:cond delay="indefinite"/>
                      </p:stCondLst>
                      <p:childTnLst>
                        <p:par>
                          <p:cTn id="84" fill="hold">
                            <p:stCondLst>
                              <p:cond delay="0"/>
                            </p:stCondLst>
                            <p:childTnLst>
                              <p:par>
                                <p:cTn id="85" presetID="14" presetClass="entr" presetSubtype="10" fill="hold" grpId="0" nodeType="clickEffect">
                                  <p:stCondLst>
                                    <p:cond delay="0"/>
                                  </p:stCondLst>
                                  <p:childTnLst>
                                    <p:set>
                                      <p:cBhvr>
                                        <p:cTn id="86" dur="1" fill="hold">
                                          <p:stCondLst>
                                            <p:cond delay="0"/>
                                          </p:stCondLst>
                                        </p:cTn>
                                        <p:tgtEl>
                                          <p:spTgt spid="20"/>
                                        </p:tgtEl>
                                        <p:attrNameLst>
                                          <p:attrName>style.visibility</p:attrName>
                                        </p:attrNameLst>
                                      </p:cBhvr>
                                      <p:to>
                                        <p:strVal val="visible"/>
                                      </p:to>
                                    </p:set>
                                    <p:animEffect transition="in" filter="randombar(horizontal)">
                                      <p:cBhvr>
                                        <p:cTn id="87" dur="500"/>
                                        <p:tgtEl>
                                          <p:spTgt spid="20"/>
                                        </p:tgtEl>
                                      </p:cBhvr>
                                    </p:animEffect>
                                  </p:childTnLst>
                                </p:cTn>
                              </p:par>
                            </p:childTnLst>
                          </p:cTn>
                        </p:par>
                      </p:childTnLst>
                    </p:cTn>
                  </p:par>
                  <p:par>
                    <p:cTn id="88" fill="hold">
                      <p:stCondLst>
                        <p:cond delay="indefinite"/>
                      </p:stCondLst>
                      <p:childTnLst>
                        <p:par>
                          <p:cTn id="89" fill="hold">
                            <p:stCondLst>
                              <p:cond delay="0"/>
                            </p:stCondLst>
                            <p:childTnLst>
                              <p:par>
                                <p:cTn id="90" presetID="14" presetClass="entr" presetSubtype="10" fill="hold" grpId="0" nodeType="clickEffect">
                                  <p:stCondLst>
                                    <p:cond delay="0"/>
                                  </p:stCondLst>
                                  <p:childTnLst>
                                    <p:set>
                                      <p:cBhvr>
                                        <p:cTn id="91" dur="1" fill="hold">
                                          <p:stCondLst>
                                            <p:cond delay="0"/>
                                          </p:stCondLst>
                                        </p:cTn>
                                        <p:tgtEl>
                                          <p:spTgt spid="21"/>
                                        </p:tgtEl>
                                        <p:attrNameLst>
                                          <p:attrName>style.visibility</p:attrName>
                                        </p:attrNameLst>
                                      </p:cBhvr>
                                      <p:to>
                                        <p:strVal val="visible"/>
                                      </p:to>
                                    </p:set>
                                    <p:animEffect transition="in" filter="randombar(horizontal)">
                                      <p:cBhvr>
                                        <p:cTn id="92" dur="500"/>
                                        <p:tgtEl>
                                          <p:spTgt spid="21"/>
                                        </p:tgtEl>
                                      </p:cBhvr>
                                    </p:animEffect>
                                  </p:childTnLst>
                                </p:cTn>
                              </p:par>
                              <p:par>
                                <p:cTn id="93" presetID="14" presetClass="entr" presetSubtype="10" fill="hold" grpId="0" nodeType="withEffect">
                                  <p:stCondLst>
                                    <p:cond delay="0"/>
                                  </p:stCondLst>
                                  <p:childTnLst>
                                    <p:set>
                                      <p:cBhvr>
                                        <p:cTn id="94" dur="1" fill="hold">
                                          <p:stCondLst>
                                            <p:cond delay="0"/>
                                          </p:stCondLst>
                                        </p:cTn>
                                        <p:tgtEl>
                                          <p:spTgt spid="22"/>
                                        </p:tgtEl>
                                        <p:attrNameLst>
                                          <p:attrName>style.visibility</p:attrName>
                                        </p:attrNameLst>
                                      </p:cBhvr>
                                      <p:to>
                                        <p:strVal val="visible"/>
                                      </p:to>
                                    </p:set>
                                    <p:animEffect transition="in" filter="randombar(horizontal)">
                                      <p:cBhvr>
                                        <p:cTn id="9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14" grpId="0" animBg="1"/>
      <p:bldP spid="15" grpId="0" animBg="1"/>
      <p:bldP spid="16" grpId="0" animBg="1"/>
      <p:bldP spid="17" grpId="0" animBg="1"/>
      <p:bldP spid="18" grpId="0" animBg="1"/>
      <p:bldP spid="19" grpId="0" animBg="1"/>
      <p:bldP spid="20" grpId="0" animBg="1"/>
      <p:bldP spid="21" grpId="0"/>
      <p:bldP spid="2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1C6189C-5FB4-4D08-AD89-A2732D3F7F32}"/>
              </a:ext>
            </a:extLst>
          </p:cNvPr>
          <p:cNvSpPr txBox="1"/>
          <p:nvPr/>
        </p:nvSpPr>
        <p:spPr>
          <a:xfrm>
            <a:off x="558800" y="200968"/>
            <a:ext cx="4051300" cy="461665"/>
          </a:xfrm>
          <a:prstGeom prst="rect">
            <a:avLst/>
          </a:prstGeom>
          <a:noFill/>
        </p:spPr>
        <p:txBody>
          <a:bodyPr wrap="square">
            <a:spAutoFit/>
          </a:bodyPr>
          <a:lstStyle/>
          <a:p>
            <a:r>
              <a:rPr lang="en-US" altLang="zh-CN" spc="-100" dirty="0">
                <a:solidFill>
                  <a:srgbClr val="104E87"/>
                </a:solidFill>
              </a:rPr>
              <a:t>1   2   5   7   4   3   6   8   9   10</a:t>
            </a:r>
            <a:endParaRPr lang="zh-CN" altLang="en-US" dirty="0">
              <a:solidFill>
                <a:srgbClr val="104E87"/>
              </a:solidFill>
            </a:endParaRPr>
          </a:p>
        </p:txBody>
      </p:sp>
      <p:sp>
        <p:nvSpPr>
          <p:cNvPr id="8" name="文本框 7">
            <a:extLst>
              <a:ext uri="{FF2B5EF4-FFF2-40B4-BE49-F238E27FC236}">
                <a16:creationId xmlns:a16="http://schemas.microsoft.com/office/drawing/2014/main" id="{01960397-5DDE-48A8-8FF8-4FE853D46637}"/>
              </a:ext>
            </a:extLst>
          </p:cNvPr>
          <p:cNvSpPr txBox="1"/>
          <p:nvPr/>
        </p:nvSpPr>
        <p:spPr>
          <a:xfrm>
            <a:off x="558800" y="868066"/>
            <a:ext cx="4051300" cy="461665"/>
          </a:xfrm>
          <a:prstGeom prst="rect">
            <a:avLst/>
          </a:prstGeom>
          <a:noFill/>
        </p:spPr>
        <p:txBody>
          <a:bodyPr wrap="square">
            <a:spAutoFit/>
          </a:bodyPr>
          <a:lstStyle/>
          <a:p>
            <a:r>
              <a:rPr lang="en-US" altLang="zh-CN" spc="-100" dirty="0">
                <a:solidFill>
                  <a:srgbClr val="104E87"/>
                </a:solidFill>
              </a:rPr>
              <a:t>1   2   5   4   3   6   </a:t>
            </a:r>
            <a:r>
              <a:rPr lang="en-US" altLang="zh-CN" spc="-100" dirty="0">
                <a:solidFill>
                  <a:srgbClr val="FF0000"/>
                </a:solidFill>
              </a:rPr>
              <a:t>7</a:t>
            </a:r>
            <a:r>
              <a:rPr lang="en-US" altLang="zh-CN" spc="-100" dirty="0">
                <a:solidFill>
                  <a:srgbClr val="104E87"/>
                </a:solidFill>
              </a:rPr>
              <a:t>   8   9   10</a:t>
            </a:r>
            <a:endParaRPr lang="zh-CN" altLang="en-US" dirty="0">
              <a:solidFill>
                <a:srgbClr val="104E87"/>
              </a:solidFill>
            </a:endParaRPr>
          </a:p>
        </p:txBody>
      </p:sp>
      <p:sp>
        <p:nvSpPr>
          <p:cNvPr id="9" name="文本框 8">
            <a:extLst>
              <a:ext uri="{FF2B5EF4-FFF2-40B4-BE49-F238E27FC236}">
                <a16:creationId xmlns:a16="http://schemas.microsoft.com/office/drawing/2014/main" id="{35F40BB0-575D-4CF6-B9E2-29A5ED204B9E}"/>
              </a:ext>
            </a:extLst>
          </p:cNvPr>
          <p:cNvSpPr txBox="1"/>
          <p:nvPr/>
        </p:nvSpPr>
        <p:spPr>
          <a:xfrm>
            <a:off x="558800" y="1559028"/>
            <a:ext cx="4051300" cy="461665"/>
          </a:xfrm>
          <a:prstGeom prst="rect">
            <a:avLst/>
          </a:prstGeom>
          <a:noFill/>
        </p:spPr>
        <p:txBody>
          <a:bodyPr wrap="square">
            <a:spAutoFit/>
          </a:bodyPr>
          <a:lstStyle/>
          <a:p>
            <a:r>
              <a:rPr lang="en-US" altLang="zh-CN" spc="-100" dirty="0">
                <a:solidFill>
                  <a:srgbClr val="104E87"/>
                </a:solidFill>
              </a:rPr>
              <a:t>1   2   4   3   </a:t>
            </a:r>
            <a:r>
              <a:rPr lang="en-US" altLang="zh-CN" spc="-100" dirty="0">
                <a:solidFill>
                  <a:srgbClr val="FF0000"/>
                </a:solidFill>
              </a:rPr>
              <a:t>5</a:t>
            </a:r>
            <a:r>
              <a:rPr lang="en-US" altLang="zh-CN" spc="-100" dirty="0">
                <a:solidFill>
                  <a:srgbClr val="104E87"/>
                </a:solidFill>
              </a:rPr>
              <a:t>   6   7   8   9   10</a:t>
            </a:r>
            <a:endParaRPr lang="zh-CN" altLang="en-US" dirty="0">
              <a:solidFill>
                <a:srgbClr val="104E87"/>
              </a:solidFill>
            </a:endParaRPr>
          </a:p>
        </p:txBody>
      </p:sp>
      <p:sp>
        <p:nvSpPr>
          <p:cNvPr id="10" name="文本框 9">
            <a:extLst>
              <a:ext uri="{FF2B5EF4-FFF2-40B4-BE49-F238E27FC236}">
                <a16:creationId xmlns:a16="http://schemas.microsoft.com/office/drawing/2014/main" id="{32E7B6F5-E69D-4B4A-9832-BFB81522626F}"/>
              </a:ext>
            </a:extLst>
          </p:cNvPr>
          <p:cNvSpPr txBox="1"/>
          <p:nvPr/>
        </p:nvSpPr>
        <p:spPr>
          <a:xfrm>
            <a:off x="558800" y="2289483"/>
            <a:ext cx="4051300" cy="461665"/>
          </a:xfrm>
          <a:prstGeom prst="rect">
            <a:avLst/>
          </a:prstGeom>
          <a:noFill/>
        </p:spPr>
        <p:txBody>
          <a:bodyPr wrap="square">
            <a:spAutoFit/>
          </a:bodyPr>
          <a:lstStyle/>
          <a:p>
            <a:r>
              <a:rPr lang="en-US" altLang="zh-CN" spc="-100" dirty="0">
                <a:solidFill>
                  <a:srgbClr val="104E87"/>
                </a:solidFill>
              </a:rPr>
              <a:t>1   2   3   </a:t>
            </a:r>
            <a:r>
              <a:rPr lang="en-US" altLang="zh-CN" spc="-100" dirty="0">
                <a:solidFill>
                  <a:srgbClr val="FF0000"/>
                </a:solidFill>
              </a:rPr>
              <a:t>4</a:t>
            </a:r>
            <a:r>
              <a:rPr lang="en-US" altLang="zh-CN" spc="-100" dirty="0">
                <a:solidFill>
                  <a:srgbClr val="104E87"/>
                </a:solidFill>
              </a:rPr>
              <a:t>   5   6   7   8   9   10</a:t>
            </a:r>
            <a:endParaRPr lang="zh-CN" altLang="en-US" dirty="0">
              <a:solidFill>
                <a:srgbClr val="104E87"/>
              </a:solidFill>
            </a:endParaRPr>
          </a:p>
        </p:txBody>
      </p:sp>
      <p:sp>
        <p:nvSpPr>
          <p:cNvPr id="12" name="文本框 11">
            <a:extLst>
              <a:ext uri="{FF2B5EF4-FFF2-40B4-BE49-F238E27FC236}">
                <a16:creationId xmlns:a16="http://schemas.microsoft.com/office/drawing/2014/main" id="{CDE94D09-50B0-4B1D-AEBE-CDF86C0C254A}"/>
              </a:ext>
            </a:extLst>
          </p:cNvPr>
          <p:cNvSpPr txBox="1"/>
          <p:nvPr/>
        </p:nvSpPr>
        <p:spPr>
          <a:xfrm>
            <a:off x="5321300" y="267901"/>
            <a:ext cx="6756400" cy="1200329"/>
          </a:xfrm>
          <a:prstGeom prst="rect">
            <a:avLst/>
          </a:prstGeom>
          <a:noFill/>
        </p:spPr>
        <p:txBody>
          <a:bodyPr wrap="square">
            <a:spAutoFit/>
          </a:bodyPr>
          <a:lstStyle/>
          <a:p>
            <a:r>
              <a:rPr lang="zh-CN" altLang="en-US" dirty="0">
                <a:solidFill>
                  <a:srgbClr val="104E87"/>
                </a:solidFill>
                <a:latin typeface="华光行书_CNKI" panose="02000500000000000000" pitchFamily="2" charset="-122"/>
                <a:ea typeface="华光行书_CNKI" panose="02000500000000000000" pitchFamily="2" charset="-122"/>
              </a:rPr>
              <a:t>记录</a:t>
            </a:r>
            <a:r>
              <a:rPr lang="zh-CN" altLang="en-US" b="0" i="0" dirty="0">
                <a:solidFill>
                  <a:srgbClr val="104E87"/>
                </a:solidFill>
                <a:effectLst/>
                <a:latin typeface="华光行书_CNKI" panose="02000500000000000000" pitchFamily="2" charset="-122"/>
                <a:ea typeface="华光行书_CNKI" panose="02000500000000000000" pitchFamily="2" charset="-122"/>
              </a:rPr>
              <a:t>最后一次交换的位置，后边没有交换，必然是有序的，然后下一趟排序从第一个比较到上次记录的位置结束即可。</a:t>
            </a:r>
            <a:endParaRPr lang="zh-CN" altLang="en-US" dirty="0">
              <a:solidFill>
                <a:srgbClr val="104E87"/>
              </a:solidFill>
              <a:latin typeface="华光行书_CNKI" panose="02000500000000000000" pitchFamily="2" charset="-122"/>
              <a:ea typeface="华光行书_CNKI" panose="02000500000000000000" pitchFamily="2" charset="-122"/>
            </a:endParaRPr>
          </a:p>
        </p:txBody>
      </p:sp>
    </p:spTree>
    <p:extLst>
      <p:ext uri="{BB962C8B-B14F-4D97-AF65-F5344CB8AC3E}">
        <p14:creationId xmlns:p14="http://schemas.microsoft.com/office/powerpoint/2010/main" val="305564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arn(inVertic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inVertic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barn(inVertical)">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a:extLst>
              <a:ext uri="{FF2B5EF4-FFF2-40B4-BE49-F238E27FC236}">
                <a16:creationId xmlns:a16="http://schemas.microsoft.com/office/drawing/2014/main" id="{32E7B6F5-E69D-4B4A-9832-BFB81522626F}"/>
              </a:ext>
            </a:extLst>
          </p:cNvPr>
          <p:cNvSpPr txBox="1"/>
          <p:nvPr/>
        </p:nvSpPr>
        <p:spPr>
          <a:xfrm>
            <a:off x="558800" y="233284"/>
            <a:ext cx="4051300" cy="461665"/>
          </a:xfrm>
          <a:prstGeom prst="rect">
            <a:avLst/>
          </a:prstGeom>
          <a:noFill/>
        </p:spPr>
        <p:txBody>
          <a:bodyPr wrap="square">
            <a:spAutoFit/>
          </a:bodyPr>
          <a:lstStyle/>
          <a:p>
            <a:r>
              <a:rPr lang="en-US" altLang="zh-CN" spc="-100" dirty="0">
                <a:solidFill>
                  <a:srgbClr val="104E87"/>
                </a:solidFill>
              </a:rPr>
              <a:t>10   2   3   4   5   6   7   8   9   1</a:t>
            </a:r>
            <a:endParaRPr lang="zh-CN" altLang="en-US" dirty="0">
              <a:solidFill>
                <a:srgbClr val="104E87"/>
              </a:solidFill>
            </a:endParaRPr>
          </a:p>
        </p:txBody>
      </p:sp>
      <p:sp>
        <p:nvSpPr>
          <p:cNvPr id="7" name="文本框 6">
            <a:extLst>
              <a:ext uri="{FF2B5EF4-FFF2-40B4-BE49-F238E27FC236}">
                <a16:creationId xmlns:a16="http://schemas.microsoft.com/office/drawing/2014/main" id="{D077C64B-4EC2-495E-BB61-15BCE4C42C79}"/>
              </a:ext>
            </a:extLst>
          </p:cNvPr>
          <p:cNvSpPr txBox="1"/>
          <p:nvPr/>
        </p:nvSpPr>
        <p:spPr>
          <a:xfrm>
            <a:off x="660400" y="1336765"/>
            <a:ext cx="4051300" cy="461665"/>
          </a:xfrm>
          <a:prstGeom prst="rect">
            <a:avLst/>
          </a:prstGeom>
          <a:noFill/>
        </p:spPr>
        <p:txBody>
          <a:bodyPr wrap="square">
            <a:spAutoFit/>
          </a:bodyPr>
          <a:lstStyle/>
          <a:p>
            <a:r>
              <a:rPr lang="en-US" altLang="zh-CN" spc="-100" dirty="0">
                <a:solidFill>
                  <a:srgbClr val="104E87"/>
                </a:solidFill>
              </a:rPr>
              <a:t> 2   3   4   5   6   7   8   9  1  </a:t>
            </a:r>
            <a:r>
              <a:rPr lang="en-US" altLang="zh-CN" spc="-100" dirty="0">
                <a:solidFill>
                  <a:srgbClr val="FF0000"/>
                </a:solidFill>
              </a:rPr>
              <a:t>10</a:t>
            </a:r>
            <a:endParaRPr lang="zh-CN" altLang="en-US" dirty="0">
              <a:solidFill>
                <a:srgbClr val="FF0000"/>
              </a:solidFill>
            </a:endParaRPr>
          </a:p>
        </p:txBody>
      </p:sp>
      <p:sp>
        <p:nvSpPr>
          <p:cNvPr id="11" name="文本框 10">
            <a:extLst>
              <a:ext uri="{FF2B5EF4-FFF2-40B4-BE49-F238E27FC236}">
                <a16:creationId xmlns:a16="http://schemas.microsoft.com/office/drawing/2014/main" id="{E2F201BC-54FD-49B4-84DA-480DF3FB1D5C}"/>
              </a:ext>
            </a:extLst>
          </p:cNvPr>
          <p:cNvSpPr txBox="1"/>
          <p:nvPr/>
        </p:nvSpPr>
        <p:spPr>
          <a:xfrm>
            <a:off x="660400" y="2209413"/>
            <a:ext cx="4051300" cy="461665"/>
          </a:xfrm>
          <a:prstGeom prst="rect">
            <a:avLst/>
          </a:prstGeom>
          <a:noFill/>
        </p:spPr>
        <p:txBody>
          <a:bodyPr wrap="square">
            <a:spAutoFit/>
          </a:bodyPr>
          <a:lstStyle/>
          <a:p>
            <a:r>
              <a:rPr lang="en-US" altLang="zh-CN" spc="-100" dirty="0">
                <a:solidFill>
                  <a:srgbClr val="104E87"/>
                </a:solidFill>
              </a:rPr>
              <a:t> 2   3   4   5   6   7   8   </a:t>
            </a:r>
            <a:r>
              <a:rPr lang="en-US" altLang="zh-CN" spc="-100" dirty="0">
                <a:solidFill>
                  <a:srgbClr val="FF0000"/>
                </a:solidFill>
              </a:rPr>
              <a:t>1</a:t>
            </a:r>
            <a:r>
              <a:rPr lang="en-US" altLang="zh-CN" spc="-100" dirty="0">
                <a:solidFill>
                  <a:srgbClr val="104E87"/>
                </a:solidFill>
              </a:rPr>
              <a:t>  9  10</a:t>
            </a:r>
            <a:endParaRPr lang="zh-CN" altLang="en-US" dirty="0">
              <a:solidFill>
                <a:srgbClr val="104E87"/>
              </a:solidFill>
            </a:endParaRPr>
          </a:p>
        </p:txBody>
      </p:sp>
      <p:sp>
        <p:nvSpPr>
          <p:cNvPr id="13" name="文本框 12">
            <a:extLst>
              <a:ext uri="{FF2B5EF4-FFF2-40B4-BE49-F238E27FC236}">
                <a16:creationId xmlns:a16="http://schemas.microsoft.com/office/drawing/2014/main" id="{C8D89D1C-7B5A-4F54-A6A8-4CA58DB8D8A2}"/>
              </a:ext>
            </a:extLst>
          </p:cNvPr>
          <p:cNvSpPr txBox="1"/>
          <p:nvPr/>
        </p:nvSpPr>
        <p:spPr>
          <a:xfrm>
            <a:off x="660400" y="3082061"/>
            <a:ext cx="4051300" cy="461665"/>
          </a:xfrm>
          <a:prstGeom prst="rect">
            <a:avLst/>
          </a:prstGeom>
          <a:noFill/>
        </p:spPr>
        <p:txBody>
          <a:bodyPr wrap="square">
            <a:spAutoFit/>
          </a:bodyPr>
          <a:lstStyle/>
          <a:p>
            <a:r>
              <a:rPr lang="en-US" altLang="zh-CN" spc="-100" dirty="0">
                <a:solidFill>
                  <a:srgbClr val="104E87"/>
                </a:solidFill>
              </a:rPr>
              <a:t> 2   3   4   5   6   7   1   </a:t>
            </a:r>
            <a:r>
              <a:rPr lang="en-US" altLang="zh-CN" spc="-100" dirty="0">
                <a:solidFill>
                  <a:srgbClr val="FF0000"/>
                </a:solidFill>
              </a:rPr>
              <a:t>8</a:t>
            </a:r>
            <a:r>
              <a:rPr lang="en-US" altLang="zh-CN" spc="-100" dirty="0">
                <a:solidFill>
                  <a:srgbClr val="104E87"/>
                </a:solidFill>
              </a:rPr>
              <a:t>  9  10</a:t>
            </a:r>
            <a:endParaRPr lang="zh-CN" altLang="en-US" dirty="0">
              <a:solidFill>
                <a:srgbClr val="104E87"/>
              </a:solidFill>
            </a:endParaRPr>
          </a:p>
        </p:txBody>
      </p:sp>
      <p:sp>
        <p:nvSpPr>
          <p:cNvPr id="14" name="文本框 13">
            <a:extLst>
              <a:ext uri="{FF2B5EF4-FFF2-40B4-BE49-F238E27FC236}">
                <a16:creationId xmlns:a16="http://schemas.microsoft.com/office/drawing/2014/main" id="{9A44763E-30FC-4708-9CEF-A405215C7D6B}"/>
              </a:ext>
            </a:extLst>
          </p:cNvPr>
          <p:cNvSpPr txBox="1"/>
          <p:nvPr/>
        </p:nvSpPr>
        <p:spPr>
          <a:xfrm>
            <a:off x="4940300" y="1314689"/>
            <a:ext cx="4051300" cy="461665"/>
          </a:xfrm>
          <a:prstGeom prst="rect">
            <a:avLst/>
          </a:prstGeom>
          <a:noFill/>
        </p:spPr>
        <p:txBody>
          <a:bodyPr wrap="square">
            <a:spAutoFit/>
          </a:bodyPr>
          <a:lstStyle/>
          <a:p>
            <a:r>
              <a:rPr lang="en-US" altLang="zh-CN" spc="-100" dirty="0">
                <a:solidFill>
                  <a:srgbClr val="104E87"/>
                </a:solidFill>
              </a:rPr>
              <a:t> 1   2   3   4   5   6   7   8   9  10</a:t>
            </a:r>
            <a:endParaRPr lang="zh-CN" altLang="en-US" dirty="0">
              <a:solidFill>
                <a:srgbClr val="104E87"/>
              </a:solidFill>
            </a:endParaRPr>
          </a:p>
        </p:txBody>
      </p:sp>
      <p:sp>
        <p:nvSpPr>
          <p:cNvPr id="15" name="文本框 14">
            <a:extLst>
              <a:ext uri="{FF2B5EF4-FFF2-40B4-BE49-F238E27FC236}">
                <a16:creationId xmlns:a16="http://schemas.microsoft.com/office/drawing/2014/main" id="{A65E75B2-AB68-4A1C-AC6E-C195165163C5}"/>
              </a:ext>
            </a:extLst>
          </p:cNvPr>
          <p:cNvSpPr txBox="1"/>
          <p:nvPr/>
        </p:nvSpPr>
        <p:spPr>
          <a:xfrm>
            <a:off x="5207000" y="0"/>
            <a:ext cx="6832600" cy="830997"/>
          </a:xfrm>
          <a:prstGeom prst="rect">
            <a:avLst/>
          </a:prstGeom>
          <a:noFill/>
        </p:spPr>
        <p:txBody>
          <a:bodyPr wrap="square">
            <a:spAutoFit/>
          </a:bodyPr>
          <a:lstStyle/>
          <a:p>
            <a:r>
              <a:rPr lang="zh-CN" altLang="en-US" b="0" i="0" dirty="0">
                <a:solidFill>
                  <a:srgbClr val="104E87"/>
                </a:solidFill>
                <a:effectLst/>
                <a:latin typeface="华光行书_CNKI" panose="02000500000000000000" pitchFamily="2" charset="-122"/>
                <a:ea typeface="华光行书_CNKI" panose="02000500000000000000" pitchFamily="2" charset="-122"/>
              </a:rPr>
              <a:t>一次排序可以确定两个值，正向扫描找到最大值交换到最后，反向扫描找到最小值交换到最前面。</a:t>
            </a:r>
            <a:endParaRPr lang="zh-CN" altLang="en-US" dirty="0">
              <a:solidFill>
                <a:srgbClr val="104E87"/>
              </a:solidFill>
              <a:latin typeface="华光行书_CNKI" panose="02000500000000000000" pitchFamily="2" charset="-122"/>
              <a:ea typeface="华光行书_CNKI" panose="02000500000000000000" pitchFamily="2" charset="-122"/>
            </a:endParaRPr>
          </a:p>
        </p:txBody>
      </p:sp>
    </p:spTree>
    <p:extLst>
      <p:ext uri="{BB962C8B-B14F-4D97-AF65-F5344CB8AC3E}">
        <p14:creationId xmlns:p14="http://schemas.microsoft.com/office/powerpoint/2010/main" val="4074403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randombar(horizontal)">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barn(inVertical)">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down)">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13" grpId="0"/>
      <p:bldP spid="14"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3627" y="193734"/>
            <a:ext cx="12190413" cy="728917"/>
          </a:xfrm>
          <a:prstGeom prst="rect">
            <a:avLst/>
          </a:prstGeom>
          <a:solidFill>
            <a:srgbClr val="104E8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sp>
        <p:nvSpPr>
          <p:cNvPr id="80" name="Freeform 14">
            <a:extLst>
              <a:ext uri="{FF2B5EF4-FFF2-40B4-BE49-F238E27FC236}">
                <a16:creationId xmlns:a16="http://schemas.microsoft.com/office/drawing/2014/main" id="{031D8A1C-DFA4-40F6-A708-0970A13FAB9C}"/>
              </a:ext>
            </a:extLst>
          </p:cNvPr>
          <p:cNvSpPr/>
          <p:nvPr/>
        </p:nvSpPr>
        <p:spPr bwMode="auto">
          <a:xfrm>
            <a:off x="2837214" y="1137626"/>
            <a:ext cx="4797308" cy="454819"/>
          </a:xfrm>
          <a:custGeom>
            <a:avLst/>
            <a:gdLst>
              <a:gd name="T0" fmla="*/ 60743788 w 6963"/>
              <a:gd name="T1" fmla="*/ 0 h 794"/>
              <a:gd name="T2" fmla="*/ 2147483647 w 6963"/>
              <a:gd name="T3" fmla="*/ 0 h 794"/>
              <a:gd name="T4" fmla="*/ 2147483647 w 6963"/>
              <a:gd name="T5" fmla="*/ 50749524 h 794"/>
              <a:gd name="T6" fmla="*/ 2147483647 w 6963"/>
              <a:gd name="T7" fmla="*/ 412413298 h 794"/>
              <a:gd name="T8" fmla="*/ 2147483647 w 6963"/>
              <a:gd name="T9" fmla="*/ 463162822 h 794"/>
              <a:gd name="T10" fmla="*/ 60743788 w 6963"/>
              <a:gd name="T11" fmla="*/ 463162822 h 794"/>
              <a:gd name="T12" fmla="*/ 0 w 6963"/>
              <a:gd name="T13" fmla="*/ 412413298 h 794"/>
              <a:gd name="T14" fmla="*/ 0 w 6963"/>
              <a:gd name="T15" fmla="*/ 50749524 h 794"/>
              <a:gd name="T16" fmla="*/ 60743788 w 6963"/>
              <a:gd name="T17" fmla="*/ 0 h 79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963" h="794">
                <a:moveTo>
                  <a:pt x="87" y="0"/>
                </a:moveTo>
                <a:lnTo>
                  <a:pt x="6876" y="0"/>
                </a:lnTo>
                <a:cubicBezTo>
                  <a:pt x="6924" y="0"/>
                  <a:pt x="6963" y="39"/>
                  <a:pt x="6963" y="87"/>
                </a:cubicBezTo>
                <a:lnTo>
                  <a:pt x="6963" y="707"/>
                </a:lnTo>
                <a:cubicBezTo>
                  <a:pt x="6963" y="755"/>
                  <a:pt x="6924" y="794"/>
                  <a:pt x="6876" y="794"/>
                </a:cubicBezTo>
                <a:lnTo>
                  <a:pt x="87" y="794"/>
                </a:lnTo>
                <a:cubicBezTo>
                  <a:pt x="39" y="794"/>
                  <a:pt x="0" y="755"/>
                  <a:pt x="0" y="707"/>
                </a:cubicBezTo>
                <a:lnTo>
                  <a:pt x="0" y="87"/>
                </a:lnTo>
                <a:cubicBezTo>
                  <a:pt x="0" y="39"/>
                  <a:pt x="39" y="0"/>
                  <a:pt x="87" y="0"/>
                </a:cubicBezTo>
                <a:close/>
              </a:path>
            </a:pathLst>
          </a:custGeom>
          <a:gradFill rotWithShape="0">
            <a:gsLst>
              <a:gs pos="0">
                <a:srgbClr val="F8F8F8"/>
              </a:gs>
              <a:gs pos="100000">
                <a:srgbClr val="EAEAEA"/>
              </a:gs>
            </a:gsLst>
            <a:lin ang="5400000"/>
          </a:gradFill>
          <a:ln w="10" cap="flat" cmpd="sng">
            <a:solidFill>
              <a:srgbClr val="DFDFE1"/>
            </a:solidFill>
            <a:round/>
          </a:ln>
          <a:effectLst>
            <a:outerShdw blurRad="50800" dist="38100" dir="2700000" algn="tl" rotWithShape="0">
              <a:prstClr val="black">
                <a:alpha val="40000"/>
              </a:prstClr>
            </a:outerShdw>
          </a:effectLst>
        </p:spPr>
        <p:txBody>
          <a:bodyPr lIns="68563" tIns="34281" rIns="68563" bIns="34281"/>
          <a:lstStyle/>
          <a:p>
            <a:endParaRPr lang="zh-CN" altLang="en-US"/>
          </a:p>
        </p:txBody>
      </p:sp>
      <p:sp>
        <p:nvSpPr>
          <p:cNvPr id="85" name="Freeform 15">
            <a:extLst>
              <a:ext uri="{FF2B5EF4-FFF2-40B4-BE49-F238E27FC236}">
                <a16:creationId xmlns:a16="http://schemas.microsoft.com/office/drawing/2014/main" id="{7B7691AC-C438-47BC-8509-E544B37B15A7}"/>
              </a:ext>
            </a:extLst>
          </p:cNvPr>
          <p:cNvSpPr/>
          <p:nvPr/>
        </p:nvSpPr>
        <p:spPr bwMode="auto">
          <a:xfrm>
            <a:off x="2945520" y="1057854"/>
            <a:ext cx="593889" cy="73819"/>
          </a:xfrm>
          <a:custGeom>
            <a:avLst/>
            <a:gdLst>
              <a:gd name="T0" fmla="*/ 58241460 w 1038"/>
              <a:gd name="T1" fmla="*/ 0 h 127"/>
              <a:gd name="T2" fmla="*/ 546306357 w 1038"/>
              <a:gd name="T3" fmla="*/ 0 h 127"/>
              <a:gd name="T4" fmla="*/ 604547817 w 1038"/>
              <a:gd name="T5" fmla="*/ 76279375 h 127"/>
              <a:gd name="T6" fmla="*/ 0 w 1038"/>
              <a:gd name="T7" fmla="*/ 76279375 h 127"/>
              <a:gd name="T8" fmla="*/ 58241460 w 1038"/>
              <a:gd name="T9" fmla="*/ 0 h 1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8" h="127">
                <a:moveTo>
                  <a:pt x="100" y="0"/>
                </a:moveTo>
                <a:lnTo>
                  <a:pt x="938" y="0"/>
                </a:lnTo>
                <a:lnTo>
                  <a:pt x="1038" y="127"/>
                </a:lnTo>
                <a:lnTo>
                  <a:pt x="0" y="127"/>
                </a:lnTo>
                <a:lnTo>
                  <a:pt x="100" y="0"/>
                </a:lnTo>
                <a:close/>
              </a:path>
            </a:pathLst>
          </a:custGeom>
          <a:solidFill>
            <a:schemeClr val="accent5">
              <a:lumMod val="50000"/>
            </a:schemeClr>
          </a:solidFill>
          <a:ln>
            <a:noFill/>
          </a:ln>
        </p:spPr>
        <p:txBody>
          <a:bodyPr lIns="68563" tIns="34281" rIns="68563" bIns="34281"/>
          <a:lstStyle/>
          <a:p>
            <a:endParaRPr lang="zh-CN" altLang="en-US"/>
          </a:p>
        </p:txBody>
      </p:sp>
      <p:sp>
        <p:nvSpPr>
          <p:cNvPr id="86" name="Rectangle 16">
            <a:extLst>
              <a:ext uri="{FF2B5EF4-FFF2-40B4-BE49-F238E27FC236}">
                <a16:creationId xmlns:a16="http://schemas.microsoft.com/office/drawing/2014/main" id="{F897AD8F-D430-47E1-BA62-3B6B0A71E84B}"/>
              </a:ext>
            </a:extLst>
          </p:cNvPr>
          <p:cNvSpPr>
            <a:spLocks noChangeArrowheads="1"/>
          </p:cNvSpPr>
          <p:nvPr/>
        </p:nvSpPr>
        <p:spPr bwMode="auto">
          <a:xfrm>
            <a:off x="3002645" y="1057855"/>
            <a:ext cx="478444" cy="477441"/>
          </a:xfrm>
          <a:prstGeom prst="rect">
            <a:avLst/>
          </a:prstGeom>
          <a:solidFill>
            <a:srgbClr val="134F85"/>
          </a:solidFill>
          <a:ln>
            <a:noFill/>
          </a:ln>
        </p:spPr>
        <p:txBody>
          <a:bodyPr lIns="68563" tIns="34281" rIns="68563" bIns="34281"/>
          <a:lstStyle/>
          <a:p>
            <a:pPr>
              <a:buFontTx/>
              <a:buNone/>
            </a:pPr>
            <a:endParaRPr lang="zh-CN" altLang="en-US"/>
          </a:p>
        </p:txBody>
      </p:sp>
      <p:sp>
        <p:nvSpPr>
          <p:cNvPr id="87" name="Freeform 17">
            <a:extLst>
              <a:ext uri="{FF2B5EF4-FFF2-40B4-BE49-F238E27FC236}">
                <a16:creationId xmlns:a16="http://schemas.microsoft.com/office/drawing/2014/main" id="{50A2CEC5-B2D0-45F7-8DF3-0B11FC9453C9}"/>
              </a:ext>
            </a:extLst>
          </p:cNvPr>
          <p:cNvSpPr/>
          <p:nvPr/>
        </p:nvSpPr>
        <p:spPr bwMode="auto">
          <a:xfrm>
            <a:off x="2837214" y="1821046"/>
            <a:ext cx="4797308" cy="454819"/>
          </a:xfrm>
          <a:custGeom>
            <a:avLst/>
            <a:gdLst>
              <a:gd name="T0" fmla="*/ 60743788 w 6963"/>
              <a:gd name="T1" fmla="*/ 0 h 794"/>
              <a:gd name="T2" fmla="*/ 2147483647 w 6963"/>
              <a:gd name="T3" fmla="*/ 0 h 794"/>
              <a:gd name="T4" fmla="*/ 2147483647 w 6963"/>
              <a:gd name="T5" fmla="*/ 50749524 h 794"/>
              <a:gd name="T6" fmla="*/ 2147483647 w 6963"/>
              <a:gd name="T7" fmla="*/ 412413298 h 794"/>
              <a:gd name="T8" fmla="*/ 2147483647 w 6963"/>
              <a:gd name="T9" fmla="*/ 463162822 h 794"/>
              <a:gd name="T10" fmla="*/ 60743788 w 6963"/>
              <a:gd name="T11" fmla="*/ 463162822 h 794"/>
              <a:gd name="T12" fmla="*/ 0 w 6963"/>
              <a:gd name="T13" fmla="*/ 412413298 h 794"/>
              <a:gd name="T14" fmla="*/ 0 w 6963"/>
              <a:gd name="T15" fmla="*/ 50749524 h 794"/>
              <a:gd name="T16" fmla="*/ 60743788 w 6963"/>
              <a:gd name="T17" fmla="*/ 0 h 79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963" h="794">
                <a:moveTo>
                  <a:pt x="87" y="0"/>
                </a:moveTo>
                <a:lnTo>
                  <a:pt x="6876" y="0"/>
                </a:lnTo>
                <a:cubicBezTo>
                  <a:pt x="6924" y="0"/>
                  <a:pt x="6963" y="39"/>
                  <a:pt x="6963" y="87"/>
                </a:cubicBezTo>
                <a:lnTo>
                  <a:pt x="6963" y="707"/>
                </a:lnTo>
                <a:cubicBezTo>
                  <a:pt x="6963" y="755"/>
                  <a:pt x="6924" y="794"/>
                  <a:pt x="6876" y="794"/>
                </a:cubicBezTo>
                <a:lnTo>
                  <a:pt x="87" y="794"/>
                </a:lnTo>
                <a:cubicBezTo>
                  <a:pt x="39" y="794"/>
                  <a:pt x="0" y="755"/>
                  <a:pt x="0" y="707"/>
                </a:cubicBezTo>
                <a:lnTo>
                  <a:pt x="0" y="87"/>
                </a:lnTo>
                <a:cubicBezTo>
                  <a:pt x="0" y="39"/>
                  <a:pt x="39" y="0"/>
                  <a:pt x="87" y="0"/>
                </a:cubicBezTo>
                <a:close/>
              </a:path>
            </a:pathLst>
          </a:custGeom>
          <a:gradFill rotWithShape="0">
            <a:gsLst>
              <a:gs pos="0">
                <a:srgbClr val="F8F8F8"/>
              </a:gs>
              <a:gs pos="100000">
                <a:srgbClr val="EAEAEA"/>
              </a:gs>
            </a:gsLst>
            <a:lin ang="5400000"/>
          </a:gradFill>
          <a:ln w="10" cap="flat" cmpd="sng">
            <a:solidFill>
              <a:srgbClr val="DFDFE1"/>
            </a:solidFill>
            <a:round/>
          </a:ln>
          <a:effectLst>
            <a:outerShdw blurRad="50800" dist="38100" dir="2700000" algn="tl" rotWithShape="0">
              <a:prstClr val="black">
                <a:alpha val="40000"/>
              </a:prstClr>
            </a:outerShdw>
          </a:effectLst>
        </p:spPr>
        <p:txBody>
          <a:bodyPr lIns="68563" tIns="34281" rIns="68563" bIns="34281"/>
          <a:lstStyle/>
          <a:p>
            <a:endParaRPr lang="zh-CN" altLang="en-US"/>
          </a:p>
        </p:txBody>
      </p:sp>
      <p:sp>
        <p:nvSpPr>
          <p:cNvPr id="88" name="Freeform 18">
            <a:extLst>
              <a:ext uri="{FF2B5EF4-FFF2-40B4-BE49-F238E27FC236}">
                <a16:creationId xmlns:a16="http://schemas.microsoft.com/office/drawing/2014/main" id="{41984CB4-EAC7-451A-A964-C470E624E7A4}"/>
              </a:ext>
            </a:extLst>
          </p:cNvPr>
          <p:cNvSpPr/>
          <p:nvPr/>
        </p:nvSpPr>
        <p:spPr bwMode="auto">
          <a:xfrm>
            <a:off x="2945520" y="1741274"/>
            <a:ext cx="593889" cy="73819"/>
          </a:xfrm>
          <a:custGeom>
            <a:avLst/>
            <a:gdLst>
              <a:gd name="T0" fmla="*/ 58241460 w 1038"/>
              <a:gd name="T1" fmla="*/ 0 h 127"/>
              <a:gd name="T2" fmla="*/ 546306357 w 1038"/>
              <a:gd name="T3" fmla="*/ 0 h 127"/>
              <a:gd name="T4" fmla="*/ 604547817 w 1038"/>
              <a:gd name="T5" fmla="*/ 76279375 h 127"/>
              <a:gd name="T6" fmla="*/ 0 w 1038"/>
              <a:gd name="T7" fmla="*/ 76279375 h 127"/>
              <a:gd name="T8" fmla="*/ 58241460 w 1038"/>
              <a:gd name="T9" fmla="*/ 0 h 1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8" h="127">
                <a:moveTo>
                  <a:pt x="100" y="0"/>
                </a:moveTo>
                <a:lnTo>
                  <a:pt x="938" y="0"/>
                </a:lnTo>
                <a:lnTo>
                  <a:pt x="1038" y="127"/>
                </a:lnTo>
                <a:lnTo>
                  <a:pt x="0" y="127"/>
                </a:lnTo>
                <a:lnTo>
                  <a:pt x="100" y="0"/>
                </a:lnTo>
                <a:close/>
              </a:path>
            </a:pathLst>
          </a:custGeom>
          <a:solidFill>
            <a:schemeClr val="accent5">
              <a:lumMod val="50000"/>
            </a:schemeClr>
          </a:solidFill>
          <a:ln>
            <a:noFill/>
          </a:ln>
        </p:spPr>
        <p:txBody>
          <a:bodyPr lIns="68563" tIns="34281" rIns="68563" bIns="34281"/>
          <a:lstStyle/>
          <a:p>
            <a:endParaRPr lang="zh-CN" altLang="en-US"/>
          </a:p>
        </p:txBody>
      </p:sp>
      <p:sp>
        <p:nvSpPr>
          <p:cNvPr id="94" name="Rectangle 19">
            <a:extLst>
              <a:ext uri="{FF2B5EF4-FFF2-40B4-BE49-F238E27FC236}">
                <a16:creationId xmlns:a16="http://schemas.microsoft.com/office/drawing/2014/main" id="{1B0C4C20-11EE-4CEE-BB0F-9F31547A1246}"/>
              </a:ext>
            </a:extLst>
          </p:cNvPr>
          <p:cNvSpPr>
            <a:spLocks noChangeArrowheads="1"/>
          </p:cNvSpPr>
          <p:nvPr/>
        </p:nvSpPr>
        <p:spPr bwMode="auto">
          <a:xfrm>
            <a:off x="3002645" y="1741274"/>
            <a:ext cx="478444" cy="477441"/>
          </a:xfrm>
          <a:prstGeom prst="rect">
            <a:avLst/>
          </a:prstGeom>
          <a:solidFill>
            <a:srgbClr val="134F85"/>
          </a:solidFill>
          <a:ln>
            <a:noFill/>
          </a:ln>
        </p:spPr>
        <p:txBody>
          <a:bodyPr lIns="68563" tIns="34281" rIns="68563" bIns="34281"/>
          <a:lstStyle/>
          <a:p>
            <a:pPr>
              <a:buFontTx/>
              <a:buNone/>
            </a:pPr>
            <a:endParaRPr lang="zh-CN" altLang="en-US"/>
          </a:p>
        </p:txBody>
      </p:sp>
      <p:sp>
        <p:nvSpPr>
          <p:cNvPr id="95" name="Freeform 20">
            <a:extLst>
              <a:ext uri="{FF2B5EF4-FFF2-40B4-BE49-F238E27FC236}">
                <a16:creationId xmlns:a16="http://schemas.microsoft.com/office/drawing/2014/main" id="{7DBCAB35-B09A-4BBE-97A6-537BEF60F764}"/>
              </a:ext>
            </a:extLst>
          </p:cNvPr>
          <p:cNvSpPr/>
          <p:nvPr/>
        </p:nvSpPr>
        <p:spPr bwMode="auto">
          <a:xfrm>
            <a:off x="2837214" y="2452077"/>
            <a:ext cx="4797308" cy="454819"/>
          </a:xfrm>
          <a:custGeom>
            <a:avLst/>
            <a:gdLst>
              <a:gd name="T0" fmla="*/ 60743788 w 6963"/>
              <a:gd name="T1" fmla="*/ 0 h 794"/>
              <a:gd name="T2" fmla="*/ 2147483647 w 6963"/>
              <a:gd name="T3" fmla="*/ 0 h 794"/>
              <a:gd name="T4" fmla="*/ 2147483647 w 6963"/>
              <a:gd name="T5" fmla="*/ 50749524 h 794"/>
              <a:gd name="T6" fmla="*/ 2147483647 w 6963"/>
              <a:gd name="T7" fmla="*/ 412413298 h 794"/>
              <a:gd name="T8" fmla="*/ 2147483647 w 6963"/>
              <a:gd name="T9" fmla="*/ 463162822 h 794"/>
              <a:gd name="T10" fmla="*/ 60743788 w 6963"/>
              <a:gd name="T11" fmla="*/ 463162822 h 794"/>
              <a:gd name="T12" fmla="*/ 0 w 6963"/>
              <a:gd name="T13" fmla="*/ 412413298 h 794"/>
              <a:gd name="T14" fmla="*/ 0 w 6963"/>
              <a:gd name="T15" fmla="*/ 50749524 h 794"/>
              <a:gd name="T16" fmla="*/ 60743788 w 6963"/>
              <a:gd name="T17" fmla="*/ 0 h 79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963" h="794">
                <a:moveTo>
                  <a:pt x="87" y="0"/>
                </a:moveTo>
                <a:lnTo>
                  <a:pt x="6876" y="0"/>
                </a:lnTo>
                <a:cubicBezTo>
                  <a:pt x="6924" y="0"/>
                  <a:pt x="6963" y="39"/>
                  <a:pt x="6963" y="87"/>
                </a:cubicBezTo>
                <a:lnTo>
                  <a:pt x="6963" y="707"/>
                </a:lnTo>
                <a:cubicBezTo>
                  <a:pt x="6963" y="755"/>
                  <a:pt x="6924" y="794"/>
                  <a:pt x="6876" y="794"/>
                </a:cubicBezTo>
                <a:lnTo>
                  <a:pt x="87" y="794"/>
                </a:lnTo>
                <a:cubicBezTo>
                  <a:pt x="39" y="794"/>
                  <a:pt x="0" y="755"/>
                  <a:pt x="0" y="707"/>
                </a:cubicBezTo>
                <a:lnTo>
                  <a:pt x="0" y="87"/>
                </a:lnTo>
                <a:cubicBezTo>
                  <a:pt x="0" y="39"/>
                  <a:pt x="39" y="0"/>
                  <a:pt x="87" y="0"/>
                </a:cubicBezTo>
                <a:close/>
              </a:path>
            </a:pathLst>
          </a:custGeom>
          <a:gradFill rotWithShape="0">
            <a:gsLst>
              <a:gs pos="0">
                <a:srgbClr val="F8F8F8"/>
              </a:gs>
              <a:gs pos="100000">
                <a:srgbClr val="EAEAEA"/>
              </a:gs>
            </a:gsLst>
            <a:lin ang="5400000"/>
          </a:gradFill>
          <a:ln w="10" cap="flat" cmpd="sng">
            <a:solidFill>
              <a:srgbClr val="DFDFE1"/>
            </a:solidFill>
            <a:round/>
          </a:ln>
          <a:effectLst>
            <a:outerShdw blurRad="50800" dist="38100" dir="2700000" algn="tl" rotWithShape="0">
              <a:prstClr val="black">
                <a:alpha val="40000"/>
              </a:prstClr>
            </a:outerShdw>
          </a:effectLst>
        </p:spPr>
        <p:txBody>
          <a:bodyPr lIns="68563" tIns="34281" rIns="68563" bIns="34281"/>
          <a:lstStyle/>
          <a:p>
            <a:endParaRPr lang="zh-CN" altLang="en-US"/>
          </a:p>
        </p:txBody>
      </p:sp>
      <p:sp>
        <p:nvSpPr>
          <p:cNvPr id="96" name="Freeform 21">
            <a:extLst>
              <a:ext uri="{FF2B5EF4-FFF2-40B4-BE49-F238E27FC236}">
                <a16:creationId xmlns:a16="http://schemas.microsoft.com/office/drawing/2014/main" id="{4CF8E703-0D59-4B7F-B6DB-3FF60CE90347}"/>
              </a:ext>
            </a:extLst>
          </p:cNvPr>
          <p:cNvSpPr/>
          <p:nvPr/>
        </p:nvSpPr>
        <p:spPr bwMode="auto">
          <a:xfrm>
            <a:off x="2945520" y="2371115"/>
            <a:ext cx="593889" cy="75009"/>
          </a:xfrm>
          <a:custGeom>
            <a:avLst/>
            <a:gdLst>
              <a:gd name="T0" fmla="*/ 58241460 w 1038"/>
              <a:gd name="T1" fmla="*/ 0 h 128"/>
              <a:gd name="T2" fmla="*/ 546306357 w 1038"/>
              <a:gd name="T3" fmla="*/ 0 h 128"/>
              <a:gd name="T4" fmla="*/ 604547817 w 1038"/>
              <a:gd name="T5" fmla="*/ 78143751 h 128"/>
              <a:gd name="T6" fmla="*/ 0 w 1038"/>
              <a:gd name="T7" fmla="*/ 78143751 h 128"/>
              <a:gd name="T8" fmla="*/ 58241460 w 1038"/>
              <a:gd name="T9" fmla="*/ 0 h 12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8" h="128">
                <a:moveTo>
                  <a:pt x="100" y="0"/>
                </a:moveTo>
                <a:lnTo>
                  <a:pt x="938" y="0"/>
                </a:lnTo>
                <a:lnTo>
                  <a:pt x="1038" y="128"/>
                </a:lnTo>
                <a:lnTo>
                  <a:pt x="0" y="128"/>
                </a:lnTo>
                <a:lnTo>
                  <a:pt x="100" y="0"/>
                </a:lnTo>
                <a:close/>
              </a:path>
            </a:pathLst>
          </a:custGeom>
          <a:solidFill>
            <a:schemeClr val="accent5">
              <a:lumMod val="50000"/>
            </a:schemeClr>
          </a:solidFill>
          <a:ln>
            <a:noFill/>
          </a:ln>
        </p:spPr>
        <p:txBody>
          <a:bodyPr lIns="68563" tIns="34281" rIns="68563" bIns="34281"/>
          <a:lstStyle/>
          <a:p>
            <a:endParaRPr lang="zh-CN" altLang="en-US"/>
          </a:p>
        </p:txBody>
      </p:sp>
      <p:sp>
        <p:nvSpPr>
          <p:cNvPr id="97" name="Rectangle 22">
            <a:extLst>
              <a:ext uri="{FF2B5EF4-FFF2-40B4-BE49-F238E27FC236}">
                <a16:creationId xmlns:a16="http://schemas.microsoft.com/office/drawing/2014/main" id="{2289766D-CC73-46B9-A675-1D9F940815BF}"/>
              </a:ext>
            </a:extLst>
          </p:cNvPr>
          <p:cNvSpPr>
            <a:spLocks noChangeArrowheads="1"/>
          </p:cNvSpPr>
          <p:nvPr/>
        </p:nvSpPr>
        <p:spPr bwMode="auto">
          <a:xfrm>
            <a:off x="3002645" y="2371115"/>
            <a:ext cx="478444" cy="478631"/>
          </a:xfrm>
          <a:prstGeom prst="rect">
            <a:avLst/>
          </a:prstGeom>
          <a:solidFill>
            <a:srgbClr val="134F85"/>
          </a:solidFill>
          <a:ln>
            <a:noFill/>
          </a:ln>
        </p:spPr>
        <p:txBody>
          <a:bodyPr lIns="68563" tIns="34281" rIns="68563" bIns="34281"/>
          <a:lstStyle/>
          <a:p>
            <a:pPr>
              <a:buFontTx/>
              <a:buNone/>
            </a:pPr>
            <a:endParaRPr lang="zh-CN" altLang="en-US"/>
          </a:p>
        </p:txBody>
      </p:sp>
      <p:sp>
        <p:nvSpPr>
          <p:cNvPr id="98" name="Freeform 23">
            <a:extLst>
              <a:ext uri="{FF2B5EF4-FFF2-40B4-BE49-F238E27FC236}">
                <a16:creationId xmlns:a16="http://schemas.microsoft.com/office/drawing/2014/main" id="{92ABDFA4-4144-42BA-958D-296C2E09B430}"/>
              </a:ext>
            </a:extLst>
          </p:cNvPr>
          <p:cNvSpPr/>
          <p:nvPr/>
        </p:nvSpPr>
        <p:spPr bwMode="auto">
          <a:xfrm>
            <a:off x="2837214" y="3135496"/>
            <a:ext cx="4797308" cy="454819"/>
          </a:xfrm>
          <a:custGeom>
            <a:avLst/>
            <a:gdLst>
              <a:gd name="T0" fmla="*/ 60743788 w 6963"/>
              <a:gd name="T1" fmla="*/ 0 h 794"/>
              <a:gd name="T2" fmla="*/ 2147483647 w 6963"/>
              <a:gd name="T3" fmla="*/ 0 h 794"/>
              <a:gd name="T4" fmla="*/ 2147483647 w 6963"/>
              <a:gd name="T5" fmla="*/ 50749524 h 794"/>
              <a:gd name="T6" fmla="*/ 2147483647 w 6963"/>
              <a:gd name="T7" fmla="*/ 412413298 h 794"/>
              <a:gd name="T8" fmla="*/ 2147483647 w 6963"/>
              <a:gd name="T9" fmla="*/ 463162822 h 794"/>
              <a:gd name="T10" fmla="*/ 60743788 w 6963"/>
              <a:gd name="T11" fmla="*/ 463162822 h 794"/>
              <a:gd name="T12" fmla="*/ 0 w 6963"/>
              <a:gd name="T13" fmla="*/ 412413298 h 794"/>
              <a:gd name="T14" fmla="*/ 0 w 6963"/>
              <a:gd name="T15" fmla="*/ 50749524 h 794"/>
              <a:gd name="T16" fmla="*/ 60743788 w 6963"/>
              <a:gd name="T17" fmla="*/ 0 h 79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963" h="794">
                <a:moveTo>
                  <a:pt x="87" y="0"/>
                </a:moveTo>
                <a:lnTo>
                  <a:pt x="6876" y="0"/>
                </a:lnTo>
                <a:cubicBezTo>
                  <a:pt x="6924" y="0"/>
                  <a:pt x="6963" y="39"/>
                  <a:pt x="6963" y="87"/>
                </a:cubicBezTo>
                <a:lnTo>
                  <a:pt x="6963" y="707"/>
                </a:lnTo>
                <a:cubicBezTo>
                  <a:pt x="6963" y="755"/>
                  <a:pt x="6924" y="794"/>
                  <a:pt x="6876" y="794"/>
                </a:cubicBezTo>
                <a:lnTo>
                  <a:pt x="87" y="794"/>
                </a:lnTo>
                <a:cubicBezTo>
                  <a:pt x="39" y="794"/>
                  <a:pt x="0" y="755"/>
                  <a:pt x="0" y="707"/>
                </a:cubicBezTo>
                <a:lnTo>
                  <a:pt x="0" y="87"/>
                </a:lnTo>
                <a:cubicBezTo>
                  <a:pt x="0" y="39"/>
                  <a:pt x="39" y="0"/>
                  <a:pt x="87" y="0"/>
                </a:cubicBezTo>
                <a:close/>
              </a:path>
            </a:pathLst>
          </a:custGeom>
          <a:gradFill rotWithShape="0">
            <a:gsLst>
              <a:gs pos="0">
                <a:srgbClr val="F8F8F8"/>
              </a:gs>
              <a:gs pos="100000">
                <a:srgbClr val="EAEAEA"/>
              </a:gs>
            </a:gsLst>
            <a:lin ang="5400000"/>
          </a:gradFill>
          <a:ln w="10" cap="flat" cmpd="sng">
            <a:solidFill>
              <a:srgbClr val="DFDFE1"/>
            </a:solidFill>
            <a:round/>
          </a:ln>
          <a:effectLst>
            <a:outerShdw blurRad="50800" dist="38100" dir="2700000" algn="tl" rotWithShape="0">
              <a:prstClr val="black">
                <a:alpha val="40000"/>
              </a:prstClr>
            </a:outerShdw>
          </a:effectLst>
        </p:spPr>
        <p:txBody>
          <a:bodyPr lIns="68563" tIns="34281" rIns="68563" bIns="34281"/>
          <a:lstStyle/>
          <a:p>
            <a:endParaRPr lang="zh-CN" altLang="en-US" dirty="0"/>
          </a:p>
        </p:txBody>
      </p:sp>
      <p:sp>
        <p:nvSpPr>
          <p:cNvPr id="103" name="Freeform 24">
            <a:extLst>
              <a:ext uri="{FF2B5EF4-FFF2-40B4-BE49-F238E27FC236}">
                <a16:creationId xmlns:a16="http://schemas.microsoft.com/office/drawing/2014/main" id="{D0F303BA-D412-4259-A5D9-2462F3BBEF9C}"/>
              </a:ext>
            </a:extLst>
          </p:cNvPr>
          <p:cNvSpPr/>
          <p:nvPr/>
        </p:nvSpPr>
        <p:spPr bwMode="auto">
          <a:xfrm>
            <a:off x="2945520" y="3054534"/>
            <a:ext cx="593889" cy="75009"/>
          </a:xfrm>
          <a:custGeom>
            <a:avLst/>
            <a:gdLst>
              <a:gd name="T0" fmla="*/ 58241460 w 1038"/>
              <a:gd name="T1" fmla="*/ 0 h 128"/>
              <a:gd name="T2" fmla="*/ 546306357 w 1038"/>
              <a:gd name="T3" fmla="*/ 0 h 128"/>
              <a:gd name="T4" fmla="*/ 604547817 w 1038"/>
              <a:gd name="T5" fmla="*/ 78143751 h 128"/>
              <a:gd name="T6" fmla="*/ 0 w 1038"/>
              <a:gd name="T7" fmla="*/ 78143751 h 128"/>
              <a:gd name="T8" fmla="*/ 58241460 w 1038"/>
              <a:gd name="T9" fmla="*/ 0 h 12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8" h="128">
                <a:moveTo>
                  <a:pt x="100" y="0"/>
                </a:moveTo>
                <a:lnTo>
                  <a:pt x="938" y="0"/>
                </a:lnTo>
                <a:lnTo>
                  <a:pt x="1038" y="128"/>
                </a:lnTo>
                <a:lnTo>
                  <a:pt x="0" y="128"/>
                </a:lnTo>
                <a:lnTo>
                  <a:pt x="100" y="0"/>
                </a:lnTo>
                <a:close/>
              </a:path>
            </a:pathLst>
          </a:custGeom>
          <a:solidFill>
            <a:schemeClr val="accent5">
              <a:lumMod val="50000"/>
            </a:schemeClr>
          </a:solidFill>
          <a:ln>
            <a:noFill/>
          </a:ln>
        </p:spPr>
        <p:txBody>
          <a:bodyPr lIns="68563" tIns="34281" rIns="68563" bIns="34281"/>
          <a:lstStyle/>
          <a:p>
            <a:endParaRPr lang="zh-CN" altLang="en-US"/>
          </a:p>
        </p:txBody>
      </p:sp>
      <p:sp>
        <p:nvSpPr>
          <p:cNvPr id="104" name="Rectangle 25">
            <a:extLst>
              <a:ext uri="{FF2B5EF4-FFF2-40B4-BE49-F238E27FC236}">
                <a16:creationId xmlns:a16="http://schemas.microsoft.com/office/drawing/2014/main" id="{46EC7C6A-B6C4-4D58-BBE7-AD4C2258C010}"/>
              </a:ext>
            </a:extLst>
          </p:cNvPr>
          <p:cNvSpPr>
            <a:spLocks noChangeArrowheads="1"/>
          </p:cNvSpPr>
          <p:nvPr/>
        </p:nvSpPr>
        <p:spPr bwMode="auto">
          <a:xfrm>
            <a:off x="3002645" y="3054535"/>
            <a:ext cx="478444" cy="478631"/>
          </a:xfrm>
          <a:prstGeom prst="rect">
            <a:avLst/>
          </a:prstGeom>
          <a:solidFill>
            <a:srgbClr val="134F85"/>
          </a:solidFill>
          <a:ln>
            <a:noFill/>
          </a:ln>
        </p:spPr>
        <p:txBody>
          <a:bodyPr lIns="68563" tIns="34281" rIns="68563" bIns="34281"/>
          <a:lstStyle/>
          <a:p>
            <a:pPr>
              <a:buFontTx/>
              <a:buNone/>
            </a:pPr>
            <a:endParaRPr lang="zh-CN" altLang="en-US"/>
          </a:p>
        </p:txBody>
      </p:sp>
      <p:sp>
        <p:nvSpPr>
          <p:cNvPr id="105" name="Freeform 26">
            <a:extLst>
              <a:ext uri="{FF2B5EF4-FFF2-40B4-BE49-F238E27FC236}">
                <a16:creationId xmlns:a16="http://schemas.microsoft.com/office/drawing/2014/main" id="{11DD7E8B-1E1F-4EFA-A533-A250E76765A1}"/>
              </a:ext>
            </a:extLst>
          </p:cNvPr>
          <p:cNvSpPr/>
          <p:nvPr/>
        </p:nvSpPr>
        <p:spPr bwMode="auto">
          <a:xfrm>
            <a:off x="2837214" y="3774861"/>
            <a:ext cx="4797308" cy="454819"/>
          </a:xfrm>
          <a:custGeom>
            <a:avLst/>
            <a:gdLst>
              <a:gd name="T0" fmla="*/ 60743788 w 6963"/>
              <a:gd name="T1" fmla="*/ 0 h 794"/>
              <a:gd name="T2" fmla="*/ 2147483647 w 6963"/>
              <a:gd name="T3" fmla="*/ 0 h 794"/>
              <a:gd name="T4" fmla="*/ 2147483647 w 6963"/>
              <a:gd name="T5" fmla="*/ 50166012 h 794"/>
              <a:gd name="T6" fmla="*/ 2147483647 w 6963"/>
              <a:gd name="T7" fmla="*/ 412413298 h 794"/>
              <a:gd name="T8" fmla="*/ 2147483647 w 6963"/>
              <a:gd name="T9" fmla="*/ 463162822 h 794"/>
              <a:gd name="T10" fmla="*/ 60743788 w 6963"/>
              <a:gd name="T11" fmla="*/ 463162822 h 794"/>
              <a:gd name="T12" fmla="*/ 0 w 6963"/>
              <a:gd name="T13" fmla="*/ 412413298 h 794"/>
              <a:gd name="T14" fmla="*/ 0 w 6963"/>
              <a:gd name="T15" fmla="*/ 50166012 h 794"/>
              <a:gd name="T16" fmla="*/ 60743788 w 6963"/>
              <a:gd name="T17" fmla="*/ 0 h 79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963" h="794">
                <a:moveTo>
                  <a:pt x="87" y="0"/>
                </a:moveTo>
                <a:lnTo>
                  <a:pt x="6876" y="0"/>
                </a:lnTo>
                <a:cubicBezTo>
                  <a:pt x="6924" y="0"/>
                  <a:pt x="6963" y="39"/>
                  <a:pt x="6963" y="86"/>
                </a:cubicBezTo>
                <a:lnTo>
                  <a:pt x="6963" y="707"/>
                </a:lnTo>
                <a:cubicBezTo>
                  <a:pt x="6963" y="754"/>
                  <a:pt x="6924" y="794"/>
                  <a:pt x="6876" y="794"/>
                </a:cubicBezTo>
                <a:lnTo>
                  <a:pt x="87" y="794"/>
                </a:lnTo>
                <a:cubicBezTo>
                  <a:pt x="39" y="794"/>
                  <a:pt x="0" y="754"/>
                  <a:pt x="0" y="707"/>
                </a:cubicBezTo>
                <a:lnTo>
                  <a:pt x="0" y="86"/>
                </a:lnTo>
                <a:cubicBezTo>
                  <a:pt x="0" y="39"/>
                  <a:pt x="39" y="0"/>
                  <a:pt x="87" y="0"/>
                </a:cubicBezTo>
                <a:close/>
              </a:path>
            </a:pathLst>
          </a:custGeom>
          <a:gradFill rotWithShape="0">
            <a:gsLst>
              <a:gs pos="0">
                <a:srgbClr val="F8F8F8"/>
              </a:gs>
              <a:gs pos="100000">
                <a:srgbClr val="EAEAEA"/>
              </a:gs>
            </a:gsLst>
            <a:lin ang="5400000"/>
          </a:gradFill>
          <a:ln w="10" cap="flat" cmpd="sng">
            <a:solidFill>
              <a:srgbClr val="DFDFE1"/>
            </a:solidFill>
            <a:round/>
          </a:ln>
          <a:effectLst>
            <a:outerShdw blurRad="50800" dist="38100" dir="2700000" algn="tl" rotWithShape="0">
              <a:prstClr val="black">
                <a:alpha val="40000"/>
              </a:prstClr>
            </a:outerShdw>
          </a:effectLst>
        </p:spPr>
        <p:txBody>
          <a:bodyPr lIns="68563" tIns="34281" rIns="68563" bIns="34281"/>
          <a:lstStyle/>
          <a:p>
            <a:endParaRPr lang="zh-CN" altLang="en-US"/>
          </a:p>
        </p:txBody>
      </p:sp>
      <p:sp>
        <p:nvSpPr>
          <p:cNvPr id="106" name="Freeform 27">
            <a:extLst>
              <a:ext uri="{FF2B5EF4-FFF2-40B4-BE49-F238E27FC236}">
                <a16:creationId xmlns:a16="http://schemas.microsoft.com/office/drawing/2014/main" id="{9158D644-FD3C-49FB-B824-5BDBA0158E52}"/>
              </a:ext>
            </a:extLst>
          </p:cNvPr>
          <p:cNvSpPr/>
          <p:nvPr/>
        </p:nvSpPr>
        <p:spPr bwMode="auto">
          <a:xfrm>
            <a:off x="2945520" y="3695088"/>
            <a:ext cx="593889" cy="72628"/>
          </a:xfrm>
          <a:custGeom>
            <a:avLst/>
            <a:gdLst>
              <a:gd name="T0" fmla="*/ 58241460 w 1038"/>
              <a:gd name="T1" fmla="*/ 0 h 127"/>
              <a:gd name="T2" fmla="*/ 546306357 w 1038"/>
              <a:gd name="T3" fmla="*/ 0 h 127"/>
              <a:gd name="T4" fmla="*/ 604547817 w 1038"/>
              <a:gd name="T5" fmla="*/ 73837831 h 127"/>
              <a:gd name="T6" fmla="*/ 0 w 1038"/>
              <a:gd name="T7" fmla="*/ 73837831 h 127"/>
              <a:gd name="T8" fmla="*/ 58241460 w 1038"/>
              <a:gd name="T9" fmla="*/ 0 h 1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8" h="127">
                <a:moveTo>
                  <a:pt x="100" y="0"/>
                </a:moveTo>
                <a:lnTo>
                  <a:pt x="938" y="0"/>
                </a:lnTo>
                <a:lnTo>
                  <a:pt x="1038" y="127"/>
                </a:lnTo>
                <a:lnTo>
                  <a:pt x="0" y="127"/>
                </a:lnTo>
                <a:lnTo>
                  <a:pt x="100" y="0"/>
                </a:lnTo>
                <a:close/>
              </a:path>
            </a:pathLst>
          </a:custGeom>
          <a:solidFill>
            <a:schemeClr val="accent5">
              <a:lumMod val="50000"/>
            </a:schemeClr>
          </a:solidFill>
          <a:ln>
            <a:noFill/>
          </a:ln>
        </p:spPr>
        <p:txBody>
          <a:bodyPr lIns="68563" tIns="34281" rIns="68563" bIns="34281"/>
          <a:lstStyle/>
          <a:p>
            <a:endParaRPr lang="zh-CN" altLang="en-US"/>
          </a:p>
        </p:txBody>
      </p:sp>
      <p:sp>
        <p:nvSpPr>
          <p:cNvPr id="107" name="Rectangle 28">
            <a:extLst>
              <a:ext uri="{FF2B5EF4-FFF2-40B4-BE49-F238E27FC236}">
                <a16:creationId xmlns:a16="http://schemas.microsoft.com/office/drawing/2014/main" id="{985D3888-A412-417B-A8D2-EEBAAEE6D65A}"/>
              </a:ext>
            </a:extLst>
          </p:cNvPr>
          <p:cNvSpPr>
            <a:spLocks noChangeArrowheads="1"/>
          </p:cNvSpPr>
          <p:nvPr/>
        </p:nvSpPr>
        <p:spPr bwMode="auto">
          <a:xfrm>
            <a:off x="3002645" y="3695086"/>
            <a:ext cx="478444" cy="476251"/>
          </a:xfrm>
          <a:prstGeom prst="rect">
            <a:avLst/>
          </a:prstGeom>
          <a:solidFill>
            <a:srgbClr val="134F85"/>
          </a:solidFill>
          <a:ln>
            <a:noFill/>
          </a:ln>
        </p:spPr>
        <p:txBody>
          <a:bodyPr lIns="68563" tIns="34281" rIns="68563" bIns="34281"/>
          <a:lstStyle/>
          <a:p>
            <a:pPr>
              <a:buFontTx/>
              <a:buNone/>
            </a:pPr>
            <a:endParaRPr lang="zh-CN" altLang="en-US"/>
          </a:p>
        </p:txBody>
      </p:sp>
      <p:sp>
        <p:nvSpPr>
          <p:cNvPr id="108" name="TextBox 63">
            <a:extLst>
              <a:ext uri="{FF2B5EF4-FFF2-40B4-BE49-F238E27FC236}">
                <a16:creationId xmlns:a16="http://schemas.microsoft.com/office/drawing/2014/main" id="{0D075053-F082-4288-BFD2-4AAFCC9E88D9}"/>
              </a:ext>
            </a:extLst>
          </p:cNvPr>
          <p:cNvSpPr txBox="1">
            <a:spLocks noChangeArrowheads="1"/>
          </p:cNvSpPr>
          <p:nvPr/>
        </p:nvSpPr>
        <p:spPr bwMode="auto">
          <a:xfrm>
            <a:off x="3559641" y="1199539"/>
            <a:ext cx="3078420" cy="407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200" b="1" kern="0" dirty="0">
                <a:solidFill>
                  <a:srgbClr val="104E87"/>
                </a:solidFill>
                <a:latin typeface="华光淡古印_CNKI" panose="02000500000000000000" pitchFamily="2" charset="-122"/>
                <a:ea typeface="华光淡古印_CNKI" panose="02000500000000000000" pitchFamily="2" charset="-122"/>
                <a:cs typeface="+mn-ea"/>
                <a:sym typeface="+mn-lt"/>
              </a:rPr>
              <a:t>函数定义与调用</a:t>
            </a:r>
            <a:endParaRPr lang="zh-CN" altLang="en-US" sz="2400" b="1" kern="0" dirty="0">
              <a:solidFill>
                <a:srgbClr val="104E87"/>
              </a:solidFill>
              <a:latin typeface="华光淡古印_CNKI" panose="02000500000000000000" pitchFamily="2" charset="-122"/>
              <a:ea typeface="华光淡古印_CNKI" panose="02000500000000000000" pitchFamily="2" charset="-122"/>
              <a:cs typeface="+mn-ea"/>
              <a:sym typeface="+mn-lt"/>
            </a:endParaRPr>
          </a:p>
        </p:txBody>
      </p:sp>
      <p:sp>
        <p:nvSpPr>
          <p:cNvPr id="109" name="TextBox 81">
            <a:extLst>
              <a:ext uri="{FF2B5EF4-FFF2-40B4-BE49-F238E27FC236}">
                <a16:creationId xmlns:a16="http://schemas.microsoft.com/office/drawing/2014/main" id="{AB0F524D-136A-4EC6-9722-0DE61E637602}"/>
              </a:ext>
            </a:extLst>
          </p:cNvPr>
          <p:cNvSpPr txBox="1">
            <a:spLocks noChangeArrowheads="1"/>
          </p:cNvSpPr>
          <p:nvPr/>
        </p:nvSpPr>
        <p:spPr bwMode="auto">
          <a:xfrm>
            <a:off x="3066916" y="1048331"/>
            <a:ext cx="311589" cy="48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en-US" altLang="zh-CN" sz="2700" b="1" dirty="0">
                <a:latin typeface="Times New Roman" panose="02020603050405020304" pitchFamily="18" charset="0"/>
                <a:ea typeface="微软雅黑" panose="020B0503020204020204" pitchFamily="34" charset="-122"/>
                <a:cs typeface="Times New Roman" panose="02020603050405020304" pitchFamily="18" charset="0"/>
              </a:rPr>
              <a:t>1</a:t>
            </a:r>
            <a:endParaRPr lang="zh-CN" altLang="en-US" sz="27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0" name="TextBox 82">
            <a:extLst>
              <a:ext uri="{FF2B5EF4-FFF2-40B4-BE49-F238E27FC236}">
                <a16:creationId xmlns:a16="http://schemas.microsoft.com/office/drawing/2014/main" id="{92116018-80CD-47EF-808C-95F422B092D7}"/>
              </a:ext>
            </a:extLst>
          </p:cNvPr>
          <p:cNvSpPr txBox="1">
            <a:spLocks noChangeArrowheads="1"/>
          </p:cNvSpPr>
          <p:nvPr/>
        </p:nvSpPr>
        <p:spPr bwMode="auto">
          <a:xfrm>
            <a:off x="3559641" y="1877003"/>
            <a:ext cx="1375983" cy="438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b="1" kern="0" dirty="0">
                <a:solidFill>
                  <a:srgbClr val="104E87"/>
                </a:solidFill>
                <a:latin typeface="华光淡古印_CNKI" panose="02000500000000000000" pitchFamily="2" charset="-122"/>
                <a:ea typeface="华光淡古印_CNKI" panose="02000500000000000000" pitchFamily="2" charset="-122"/>
                <a:cs typeface="+mn-ea"/>
                <a:sym typeface="+mn-lt"/>
              </a:rPr>
              <a:t>内联函数</a:t>
            </a:r>
          </a:p>
        </p:txBody>
      </p:sp>
      <p:sp>
        <p:nvSpPr>
          <p:cNvPr id="111" name="TextBox 83">
            <a:extLst>
              <a:ext uri="{FF2B5EF4-FFF2-40B4-BE49-F238E27FC236}">
                <a16:creationId xmlns:a16="http://schemas.microsoft.com/office/drawing/2014/main" id="{39377FD4-0006-4E0A-9740-E2B053C681C9}"/>
              </a:ext>
            </a:extLst>
          </p:cNvPr>
          <p:cNvSpPr txBox="1">
            <a:spLocks noChangeArrowheads="1"/>
          </p:cNvSpPr>
          <p:nvPr/>
        </p:nvSpPr>
        <p:spPr bwMode="auto">
          <a:xfrm>
            <a:off x="3066916" y="1754370"/>
            <a:ext cx="311589" cy="48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en-US" altLang="zh-CN" sz="2700" b="1" dirty="0">
                <a:latin typeface="Times New Roman" panose="02020603050405020304" pitchFamily="18" charset="0"/>
                <a:ea typeface="微软雅黑" panose="020B0503020204020204" pitchFamily="34" charset="-122"/>
                <a:cs typeface="Times New Roman" panose="02020603050405020304" pitchFamily="18" charset="0"/>
              </a:rPr>
              <a:t>2</a:t>
            </a:r>
            <a:endParaRPr lang="zh-CN" altLang="en-US" sz="27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2" name="TextBox 84">
            <a:extLst>
              <a:ext uri="{FF2B5EF4-FFF2-40B4-BE49-F238E27FC236}">
                <a16:creationId xmlns:a16="http://schemas.microsoft.com/office/drawing/2014/main" id="{6774D76C-047A-410D-AB63-F668E49A30FB}"/>
              </a:ext>
            </a:extLst>
          </p:cNvPr>
          <p:cNvSpPr txBox="1">
            <a:spLocks noChangeArrowheads="1"/>
          </p:cNvSpPr>
          <p:nvPr/>
        </p:nvSpPr>
        <p:spPr bwMode="auto">
          <a:xfrm>
            <a:off x="3559641" y="2500891"/>
            <a:ext cx="2692049" cy="407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200" b="1" kern="0" dirty="0">
                <a:solidFill>
                  <a:srgbClr val="104E87"/>
                </a:solidFill>
                <a:latin typeface="华光淡古印_CNKI" panose="02000500000000000000" pitchFamily="2" charset="-122"/>
                <a:ea typeface="华光淡古印_CNKI" panose="02000500000000000000" pitchFamily="2" charset="-122"/>
                <a:cs typeface="+mn-ea"/>
                <a:sym typeface="+mn-lt"/>
              </a:rPr>
              <a:t>带默认形参值的函数</a:t>
            </a:r>
            <a:endParaRPr lang="zh-CN" altLang="en-US" b="1" kern="0" dirty="0">
              <a:solidFill>
                <a:srgbClr val="104E87"/>
              </a:solidFill>
              <a:latin typeface="华光淡古印_CNKI" panose="02000500000000000000" pitchFamily="2" charset="-122"/>
              <a:ea typeface="华光淡古印_CNKI" panose="02000500000000000000" pitchFamily="2" charset="-122"/>
              <a:cs typeface="+mn-ea"/>
              <a:sym typeface="+mn-lt"/>
            </a:endParaRPr>
          </a:p>
        </p:txBody>
      </p:sp>
      <p:sp>
        <p:nvSpPr>
          <p:cNvPr id="113" name="TextBox 85">
            <a:extLst>
              <a:ext uri="{FF2B5EF4-FFF2-40B4-BE49-F238E27FC236}">
                <a16:creationId xmlns:a16="http://schemas.microsoft.com/office/drawing/2014/main" id="{3CCA7AEA-B13C-4A2A-B873-D902372680EF}"/>
              </a:ext>
            </a:extLst>
          </p:cNvPr>
          <p:cNvSpPr txBox="1">
            <a:spLocks noChangeArrowheads="1"/>
          </p:cNvSpPr>
          <p:nvPr/>
        </p:nvSpPr>
        <p:spPr bwMode="auto">
          <a:xfrm>
            <a:off x="3066916" y="2368731"/>
            <a:ext cx="311589" cy="48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en-US" altLang="zh-CN" sz="2700" b="1" dirty="0">
                <a:latin typeface="Times New Roman" panose="02020603050405020304" pitchFamily="18" charset="0"/>
                <a:ea typeface="微软雅黑" panose="020B0503020204020204" pitchFamily="34" charset="-122"/>
                <a:cs typeface="Times New Roman" panose="02020603050405020304" pitchFamily="18" charset="0"/>
              </a:rPr>
              <a:t>3</a:t>
            </a:r>
            <a:endParaRPr lang="zh-CN" altLang="en-US" sz="27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4" name="TextBox 87">
            <a:extLst>
              <a:ext uri="{FF2B5EF4-FFF2-40B4-BE49-F238E27FC236}">
                <a16:creationId xmlns:a16="http://schemas.microsoft.com/office/drawing/2014/main" id="{0CB07B32-A0BB-40A5-93AF-C65B0F8A6666}"/>
              </a:ext>
            </a:extLst>
          </p:cNvPr>
          <p:cNvSpPr txBox="1">
            <a:spLocks noChangeArrowheads="1"/>
          </p:cNvSpPr>
          <p:nvPr/>
        </p:nvSpPr>
        <p:spPr bwMode="auto">
          <a:xfrm>
            <a:off x="3066916" y="3074775"/>
            <a:ext cx="311589" cy="48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en-US" altLang="zh-CN" sz="2700" b="1" dirty="0">
                <a:latin typeface="Times New Roman" panose="02020603050405020304" pitchFamily="18" charset="0"/>
                <a:ea typeface="微软雅黑" panose="020B0503020204020204" pitchFamily="34" charset="-122"/>
                <a:cs typeface="Times New Roman" panose="02020603050405020304" pitchFamily="18" charset="0"/>
              </a:rPr>
              <a:t>4</a:t>
            </a:r>
            <a:endParaRPr lang="zh-CN" altLang="en-US" sz="27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5" name="TextBox 88">
            <a:extLst>
              <a:ext uri="{FF2B5EF4-FFF2-40B4-BE49-F238E27FC236}">
                <a16:creationId xmlns:a16="http://schemas.microsoft.com/office/drawing/2014/main" id="{85CCA6BC-DCBA-480C-80F4-D72B0538B07B}"/>
              </a:ext>
            </a:extLst>
          </p:cNvPr>
          <p:cNvSpPr txBox="1">
            <a:spLocks noChangeArrowheads="1"/>
          </p:cNvSpPr>
          <p:nvPr/>
        </p:nvSpPr>
        <p:spPr bwMode="auto">
          <a:xfrm>
            <a:off x="3554191" y="3803387"/>
            <a:ext cx="1273391" cy="407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200" b="1" kern="0" dirty="0">
                <a:solidFill>
                  <a:srgbClr val="104E87"/>
                </a:solidFill>
                <a:latin typeface="华光淡古印_CNKI" panose="02000500000000000000" pitchFamily="2" charset="-122"/>
                <a:ea typeface="华光淡古印_CNKI" panose="02000500000000000000" pitchFamily="2" charset="-122"/>
                <a:cs typeface="+mn-ea"/>
                <a:sym typeface="+mn-lt"/>
              </a:rPr>
              <a:t>系统函数</a:t>
            </a:r>
            <a:endParaRPr lang="zh-CN" altLang="en-US" sz="2000" b="1" kern="0" dirty="0">
              <a:solidFill>
                <a:srgbClr val="104E87"/>
              </a:solidFill>
              <a:latin typeface="华光淡古印_CNKI" panose="02000500000000000000" pitchFamily="2" charset="-122"/>
              <a:ea typeface="华光淡古印_CNKI" panose="02000500000000000000" pitchFamily="2" charset="-122"/>
              <a:cs typeface="+mn-ea"/>
              <a:sym typeface="+mn-lt"/>
            </a:endParaRPr>
          </a:p>
        </p:txBody>
      </p:sp>
      <p:sp>
        <p:nvSpPr>
          <p:cNvPr id="116" name="TextBox 89">
            <a:extLst>
              <a:ext uri="{FF2B5EF4-FFF2-40B4-BE49-F238E27FC236}">
                <a16:creationId xmlns:a16="http://schemas.microsoft.com/office/drawing/2014/main" id="{658FB828-7898-4A4D-9E82-524418F99472}"/>
              </a:ext>
            </a:extLst>
          </p:cNvPr>
          <p:cNvSpPr txBox="1">
            <a:spLocks noChangeArrowheads="1"/>
          </p:cNvSpPr>
          <p:nvPr/>
        </p:nvSpPr>
        <p:spPr bwMode="auto">
          <a:xfrm>
            <a:off x="3066916" y="3709375"/>
            <a:ext cx="311589" cy="48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en-US" altLang="zh-CN" sz="2700" b="1" dirty="0">
                <a:latin typeface="Times New Roman" panose="02020603050405020304" pitchFamily="18" charset="0"/>
                <a:ea typeface="微软雅黑" panose="020B0503020204020204" pitchFamily="34" charset="-122"/>
                <a:cs typeface="Times New Roman" panose="02020603050405020304" pitchFamily="18" charset="0"/>
              </a:rPr>
              <a:t>5</a:t>
            </a:r>
            <a:endParaRPr lang="zh-CN" altLang="en-US" sz="27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7" name="TextBox 84">
            <a:extLst>
              <a:ext uri="{FF2B5EF4-FFF2-40B4-BE49-F238E27FC236}">
                <a16:creationId xmlns:a16="http://schemas.microsoft.com/office/drawing/2014/main" id="{140FFDBC-AFA7-44B3-A8EA-75C316B381ED}"/>
              </a:ext>
            </a:extLst>
          </p:cNvPr>
          <p:cNvSpPr txBox="1">
            <a:spLocks noChangeArrowheads="1"/>
          </p:cNvSpPr>
          <p:nvPr/>
        </p:nvSpPr>
        <p:spPr bwMode="auto">
          <a:xfrm>
            <a:off x="3559641" y="3211055"/>
            <a:ext cx="1310261" cy="407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200" b="1" kern="0" dirty="0">
                <a:solidFill>
                  <a:srgbClr val="104E87"/>
                </a:solidFill>
                <a:latin typeface="华光淡古印_CNKI" panose="02000500000000000000" pitchFamily="2" charset="-122"/>
                <a:ea typeface="华光淡古印_CNKI" panose="02000500000000000000" pitchFamily="2" charset="-122"/>
                <a:cs typeface="+mn-ea"/>
                <a:sym typeface="+mn-lt"/>
              </a:rPr>
              <a:t>函数重载</a:t>
            </a:r>
            <a:endParaRPr lang="zh-CN" altLang="en-US" sz="2000" b="1" kern="0" dirty="0">
              <a:solidFill>
                <a:srgbClr val="104E87"/>
              </a:solidFill>
              <a:latin typeface="华光淡古印_CNKI" panose="02000500000000000000" pitchFamily="2" charset="-122"/>
              <a:ea typeface="华光淡古印_CNKI" panose="02000500000000000000" pitchFamily="2" charset="-122"/>
              <a:cs typeface="+mn-ea"/>
              <a:sym typeface="+mn-lt"/>
            </a:endParaRPr>
          </a:p>
        </p:txBody>
      </p:sp>
      <p:sp>
        <p:nvSpPr>
          <p:cNvPr id="118" name="Freeform 26">
            <a:extLst>
              <a:ext uri="{FF2B5EF4-FFF2-40B4-BE49-F238E27FC236}">
                <a16:creationId xmlns:a16="http://schemas.microsoft.com/office/drawing/2014/main" id="{C69CDD64-F9E3-46F5-84E4-4291DBCE4558}"/>
              </a:ext>
            </a:extLst>
          </p:cNvPr>
          <p:cNvSpPr/>
          <p:nvPr/>
        </p:nvSpPr>
        <p:spPr bwMode="auto">
          <a:xfrm>
            <a:off x="2860661" y="4430484"/>
            <a:ext cx="4797308" cy="454819"/>
          </a:xfrm>
          <a:custGeom>
            <a:avLst/>
            <a:gdLst>
              <a:gd name="T0" fmla="*/ 60743788 w 6963"/>
              <a:gd name="T1" fmla="*/ 0 h 794"/>
              <a:gd name="T2" fmla="*/ 2147483647 w 6963"/>
              <a:gd name="T3" fmla="*/ 0 h 794"/>
              <a:gd name="T4" fmla="*/ 2147483647 w 6963"/>
              <a:gd name="T5" fmla="*/ 50166012 h 794"/>
              <a:gd name="T6" fmla="*/ 2147483647 w 6963"/>
              <a:gd name="T7" fmla="*/ 412413298 h 794"/>
              <a:gd name="T8" fmla="*/ 2147483647 w 6963"/>
              <a:gd name="T9" fmla="*/ 463162822 h 794"/>
              <a:gd name="T10" fmla="*/ 60743788 w 6963"/>
              <a:gd name="T11" fmla="*/ 463162822 h 794"/>
              <a:gd name="T12" fmla="*/ 0 w 6963"/>
              <a:gd name="T13" fmla="*/ 412413298 h 794"/>
              <a:gd name="T14" fmla="*/ 0 w 6963"/>
              <a:gd name="T15" fmla="*/ 50166012 h 794"/>
              <a:gd name="T16" fmla="*/ 60743788 w 6963"/>
              <a:gd name="T17" fmla="*/ 0 h 79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963" h="794">
                <a:moveTo>
                  <a:pt x="87" y="0"/>
                </a:moveTo>
                <a:lnTo>
                  <a:pt x="6876" y="0"/>
                </a:lnTo>
                <a:cubicBezTo>
                  <a:pt x="6924" y="0"/>
                  <a:pt x="6963" y="39"/>
                  <a:pt x="6963" y="86"/>
                </a:cubicBezTo>
                <a:lnTo>
                  <a:pt x="6963" y="707"/>
                </a:lnTo>
                <a:cubicBezTo>
                  <a:pt x="6963" y="754"/>
                  <a:pt x="6924" y="794"/>
                  <a:pt x="6876" y="794"/>
                </a:cubicBezTo>
                <a:lnTo>
                  <a:pt x="87" y="794"/>
                </a:lnTo>
                <a:cubicBezTo>
                  <a:pt x="39" y="794"/>
                  <a:pt x="0" y="754"/>
                  <a:pt x="0" y="707"/>
                </a:cubicBezTo>
                <a:lnTo>
                  <a:pt x="0" y="86"/>
                </a:lnTo>
                <a:cubicBezTo>
                  <a:pt x="0" y="39"/>
                  <a:pt x="39" y="0"/>
                  <a:pt x="87" y="0"/>
                </a:cubicBezTo>
                <a:close/>
              </a:path>
            </a:pathLst>
          </a:custGeom>
          <a:gradFill rotWithShape="0">
            <a:gsLst>
              <a:gs pos="0">
                <a:srgbClr val="F8F8F8"/>
              </a:gs>
              <a:gs pos="100000">
                <a:srgbClr val="EAEAEA"/>
              </a:gs>
            </a:gsLst>
            <a:lin ang="5400000"/>
          </a:gradFill>
          <a:ln w="10" cap="flat" cmpd="sng">
            <a:solidFill>
              <a:srgbClr val="DFDFE1"/>
            </a:solidFill>
            <a:round/>
          </a:ln>
          <a:effectLst>
            <a:outerShdw blurRad="50800" dist="38100" dir="2700000" algn="tl" rotWithShape="0">
              <a:prstClr val="black">
                <a:alpha val="40000"/>
              </a:prstClr>
            </a:outerShdw>
          </a:effectLst>
        </p:spPr>
        <p:txBody>
          <a:bodyPr lIns="68563" tIns="34281" rIns="68563" bIns="34281"/>
          <a:lstStyle/>
          <a:p>
            <a:endParaRPr lang="zh-CN" altLang="en-US"/>
          </a:p>
        </p:txBody>
      </p:sp>
      <p:sp>
        <p:nvSpPr>
          <p:cNvPr id="119" name="Freeform 27">
            <a:extLst>
              <a:ext uri="{FF2B5EF4-FFF2-40B4-BE49-F238E27FC236}">
                <a16:creationId xmlns:a16="http://schemas.microsoft.com/office/drawing/2014/main" id="{7846AA10-FE28-4201-BD83-A2827A51D8F8}"/>
              </a:ext>
            </a:extLst>
          </p:cNvPr>
          <p:cNvSpPr/>
          <p:nvPr/>
        </p:nvSpPr>
        <p:spPr bwMode="auto">
          <a:xfrm>
            <a:off x="2968967" y="4316408"/>
            <a:ext cx="593889" cy="72628"/>
          </a:xfrm>
          <a:custGeom>
            <a:avLst/>
            <a:gdLst>
              <a:gd name="T0" fmla="*/ 58241460 w 1038"/>
              <a:gd name="T1" fmla="*/ 0 h 127"/>
              <a:gd name="T2" fmla="*/ 546306357 w 1038"/>
              <a:gd name="T3" fmla="*/ 0 h 127"/>
              <a:gd name="T4" fmla="*/ 604547817 w 1038"/>
              <a:gd name="T5" fmla="*/ 73837831 h 127"/>
              <a:gd name="T6" fmla="*/ 0 w 1038"/>
              <a:gd name="T7" fmla="*/ 73837831 h 127"/>
              <a:gd name="T8" fmla="*/ 58241460 w 1038"/>
              <a:gd name="T9" fmla="*/ 0 h 1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8" h="127">
                <a:moveTo>
                  <a:pt x="100" y="0"/>
                </a:moveTo>
                <a:lnTo>
                  <a:pt x="938" y="0"/>
                </a:lnTo>
                <a:lnTo>
                  <a:pt x="1038" y="127"/>
                </a:lnTo>
                <a:lnTo>
                  <a:pt x="0" y="127"/>
                </a:lnTo>
                <a:lnTo>
                  <a:pt x="100" y="0"/>
                </a:lnTo>
                <a:close/>
              </a:path>
            </a:pathLst>
          </a:custGeom>
          <a:solidFill>
            <a:schemeClr val="accent5">
              <a:lumMod val="50000"/>
            </a:schemeClr>
          </a:solidFill>
          <a:ln>
            <a:noFill/>
          </a:ln>
        </p:spPr>
        <p:txBody>
          <a:bodyPr lIns="68563" tIns="34281" rIns="68563" bIns="34281"/>
          <a:lstStyle/>
          <a:p>
            <a:endParaRPr lang="zh-CN" altLang="en-US"/>
          </a:p>
        </p:txBody>
      </p:sp>
      <p:sp>
        <p:nvSpPr>
          <p:cNvPr id="120" name="Rectangle 28">
            <a:extLst>
              <a:ext uri="{FF2B5EF4-FFF2-40B4-BE49-F238E27FC236}">
                <a16:creationId xmlns:a16="http://schemas.microsoft.com/office/drawing/2014/main" id="{49A1DD6A-4C92-4EE7-A21F-3974DD68EBA6}"/>
              </a:ext>
            </a:extLst>
          </p:cNvPr>
          <p:cNvSpPr>
            <a:spLocks noChangeArrowheads="1"/>
          </p:cNvSpPr>
          <p:nvPr/>
        </p:nvSpPr>
        <p:spPr bwMode="auto">
          <a:xfrm>
            <a:off x="3026092" y="4316406"/>
            <a:ext cx="478444" cy="476251"/>
          </a:xfrm>
          <a:prstGeom prst="rect">
            <a:avLst/>
          </a:prstGeom>
          <a:solidFill>
            <a:srgbClr val="134F85"/>
          </a:solidFill>
          <a:ln>
            <a:noFill/>
          </a:ln>
        </p:spPr>
        <p:txBody>
          <a:bodyPr lIns="68563" tIns="34281" rIns="68563" bIns="34281"/>
          <a:lstStyle/>
          <a:p>
            <a:pPr>
              <a:buFontTx/>
              <a:buNone/>
            </a:pPr>
            <a:endParaRPr lang="zh-CN" altLang="en-US"/>
          </a:p>
        </p:txBody>
      </p:sp>
      <p:sp>
        <p:nvSpPr>
          <p:cNvPr id="122" name="TextBox 89">
            <a:extLst>
              <a:ext uri="{FF2B5EF4-FFF2-40B4-BE49-F238E27FC236}">
                <a16:creationId xmlns:a16="http://schemas.microsoft.com/office/drawing/2014/main" id="{1FFA7799-B740-4B85-BA7D-DE5030C51A90}"/>
              </a:ext>
            </a:extLst>
          </p:cNvPr>
          <p:cNvSpPr txBox="1">
            <a:spLocks noChangeArrowheads="1"/>
          </p:cNvSpPr>
          <p:nvPr/>
        </p:nvSpPr>
        <p:spPr bwMode="auto">
          <a:xfrm>
            <a:off x="3090363" y="4330695"/>
            <a:ext cx="311589" cy="48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en-US" altLang="zh-CN" sz="2700" b="1" dirty="0">
                <a:latin typeface="Times New Roman" panose="02020603050405020304" pitchFamily="18" charset="0"/>
                <a:ea typeface="微软雅黑" panose="020B0503020204020204" pitchFamily="34" charset="-122"/>
                <a:cs typeface="Times New Roman" panose="02020603050405020304" pitchFamily="18" charset="0"/>
              </a:rPr>
              <a:t>6</a:t>
            </a:r>
            <a:endParaRPr lang="zh-CN" altLang="en-US" sz="27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27" name="文本框 126">
            <a:extLst>
              <a:ext uri="{FF2B5EF4-FFF2-40B4-BE49-F238E27FC236}">
                <a16:creationId xmlns:a16="http://schemas.microsoft.com/office/drawing/2014/main" id="{A0D18D39-EE2F-463B-87BB-41399EDF9A9D}"/>
              </a:ext>
            </a:extLst>
          </p:cNvPr>
          <p:cNvSpPr txBox="1"/>
          <p:nvPr/>
        </p:nvSpPr>
        <p:spPr>
          <a:xfrm>
            <a:off x="729992" y="226553"/>
            <a:ext cx="2528034" cy="646331"/>
          </a:xfrm>
          <a:prstGeom prst="rect">
            <a:avLst/>
          </a:prstGeom>
          <a:noFill/>
        </p:spPr>
        <p:txBody>
          <a:bodyPr wrap="square" rtlCol="0">
            <a:spAutoFit/>
          </a:bodyPr>
          <a:lstStyle/>
          <a:p>
            <a:r>
              <a:rPr kumimoji="1" lang="zh-CN" altLang="en-US" sz="3600" b="1" dirty="0"/>
              <a:t>目录</a:t>
            </a:r>
          </a:p>
        </p:txBody>
      </p:sp>
      <p:sp>
        <p:nvSpPr>
          <p:cNvPr id="128" name="Rectangle 5">
            <a:extLst>
              <a:ext uri="{FF2B5EF4-FFF2-40B4-BE49-F238E27FC236}">
                <a16:creationId xmlns:a16="http://schemas.microsoft.com/office/drawing/2014/main" id="{E5C78249-4896-4BB7-9A62-F1354ABBD885}"/>
              </a:ext>
            </a:extLst>
          </p:cNvPr>
          <p:cNvSpPr>
            <a:spLocks noChangeArrowheads="1"/>
          </p:cNvSpPr>
          <p:nvPr/>
        </p:nvSpPr>
        <p:spPr bwMode="auto">
          <a:xfrm>
            <a:off x="53627" y="312204"/>
            <a:ext cx="747811" cy="897523"/>
          </a:xfrm>
          <a:prstGeom prst="roundRect">
            <a:avLst/>
          </a:prstGeom>
          <a:solidFill>
            <a:srgbClr val="134F85"/>
          </a:solidFill>
          <a:ln>
            <a:noFill/>
          </a:ln>
        </p:spPr>
        <p:txBody>
          <a:bodyPr lIns="68571" tIns="34285" rIns="68571" bIns="34285"/>
          <a:lstStyle/>
          <a:p>
            <a:endParaRPr lang="zh-CN" altLang="en-US" kern="0" dirty="0">
              <a:solidFill>
                <a:sysClr val="windowText" lastClr="000000"/>
              </a:solidFill>
              <a:latin typeface="Times New Roman" panose="02020603050405020304" pitchFamily="18" charset="0"/>
              <a:cs typeface="Times New Roman" panose="02020603050405020304" pitchFamily="18" charset="0"/>
              <a:sym typeface="+mn-lt"/>
            </a:endParaRPr>
          </a:p>
        </p:txBody>
      </p:sp>
      <p:sp>
        <p:nvSpPr>
          <p:cNvPr id="129" name="Freeform 6">
            <a:extLst>
              <a:ext uri="{FF2B5EF4-FFF2-40B4-BE49-F238E27FC236}">
                <a16:creationId xmlns:a16="http://schemas.microsoft.com/office/drawing/2014/main" id="{EF3F4735-7AFF-4C5A-B62F-79E5B939F1CB}"/>
              </a:ext>
            </a:extLst>
          </p:cNvPr>
          <p:cNvSpPr/>
          <p:nvPr/>
        </p:nvSpPr>
        <p:spPr bwMode="auto">
          <a:xfrm>
            <a:off x="158417" y="385414"/>
            <a:ext cx="571575" cy="718971"/>
          </a:xfrm>
          <a:custGeom>
            <a:avLst/>
            <a:gdLst>
              <a:gd name="T0" fmla="*/ 734716 w 1173"/>
              <a:gd name="T1" fmla="*/ 348495 h 1472"/>
              <a:gd name="T2" fmla="*/ 711330 w 1173"/>
              <a:gd name="T3" fmla="*/ 30615 h 1472"/>
              <a:gd name="T4" fmla="*/ 693141 w 1173"/>
              <a:gd name="T5" fmla="*/ 35175 h 1472"/>
              <a:gd name="T6" fmla="*/ 651565 w 1173"/>
              <a:gd name="T7" fmla="*/ 44295 h 1472"/>
              <a:gd name="T8" fmla="*/ 596997 w 1173"/>
              <a:gd name="T9" fmla="*/ 35175 h 1472"/>
              <a:gd name="T10" fmla="*/ 408609 w 1173"/>
              <a:gd name="T11" fmla="*/ 3257 h 1472"/>
              <a:gd name="T12" fmla="*/ 0 w 1173"/>
              <a:gd name="T13" fmla="*/ 500270 h 1472"/>
              <a:gd name="T14" fmla="*/ 417703 w 1173"/>
              <a:gd name="T15" fmla="*/ 955593 h 1472"/>
              <a:gd name="T16" fmla="*/ 762000 w 1173"/>
              <a:gd name="T17" fmla="*/ 707412 h 1472"/>
              <a:gd name="T18" fmla="*/ 706783 w 1173"/>
              <a:gd name="T19" fmla="*/ 674843 h 1472"/>
              <a:gd name="T20" fmla="*/ 449535 w 1173"/>
              <a:gd name="T21" fmla="*/ 891757 h 1472"/>
              <a:gd name="T22" fmla="*/ 188389 w 1173"/>
              <a:gd name="T23" fmla="*/ 472260 h 1472"/>
              <a:gd name="T24" fmla="*/ 417703 w 1173"/>
              <a:gd name="T25" fmla="*/ 67745 h 1472"/>
              <a:gd name="T26" fmla="*/ 679499 w 1173"/>
              <a:gd name="T27" fmla="*/ 371294 h 1472"/>
              <a:gd name="T28" fmla="*/ 734716 w 1173"/>
              <a:gd name="T29" fmla="*/ 348495 h 147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173" h="1472">
                <a:moveTo>
                  <a:pt x="1131" y="535"/>
                </a:moveTo>
                <a:lnTo>
                  <a:pt x="1095" y="47"/>
                </a:lnTo>
                <a:cubicBezTo>
                  <a:pt x="1090" y="47"/>
                  <a:pt x="1081" y="49"/>
                  <a:pt x="1067" y="54"/>
                </a:cubicBezTo>
                <a:cubicBezTo>
                  <a:pt x="1043" y="64"/>
                  <a:pt x="1022" y="68"/>
                  <a:pt x="1003" y="68"/>
                </a:cubicBezTo>
                <a:cubicBezTo>
                  <a:pt x="975" y="68"/>
                  <a:pt x="947" y="64"/>
                  <a:pt x="919" y="54"/>
                </a:cubicBezTo>
                <a:cubicBezTo>
                  <a:pt x="810" y="17"/>
                  <a:pt x="714" y="0"/>
                  <a:pt x="629" y="5"/>
                </a:cubicBezTo>
                <a:cubicBezTo>
                  <a:pt x="214" y="24"/>
                  <a:pt x="5" y="278"/>
                  <a:pt x="0" y="768"/>
                </a:cubicBezTo>
                <a:cubicBezTo>
                  <a:pt x="5" y="1225"/>
                  <a:pt x="219" y="1458"/>
                  <a:pt x="643" y="1467"/>
                </a:cubicBezTo>
                <a:cubicBezTo>
                  <a:pt x="912" y="1472"/>
                  <a:pt x="1088" y="1345"/>
                  <a:pt x="1173" y="1086"/>
                </a:cubicBezTo>
                <a:lnTo>
                  <a:pt x="1088" y="1036"/>
                </a:lnTo>
                <a:cubicBezTo>
                  <a:pt x="999" y="1258"/>
                  <a:pt x="867" y="1369"/>
                  <a:pt x="692" y="1369"/>
                </a:cubicBezTo>
                <a:cubicBezTo>
                  <a:pt x="424" y="1359"/>
                  <a:pt x="290" y="1145"/>
                  <a:pt x="290" y="725"/>
                </a:cubicBezTo>
                <a:cubicBezTo>
                  <a:pt x="290" y="316"/>
                  <a:pt x="408" y="108"/>
                  <a:pt x="643" y="104"/>
                </a:cubicBezTo>
                <a:cubicBezTo>
                  <a:pt x="827" y="94"/>
                  <a:pt x="961" y="250"/>
                  <a:pt x="1046" y="570"/>
                </a:cubicBezTo>
                <a:lnTo>
                  <a:pt x="1131" y="53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lIns="68571" tIns="34285" rIns="68571" bIns="34285"/>
          <a:lstStyle/>
          <a:p>
            <a:endParaRPr lang="zh-CN" altLang="en-US" kern="0">
              <a:solidFill>
                <a:sysClr val="windowText" lastClr="000000"/>
              </a:solidFill>
              <a:cs typeface="+mn-ea"/>
              <a:sym typeface="+mn-lt"/>
            </a:endParaRPr>
          </a:p>
        </p:txBody>
      </p:sp>
      <p:sp>
        <p:nvSpPr>
          <p:cNvPr id="130" name="Freeform 7">
            <a:extLst>
              <a:ext uri="{FF2B5EF4-FFF2-40B4-BE49-F238E27FC236}">
                <a16:creationId xmlns:a16="http://schemas.microsoft.com/office/drawing/2014/main" id="{DDF3AA5B-43DC-4FE2-9F53-6611D0592634}"/>
              </a:ext>
            </a:extLst>
          </p:cNvPr>
          <p:cNvSpPr>
            <a:spLocks noEditPoints="1"/>
          </p:cNvSpPr>
          <p:nvPr/>
        </p:nvSpPr>
        <p:spPr bwMode="auto">
          <a:xfrm>
            <a:off x="801438" y="922651"/>
            <a:ext cx="1068129" cy="230399"/>
          </a:xfrm>
          <a:custGeom>
            <a:avLst/>
            <a:gdLst>
              <a:gd name="T0" fmla="*/ 31788 w 2195"/>
              <a:gd name="T1" fmla="*/ 181488 h 445"/>
              <a:gd name="T2" fmla="*/ 163483 w 2195"/>
              <a:gd name="T3" fmla="*/ 180183 h 445"/>
              <a:gd name="T4" fmla="*/ 98609 w 2195"/>
              <a:gd name="T5" fmla="*/ 289206 h 445"/>
              <a:gd name="T6" fmla="*/ 101204 w 2195"/>
              <a:gd name="T7" fmla="*/ 68548 h 445"/>
              <a:gd name="T8" fmla="*/ 98609 w 2195"/>
              <a:gd name="T9" fmla="*/ 289206 h 445"/>
              <a:gd name="T10" fmla="*/ 431413 w 2195"/>
              <a:gd name="T11" fmla="*/ 283331 h 445"/>
              <a:gd name="T12" fmla="*/ 400922 w 2195"/>
              <a:gd name="T13" fmla="*/ 152764 h 445"/>
              <a:gd name="T14" fmla="*/ 289339 w 2195"/>
              <a:gd name="T15" fmla="*/ 154069 h 445"/>
              <a:gd name="T16" fmla="*/ 259496 w 2195"/>
              <a:gd name="T17" fmla="*/ 284636 h 445"/>
              <a:gd name="T18" fmla="*/ 289339 w 2195"/>
              <a:gd name="T19" fmla="*/ 72465 h 445"/>
              <a:gd name="T20" fmla="*/ 358754 w 2195"/>
              <a:gd name="T21" fmla="*/ 66589 h 445"/>
              <a:gd name="T22" fmla="*/ 581921 w 2195"/>
              <a:gd name="T23" fmla="*/ 265704 h 445"/>
              <a:gd name="T24" fmla="*/ 555971 w 2195"/>
              <a:gd name="T25" fmla="*/ 287901 h 445"/>
              <a:gd name="T26" fmla="*/ 512506 w 2195"/>
              <a:gd name="T27" fmla="*/ 98578 h 445"/>
              <a:gd name="T28" fmla="*/ 483312 w 2195"/>
              <a:gd name="T29" fmla="*/ 72465 h 445"/>
              <a:gd name="T30" fmla="*/ 512506 w 2195"/>
              <a:gd name="T31" fmla="*/ 15668 h 445"/>
              <a:gd name="T32" fmla="*/ 542996 w 2195"/>
              <a:gd name="T33" fmla="*/ 72465 h 445"/>
              <a:gd name="T34" fmla="*/ 581921 w 2195"/>
              <a:gd name="T35" fmla="*/ 98578 h 445"/>
              <a:gd name="T36" fmla="*/ 542996 w 2195"/>
              <a:gd name="T37" fmla="*/ 241549 h 445"/>
              <a:gd name="T38" fmla="*/ 581921 w 2195"/>
              <a:gd name="T39" fmla="*/ 265704 h 445"/>
              <a:gd name="T40" fmla="*/ 787572 w 2195"/>
              <a:gd name="T41" fmla="*/ 162556 h 445"/>
              <a:gd name="T42" fmla="*/ 661716 w 2195"/>
              <a:gd name="T43" fmla="*/ 162556 h 445"/>
              <a:gd name="T44" fmla="*/ 819360 w 2195"/>
              <a:gd name="T45" fmla="*/ 226534 h 445"/>
              <a:gd name="T46" fmla="*/ 626684 w 2195"/>
              <a:gd name="T47" fmla="*/ 181488 h 445"/>
              <a:gd name="T48" fmla="*/ 820658 w 2195"/>
              <a:gd name="T49" fmla="*/ 181488 h 445"/>
              <a:gd name="T50" fmla="*/ 660419 w 2195"/>
              <a:gd name="T51" fmla="*/ 188670 h 445"/>
              <a:gd name="T52" fmla="*/ 787572 w 2195"/>
              <a:gd name="T53" fmla="*/ 218047 h 445"/>
              <a:gd name="T54" fmla="*/ 1054853 w 2195"/>
              <a:gd name="T55" fmla="*/ 283331 h 445"/>
              <a:gd name="T56" fmla="*/ 1025011 w 2195"/>
              <a:gd name="T57" fmla="*/ 152764 h 445"/>
              <a:gd name="T58" fmla="*/ 913428 w 2195"/>
              <a:gd name="T59" fmla="*/ 154069 h 445"/>
              <a:gd name="T60" fmla="*/ 882937 w 2195"/>
              <a:gd name="T61" fmla="*/ 284636 h 445"/>
              <a:gd name="T62" fmla="*/ 913428 w 2195"/>
              <a:gd name="T63" fmla="*/ 72465 h 445"/>
              <a:gd name="T64" fmla="*/ 982843 w 2195"/>
              <a:gd name="T65" fmla="*/ 66589 h 445"/>
              <a:gd name="T66" fmla="*/ 1206010 w 2195"/>
              <a:gd name="T67" fmla="*/ 265704 h 445"/>
              <a:gd name="T68" fmla="*/ 1179412 w 2195"/>
              <a:gd name="T69" fmla="*/ 287901 h 445"/>
              <a:gd name="T70" fmla="*/ 1136595 w 2195"/>
              <a:gd name="T71" fmla="*/ 98578 h 445"/>
              <a:gd name="T72" fmla="*/ 1107401 w 2195"/>
              <a:gd name="T73" fmla="*/ 72465 h 445"/>
              <a:gd name="T74" fmla="*/ 1136595 w 2195"/>
              <a:gd name="T75" fmla="*/ 15668 h 445"/>
              <a:gd name="T76" fmla="*/ 1166437 w 2195"/>
              <a:gd name="T77" fmla="*/ 72465 h 445"/>
              <a:gd name="T78" fmla="*/ 1206010 w 2195"/>
              <a:gd name="T79" fmla="*/ 98578 h 445"/>
              <a:gd name="T80" fmla="*/ 1166437 w 2195"/>
              <a:gd name="T81" fmla="*/ 241549 h 445"/>
              <a:gd name="T82" fmla="*/ 1206010 w 2195"/>
              <a:gd name="T83" fmla="*/ 265704 h 445"/>
              <a:gd name="T84" fmla="*/ 1414256 w 2195"/>
              <a:gd name="T85" fmla="*/ 123386 h 445"/>
              <a:gd name="T86" fmla="*/ 1256612 w 2195"/>
              <a:gd name="T87" fmla="*/ 126650 h 445"/>
              <a:gd name="T88" fmla="*/ 1390901 w 2195"/>
              <a:gd name="T89" fmla="*/ 229798 h 445"/>
              <a:gd name="T90" fmla="*/ 1278020 w 2195"/>
              <a:gd name="T91" fmla="*/ 218047 h 445"/>
              <a:gd name="T92" fmla="*/ 1337704 w 2195"/>
              <a:gd name="T93" fmla="*/ 289206 h 445"/>
              <a:gd name="T94" fmla="*/ 1346138 w 2195"/>
              <a:gd name="T95" fmla="*/ 164515 h 445"/>
              <a:gd name="T96" fmla="*/ 1334461 w 2195"/>
              <a:gd name="T97" fmla="*/ 94661 h 445"/>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2195" h="445">
                <a:moveTo>
                  <a:pt x="154" y="142"/>
                </a:moveTo>
                <a:cubicBezTo>
                  <a:pt x="86" y="144"/>
                  <a:pt x="51" y="189"/>
                  <a:pt x="49" y="278"/>
                </a:cubicBezTo>
                <a:cubicBezTo>
                  <a:pt x="51" y="361"/>
                  <a:pt x="86" y="405"/>
                  <a:pt x="154" y="407"/>
                </a:cubicBezTo>
                <a:cubicBezTo>
                  <a:pt x="218" y="405"/>
                  <a:pt x="251" y="361"/>
                  <a:pt x="252" y="276"/>
                </a:cubicBezTo>
                <a:cubicBezTo>
                  <a:pt x="248" y="193"/>
                  <a:pt x="215" y="148"/>
                  <a:pt x="154" y="142"/>
                </a:cubicBezTo>
                <a:close/>
                <a:moveTo>
                  <a:pt x="152" y="443"/>
                </a:moveTo>
                <a:cubicBezTo>
                  <a:pt x="55" y="437"/>
                  <a:pt x="5" y="383"/>
                  <a:pt x="0" y="280"/>
                </a:cubicBezTo>
                <a:cubicBezTo>
                  <a:pt x="3" y="166"/>
                  <a:pt x="55" y="107"/>
                  <a:pt x="156" y="105"/>
                </a:cubicBezTo>
                <a:cubicBezTo>
                  <a:pt x="250" y="109"/>
                  <a:pt x="299" y="165"/>
                  <a:pt x="303" y="274"/>
                </a:cubicBezTo>
                <a:cubicBezTo>
                  <a:pt x="302" y="385"/>
                  <a:pt x="251" y="442"/>
                  <a:pt x="152" y="443"/>
                </a:cubicBezTo>
                <a:close/>
                <a:moveTo>
                  <a:pt x="665" y="227"/>
                </a:moveTo>
                <a:lnTo>
                  <a:pt x="665" y="434"/>
                </a:lnTo>
                <a:lnTo>
                  <a:pt x="618" y="434"/>
                </a:lnTo>
                <a:lnTo>
                  <a:pt x="618" y="234"/>
                </a:lnTo>
                <a:cubicBezTo>
                  <a:pt x="616" y="174"/>
                  <a:pt x="591" y="144"/>
                  <a:pt x="542" y="142"/>
                </a:cubicBezTo>
                <a:cubicBezTo>
                  <a:pt x="484" y="150"/>
                  <a:pt x="452" y="181"/>
                  <a:pt x="446" y="236"/>
                </a:cubicBezTo>
                <a:lnTo>
                  <a:pt x="446" y="434"/>
                </a:lnTo>
                <a:lnTo>
                  <a:pt x="400" y="436"/>
                </a:lnTo>
                <a:lnTo>
                  <a:pt x="400" y="111"/>
                </a:lnTo>
                <a:lnTo>
                  <a:pt x="446" y="111"/>
                </a:lnTo>
                <a:lnTo>
                  <a:pt x="446" y="160"/>
                </a:lnTo>
                <a:cubicBezTo>
                  <a:pt x="472" y="123"/>
                  <a:pt x="507" y="104"/>
                  <a:pt x="553" y="102"/>
                </a:cubicBezTo>
                <a:cubicBezTo>
                  <a:pt x="628" y="102"/>
                  <a:pt x="665" y="144"/>
                  <a:pt x="665" y="227"/>
                </a:cubicBezTo>
                <a:close/>
                <a:moveTo>
                  <a:pt x="897" y="407"/>
                </a:moveTo>
                <a:lnTo>
                  <a:pt x="906" y="432"/>
                </a:lnTo>
                <a:cubicBezTo>
                  <a:pt x="891" y="438"/>
                  <a:pt x="875" y="441"/>
                  <a:pt x="857" y="441"/>
                </a:cubicBezTo>
                <a:cubicBezTo>
                  <a:pt x="811" y="442"/>
                  <a:pt x="788" y="419"/>
                  <a:pt x="790" y="370"/>
                </a:cubicBezTo>
                <a:lnTo>
                  <a:pt x="790" y="151"/>
                </a:lnTo>
                <a:lnTo>
                  <a:pt x="745" y="151"/>
                </a:lnTo>
                <a:lnTo>
                  <a:pt x="745" y="111"/>
                </a:lnTo>
                <a:lnTo>
                  <a:pt x="790" y="111"/>
                </a:lnTo>
                <a:lnTo>
                  <a:pt x="790" y="24"/>
                </a:lnTo>
                <a:lnTo>
                  <a:pt x="837" y="0"/>
                </a:lnTo>
                <a:lnTo>
                  <a:pt x="837" y="111"/>
                </a:lnTo>
                <a:lnTo>
                  <a:pt x="897" y="111"/>
                </a:lnTo>
                <a:lnTo>
                  <a:pt x="897" y="151"/>
                </a:lnTo>
                <a:lnTo>
                  <a:pt x="837" y="151"/>
                </a:lnTo>
                <a:lnTo>
                  <a:pt x="837" y="370"/>
                </a:lnTo>
                <a:cubicBezTo>
                  <a:pt x="835" y="398"/>
                  <a:pt x="847" y="411"/>
                  <a:pt x="872" y="410"/>
                </a:cubicBezTo>
                <a:cubicBezTo>
                  <a:pt x="881" y="410"/>
                  <a:pt x="890" y="409"/>
                  <a:pt x="897" y="407"/>
                </a:cubicBezTo>
                <a:close/>
                <a:moveTo>
                  <a:pt x="1020" y="249"/>
                </a:moveTo>
                <a:lnTo>
                  <a:pt x="1214" y="249"/>
                </a:lnTo>
                <a:cubicBezTo>
                  <a:pt x="1211" y="184"/>
                  <a:pt x="1179" y="150"/>
                  <a:pt x="1118" y="147"/>
                </a:cubicBezTo>
                <a:cubicBezTo>
                  <a:pt x="1057" y="153"/>
                  <a:pt x="1024" y="187"/>
                  <a:pt x="1020" y="249"/>
                </a:cubicBezTo>
                <a:close/>
                <a:moveTo>
                  <a:pt x="1214" y="334"/>
                </a:moveTo>
                <a:lnTo>
                  <a:pt x="1263" y="347"/>
                </a:lnTo>
                <a:cubicBezTo>
                  <a:pt x="1245" y="413"/>
                  <a:pt x="1198" y="445"/>
                  <a:pt x="1120" y="443"/>
                </a:cubicBezTo>
                <a:cubicBezTo>
                  <a:pt x="1021" y="439"/>
                  <a:pt x="969" y="384"/>
                  <a:pt x="966" y="278"/>
                </a:cubicBezTo>
                <a:cubicBezTo>
                  <a:pt x="971" y="167"/>
                  <a:pt x="1021" y="109"/>
                  <a:pt x="1118" y="105"/>
                </a:cubicBezTo>
                <a:cubicBezTo>
                  <a:pt x="1213" y="107"/>
                  <a:pt x="1262" y="165"/>
                  <a:pt x="1265" y="278"/>
                </a:cubicBezTo>
                <a:cubicBezTo>
                  <a:pt x="1265" y="284"/>
                  <a:pt x="1265" y="288"/>
                  <a:pt x="1265" y="289"/>
                </a:cubicBezTo>
                <a:lnTo>
                  <a:pt x="1018" y="289"/>
                </a:lnTo>
                <a:cubicBezTo>
                  <a:pt x="1021" y="362"/>
                  <a:pt x="1054" y="401"/>
                  <a:pt x="1118" y="405"/>
                </a:cubicBezTo>
                <a:cubicBezTo>
                  <a:pt x="1169" y="405"/>
                  <a:pt x="1200" y="382"/>
                  <a:pt x="1214" y="334"/>
                </a:cubicBezTo>
                <a:close/>
                <a:moveTo>
                  <a:pt x="1626" y="227"/>
                </a:moveTo>
                <a:lnTo>
                  <a:pt x="1626" y="434"/>
                </a:lnTo>
                <a:lnTo>
                  <a:pt x="1580" y="434"/>
                </a:lnTo>
                <a:lnTo>
                  <a:pt x="1580" y="234"/>
                </a:lnTo>
                <a:cubicBezTo>
                  <a:pt x="1578" y="174"/>
                  <a:pt x="1553" y="144"/>
                  <a:pt x="1504" y="142"/>
                </a:cubicBezTo>
                <a:cubicBezTo>
                  <a:pt x="1446" y="150"/>
                  <a:pt x="1414" y="181"/>
                  <a:pt x="1408" y="236"/>
                </a:cubicBezTo>
                <a:lnTo>
                  <a:pt x="1408" y="434"/>
                </a:lnTo>
                <a:lnTo>
                  <a:pt x="1361" y="436"/>
                </a:lnTo>
                <a:lnTo>
                  <a:pt x="1361" y="111"/>
                </a:lnTo>
                <a:lnTo>
                  <a:pt x="1408" y="111"/>
                </a:lnTo>
                <a:lnTo>
                  <a:pt x="1408" y="160"/>
                </a:lnTo>
                <a:cubicBezTo>
                  <a:pt x="1433" y="123"/>
                  <a:pt x="1469" y="104"/>
                  <a:pt x="1515" y="102"/>
                </a:cubicBezTo>
                <a:cubicBezTo>
                  <a:pt x="1589" y="102"/>
                  <a:pt x="1626" y="144"/>
                  <a:pt x="1626" y="227"/>
                </a:cubicBezTo>
                <a:close/>
                <a:moveTo>
                  <a:pt x="1859" y="407"/>
                </a:moveTo>
                <a:lnTo>
                  <a:pt x="1868" y="432"/>
                </a:lnTo>
                <a:cubicBezTo>
                  <a:pt x="1853" y="438"/>
                  <a:pt x="1836" y="441"/>
                  <a:pt x="1818" y="441"/>
                </a:cubicBezTo>
                <a:cubicBezTo>
                  <a:pt x="1772" y="442"/>
                  <a:pt x="1750" y="419"/>
                  <a:pt x="1752" y="370"/>
                </a:cubicBezTo>
                <a:lnTo>
                  <a:pt x="1752" y="151"/>
                </a:lnTo>
                <a:lnTo>
                  <a:pt x="1707" y="151"/>
                </a:lnTo>
                <a:lnTo>
                  <a:pt x="1707" y="111"/>
                </a:lnTo>
                <a:lnTo>
                  <a:pt x="1752" y="111"/>
                </a:lnTo>
                <a:lnTo>
                  <a:pt x="1752" y="24"/>
                </a:lnTo>
                <a:lnTo>
                  <a:pt x="1798" y="0"/>
                </a:lnTo>
                <a:lnTo>
                  <a:pt x="1798" y="111"/>
                </a:lnTo>
                <a:lnTo>
                  <a:pt x="1859" y="111"/>
                </a:lnTo>
                <a:lnTo>
                  <a:pt x="1859" y="151"/>
                </a:lnTo>
                <a:lnTo>
                  <a:pt x="1798" y="151"/>
                </a:lnTo>
                <a:lnTo>
                  <a:pt x="1798" y="370"/>
                </a:lnTo>
                <a:cubicBezTo>
                  <a:pt x="1797" y="398"/>
                  <a:pt x="1809" y="411"/>
                  <a:pt x="1834" y="410"/>
                </a:cubicBezTo>
                <a:cubicBezTo>
                  <a:pt x="1843" y="410"/>
                  <a:pt x="1851" y="409"/>
                  <a:pt x="1859" y="407"/>
                </a:cubicBezTo>
                <a:close/>
                <a:moveTo>
                  <a:pt x="2131" y="203"/>
                </a:moveTo>
                <a:lnTo>
                  <a:pt x="2180" y="189"/>
                </a:lnTo>
                <a:cubicBezTo>
                  <a:pt x="2167" y="133"/>
                  <a:pt x="2125" y="104"/>
                  <a:pt x="2055" y="102"/>
                </a:cubicBezTo>
                <a:cubicBezTo>
                  <a:pt x="1982" y="105"/>
                  <a:pt x="1943" y="136"/>
                  <a:pt x="1937" y="194"/>
                </a:cubicBezTo>
                <a:cubicBezTo>
                  <a:pt x="1934" y="249"/>
                  <a:pt x="1976" y="281"/>
                  <a:pt x="2062" y="292"/>
                </a:cubicBezTo>
                <a:cubicBezTo>
                  <a:pt x="2118" y="302"/>
                  <a:pt x="2146" y="322"/>
                  <a:pt x="2144" y="352"/>
                </a:cubicBezTo>
                <a:cubicBezTo>
                  <a:pt x="2143" y="387"/>
                  <a:pt x="2115" y="406"/>
                  <a:pt x="2062" y="407"/>
                </a:cubicBezTo>
                <a:cubicBezTo>
                  <a:pt x="2013" y="409"/>
                  <a:pt x="1982" y="384"/>
                  <a:pt x="1970" y="334"/>
                </a:cubicBezTo>
                <a:lnTo>
                  <a:pt x="1924" y="347"/>
                </a:lnTo>
                <a:cubicBezTo>
                  <a:pt x="1941" y="413"/>
                  <a:pt x="1988" y="445"/>
                  <a:pt x="2062" y="443"/>
                </a:cubicBezTo>
                <a:cubicBezTo>
                  <a:pt x="2148" y="442"/>
                  <a:pt x="2192" y="410"/>
                  <a:pt x="2193" y="350"/>
                </a:cubicBezTo>
                <a:cubicBezTo>
                  <a:pt x="2195" y="298"/>
                  <a:pt x="2155" y="265"/>
                  <a:pt x="2075" y="252"/>
                </a:cubicBezTo>
                <a:cubicBezTo>
                  <a:pt x="2014" y="241"/>
                  <a:pt x="1985" y="222"/>
                  <a:pt x="1986" y="194"/>
                </a:cubicBezTo>
                <a:cubicBezTo>
                  <a:pt x="1990" y="162"/>
                  <a:pt x="2014" y="146"/>
                  <a:pt x="2057" y="145"/>
                </a:cubicBezTo>
                <a:cubicBezTo>
                  <a:pt x="2097" y="145"/>
                  <a:pt x="2122" y="164"/>
                  <a:pt x="2131" y="203"/>
                </a:cubicBezTo>
                <a:close/>
              </a:path>
            </a:pathLst>
          </a:custGeom>
          <a:solidFill>
            <a:srgbClr val="4D4D4D"/>
          </a:solidFill>
          <a:ln>
            <a:noFill/>
          </a:ln>
          <a:extLst>
            <a:ext uri="{91240B29-F687-4F45-9708-019B960494DF}">
              <a14:hiddenLine xmlns:a14="http://schemas.microsoft.com/office/drawing/2010/main" w="9525">
                <a:solidFill>
                  <a:srgbClr val="000000"/>
                </a:solidFill>
                <a:round/>
              </a14:hiddenLine>
            </a:ext>
          </a:extLst>
        </p:spPr>
        <p:txBody>
          <a:bodyPr lIns="68571" tIns="34285" rIns="68571" bIns="34285"/>
          <a:lstStyle/>
          <a:p>
            <a:endParaRPr lang="zh-CN" altLang="en-US" kern="0" dirty="0">
              <a:latin typeface="Times New Roman" panose="02020603050405020304" pitchFamily="18" charset="0"/>
              <a:cs typeface="Times New Roman" panose="02020603050405020304" pitchFamily="18" charset="0"/>
              <a:sym typeface="+mn-lt"/>
            </a:endParaRPr>
          </a:p>
        </p:txBody>
      </p:sp>
      <p:sp>
        <p:nvSpPr>
          <p:cNvPr id="48" name="Freeform 26">
            <a:extLst>
              <a:ext uri="{FF2B5EF4-FFF2-40B4-BE49-F238E27FC236}">
                <a16:creationId xmlns:a16="http://schemas.microsoft.com/office/drawing/2014/main" id="{200FB226-BC0C-4B22-9DB3-95091E361C34}"/>
              </a:ext>
            </a:extLst>
          </p:cNvPr>
          <p:cNvSpPr/>
          <p:nvPr/>
        </p:nvSpPr>
        <p:spPr bwMode="auto">
          <a:xfrm>
            <a:off x="2862289" y="5003706"/>
            <a:ext cx="4797308" cy="454819"/>
          </a:xfrm>
          <a:custGeom>
            <a:avLst/>
            <a:gdLst>
              <a:gd name="T0" fmla="*/ 60743788 w 6963"/>
              <a:gd name="T1" fmla="*/ 0 h 794"/>
              <a:gd name="T2" fmla="*/ 2147483647 w 6963"/>
              <a:gd name="T3" fmla="*/ 0 h 794"/>
              <a:gd name="T4" fmla="*/ 2147483647 w 6963"/>
              <a:gd name="T5" fmla="*/ 50166012 h 794"/>
              <a:gd name="T6" fmla="*/ 2147483647 w 6963"/>
              <a:gd name="T7" fmla="*/ 412413298 h 794"/>
              <a:gd name="T8" fmla="*/ 2147483647 w 6963"/>
              <a:gd name="T9" fmla="*/ 463162822 h 794"/>
              <a:gd name="T10" fmla="*/ 60743788 w 6963"/>
              <a:gd name="T11" fmla="*/ 463162822 h 794"/>
              <a:gd name="T12" fmla="*/ 0 w 6963"/>
              <a:gd name="T13" fmla="*/ 412413298 h 794"/>
              <a:gd name="T14" fmla="*/ 0 w 6963"/>
              <a:gd name="T15" fmla="*/ 50166012 h 794"/>
              <a:gd name="T16" fmla="*/ 60743788 w 6963"/>
              <a:gd name="T17" fmla="*/ 0 h 79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963" h="794">
                <a:moveTo>
                  <a:pt x="87" y="0"/>
                </a:moveTo>
                <a:lnTo>
                  <a:pt x="6876" y="0"/>
                </a:lnTo>
                <a:cubicBezTo>
                  <a:pt x="6924" y="0"/>
                  <a:pt x="6963" y="39"/>
                  <a:pt x="6963" y="86"/>
                </a:cubicBezTo>
                <a:lnTo>
                  <a:pt x="6963" y="707"/>
                </a:lnTo>
                <a:cubicBezTo>
                  <a:pt x="6963" y="754"/>
                  <a:pt x="6924" y="794"/>
                  <a:pt x="6876" y="794"/>
                </a:cubicBezTo>
                <a:lnTo>
                  <a:pt x="87" y="794"/>
                </a:lnTo>
                <a:cubicBezTo>
                  <a:pt x="39" y="794"/>
                  <a:pt x="0" y="754"/>
                  <a:pt x="0" y="707"/>
                </a:cubicBezTo>
                <a:lnTo>
                  <a:pt x="0" y="86"/>
                </a:lnTo>
                <a:cubicBezTo>
                  <a:pt x="0" y="39"/>
                  <a:pt x="39" y="0"/>
                  <a:pt x="87" y="0"/>
                </a:cubicBezTo>
                <a:close/>
              </a:path>
            </a:pathLst>
          </a:custGeom>
          <a:gradFill rotWithShape="0">
            <a:gsLst>
              <a:gs pos="0">
                <a:srgbClr val="F8F8F8"/>
              </a:gs>
              <a:gs pos="100000">
                <a:srgbClr val="EAEAEA"/>
              </a:gs>
            </a:gsLst>
            <a:lin ang="5400000"/>
          </a:gradFill>
          <a:ln w="10" cap="flat" cmpd="sng">
            <a:solidFill>
              <a:srgbClr val="DFDFE1"/>
            </a:solidFill>
            <a:round/>
          </a:ln>
          <a:effectLst>
            <a:outerShdw blurRad="50800" dist="38100" dir="2700000" algn="tl" rotWithShape="0">
              <a:prstClr val="black">
                <a:alpha val="40000"/>
              </a:prstClr>
            </a:outerShdw>
          </a:effectLst>
        </p:spPr>
        <p:txBody>
          <a:bodyPr lIns="68563" tIns="34281" rIns="68563" bIns="34281"/>
          <a:lstStyle/>
          <a:p>
            <a:endParaRPr lang="zh-CN" altLang="en-US"/>
          </a:p>
        </p:txBody>
      </p:sp>
      <p:sp>
        <p:nvSpPr>
          <p:cNvPr id="49" name="Freeform 27">
            <a:extLst>
              <a:ext uri="{FF2B5EF4-FFF2-40B4-BE49-F238E27FC236}">
                <a16:creationId xmlns:a16="http://schemas.microsoft.com/office/drawing/2014/main" id="{0EF38077-CD7A-4228-BB03-2E830D4488AB}"/>
              </a:ext>
            </a:extLst>
          </p:cNvPr>
          <p:cNvSpPr/>
          <p:nvPr/>
        </p:nvSpPr>
        <p:spPr bwMode="auto">
          <a:xfrm>
            <a:off x="2970595" y="4923933"/>
            <a:ext cx="593889" cy="72628"/>
          </a:xfrm>
          <a:custGeom>
            <a:avLst/>
            <a:gdLst>
              <a:gd name="T0" fmla="*/ 58241460 w 1038"/>
              <a:gd name="T1" fmla="*/ 0 h 127"/>
              <a:gd name="T2" fmla="*/ 546306357 w 1038"/>
              <a:gd name="T3" fmla="*/ 0 h 127"/>
              <a:gd name="T4" fmla="*/ 604547817 w 1038"/>
              <a:gd name="T5" fmla="*/ 73837831 h 127"/>
              <a:gd name="T6" fmla="*/ 0 w 1038"/>
              <a:gd name="T7" fmla="*/ 73837831 h 127"/>
              <a:gd name="T8" fmla="*/ 58241460 w 1038"/>
              <a:gd name="T9" fmla="*/ 0 h 1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8" h="127">
                <a:moveTo>
                  <a:pt x="100" y="0"/>
                </a:moveTo>
                <a:lnTo>
                  <a:pt x="938" y="0"/>
                </a:lnTo>
                <a:lnTo>
                  <a:pt x="1038" y="127"/>
                </a:lnTo>
                <a:lnTo>
                  <a:pt x="0" y="127"/>
                </a:lnTo>
                <a:lnTo>
                  <a:pt x="100" y="0"/>
                </a:lnTo>
                <a:close/>
              </a:path>
            </a:pathLst>
          </a:custGeom>
          <a:solidFill>
            <a:schemeClr val="accent5">
              <a:lumMod val="50000"/>
            </a:schemeClr>
          </a:solidFill>
          <a:ln>
            <a:noFill/>
          </a:ln>
        </p:spPr>
        <p:txBody>
          <a:bodyPr lIns="68563" tIns="34281" rIns="68563" bIns="34281"/>
          <a:lstStyle/>
          <a:p>
            <a:endParaRPr lang="zh-CN" altLang="en-US"/>
          </a:p>
        </p:txBody>
      </p:sp>
      <p:sp>
        <p:nvSpPr>
          <p:cNvPr id="50" name="Rectangle 28">
            <a:extLst>
              <a:ext uri="{FF2B5EF4-FFF2-40B4-BE49-F238E27FC236}">
                <a16:creationId xmlns:a16="http://schemas.microsoft.com/office/drawing/2014/main" id="{53DF0CFA-7F0F-44DA-92D6-300830018719}"/>
              </a:ext>
            </a:extLst>
          </p:cNvPr>
          <p:cNvSpPr>
            <a:spLocks noChangeArrowheads="1"/>
          </p:cNvSpPr>
          <p:nvPr/>
        </p:nvSpPr>
        <p:spPr bwMode="auto">
          <a:xfrm>
            <a:off x="3027720" y="4923931"/>
            <a:ext cx="478444" cy="476251"/>
          </a:xfrm>
          <a:prstGeom prst="rect">
            <a:avLst/>
          </a:prstGeom>
          <a:solidFill>
            <a:srgbClr val="134F85"/>
          </a:solidFill>
          <a:ln>
            <a:noFill/>
          </a:ln>
        </p:spPr>
        <p:txBody>
          <a:bodyPr lIns="68563" tIns="34281" rIns="68563" bIns="34281"/>
          <a:lstStyle/>
          <a:p>
            <a:pPr>
              <a:buFontTx/>
              <a:buNone/>
            </a:pPr>
            <a:endParaRPr lang="zh-CN" altLang="en-US"/>
          </a:p>
        </p:txBody>
      </p:sp>
      <p:sp>
        <p:nvSpPr>
          <p:cNvPr id="51" name="TextBox 88">
            <a:extLst>
              <a:ext uri="{FF2B5EF4-FFF2-40B4-BE49-F238E27FC236}">
                <a16:creationId xmlns:a16="http://schemas.microsoft.com/office/drawing/2014/main" id="{E7E6CCA6-5AD9-49FF-83F1-36687F3512A9}"/>
              </a:ext>
            </a:extLst>
          </p:cNvPr>
          <p:cNvSpPr txBox="1">
            <a:spLocks noChangeArrowheads="1"/>
          </p:cNvSpPr>
          <p:nvPr/>
        </p:nvSpPr>
        <p:spPr bwMode="auto">
          <a:xfrm>
            <a:off x="3559641" y="4441263"/>
            <a:ext cx="1273391" cy="407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200" b="1" kern="0" dirty="0">
                <a:solidFill>
                  <a:srgbClr val="104E87"/>
                </a:solidFill>
                <a:latin typeface="华光淡古印_CNKI" panose="02000500000000000000" pitchFamily="2" charset="-122"/>
                <a:ea typeface="华光淡古印_CNKI" panose="02000500000000000000" pitchFamily="2" charset="-122"/>
                <a:cs typeface="+mn-ea"/>
                <a:sym typeface="+mn-lt"/>
              </a:rPr>
              <a:t>编程案例</a:t>
            </a:r>
            <a:endParaRPr lang="zh-CN" altLang="en-US" sz="2000" b="1" kern="0" dirty="0">
              <a:solidFill>
                <a:srgbClr val="104E87"/>
              </a:solidFill>
              <a:latin typeface="华光淡古印_CNKI" panose="02000500000000000000" pitchFamily="2" charset="-122"/>
              <a:ea typeface="华光淡古印_CNKI" panose="02000500000000000000" pitchFamily="2" charset="-122"/>
              <a:cs typeface="+mn-ea"/>
              <a:sym typeface="+mn-lt"/>
            </a:endParaRPr>
          </a:p>
        </p:txBody>
      </p:sp>
      <p:sp>
        <p:nvSpPr>
          <p:cNvPr id="52" name="TextBox 89">
            <a:extLst>
              <a:ext uri="{FF2B5EF4-FFF2-40B4-BE49-F238E27FC236}">
                <a16:creationId xmlns:a16="http://schemas.microsoft.com/office/drawing/2014/main" id="{3073F45F-5665-4866-8E90-A69C6A203811}"/>
              </a:ext>
            </a:extLst>
          </p:cNvPr>
          <p:cNvSpPr txBox="1">
            <a:spLocks noChangeArrowheads="1"/>
          </p:cNvSpPr>
          <p:nvPr/>
        </p:nvSpPr>
        <p:spPr bwMode="auto">
          <a:xfrm>
            <a:off x="3091991" y="4938220"/>
            <a:ext cx="311589" cy="48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en-US" altLang="zh-CN" sz="2700" b="1" dirty="0">
                <a:latin typeface="Times New Roman" panose="02020603050405020304" pitchFamily="18" charset="0"/>
                <a:ea typeface="微软雅黑" panose="020B0503020204020204" pitchFamily="34" charset="-122"/>
                <a:cs typeface="Times New Roman" panose="02020603050405020304" pitchFamily="18" charset="0"/>
              </a:rPr>
              <a:t>7</a:t>
            </a:r>
            <a:endParaRPr lang="zh-CN" altLang="en-US" sz="27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3" name="Freeform 26">
            <a:extLst>
              <a:ext uri="{FF2B5EF4-FFF2-40B4-BE49-F238E27FC236}">
                <a16:creationId xmlns:a16="http://schemas.microsoft.com/office/drawing/2014/main" id="{D3064CD5-2375-498F-B841-24C7EA9F756D}"/>
              </a:ext>
            </a:extLst>
          </p:cNvPr>
          <p:cNvSpPr/>
          <p:nvPr/>
        </p:nvSpPr>
        <p:spPr bwMode="auto">
          <a:xfrm>
            <a:off x="2885736" y="5625026"/>
            <a:ext cx="4797308" cy="454819"/>
          </a:xfrm>
          <a:custGeom>
            <a:avLst/>
            <a:gdLst>
              <a:gd name="T0" fmla="*/ 60743788 w 6963"/>
              <a:gd name="T1" fmla="*/ 0 h 794"/>
              <a:gd name="T2" fmla="*/ 2147483647 w 6963"/>
              <a:gd name="T3" fmla="*/ 0 h 794"/>
              <a:gd name="T4" fmla="*/ 2147483647 w 6963"/>
              <a:gd name="T5" fmla="*/ 50166012 h 794"/>
              <a:gd name="T6" fmla="*/ 2147483647 w 6963"/>
              <a:gd name="T7" fmla="*/ 412413298 h 794"/>
              <a:gd name="T8" fmla="*/ 2147483647 w 6963"/>
              <a:gd name="T9" fmla="*/ 463162822 h 794"/>
              <a:gd name="T10" fmla="*/ 60743788 w 6963"/>
              <a:gd name="T11" fmla="*/ 463162822 h 794"/>
              <a:gd name="T12" fmla="*/ 0 w 6963"/>
              <a:gd name="T13" fmla="*/ 412413298 h 794"/>
              <a:gd name="T14" fmla="*/ 0 w 6963"/>
              <a:gd name="T15" fmla="*/ 50166012 h 794"/>
              <a:gd name="T16" fmla="*/ 60743788 w 6963"/>
              <a:gd name="T17" fmla="*/ 0 h 79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963" h="794">
                <a:moveTo>
                  <a:pt x="87" y="0"/>
                </a:moveTo>
                <a:lnTo>
                  <a:pt x="6876" y="0"/>
                </a:lnTo>
                <a:cubicBezTo>
                  <a:pt x="6924" y="0"/>
                  <a:pt x="6963" y="39"/>
                  <a:pt x="6963" y="86"/>
                </a:cubicBezTo>
                <a:lnTo>
                  <a:pt x="6963" y="707"/>
                </a:lnTo>
                <a:cubicBezTo>
                  <a:pt x="6963" y="754"/>
                  <a:pt x="6924" y="794"/>
                  <a:pt x="6876" y="794"/>
                </a:cubicBezTo>
                <a:lnTo>
                  <a:pt x="87" y="794"/>
                </a:lnTo>
                <a:cubicBezTo>
                  <a:pt x="39" y="794"/>
                  <a:pt x="0" y="754"/>
                  <a:pt x="0" y="707"/>
                </a:cubicBezTo>
                <a:lnTo>
                  <a:pt x="0" y="86"/>
                </a:lnTo>
                <a:cubicBezTo>
                  <a:pt x="0" y="39"/>
                  <a:pt x="39" y="0"/>
                  <a:pt x="87" y="0"/>
                </a:cubicBezTo>
                <a:close/>
              </a:path>
            </a:pathLst>
          </a:custGeom>
          <a:gradFill rotWithShape="0">
            <a:gsLst>
              <a:gs pos="0">
                <a:srgbClr val="F8F8F8"/>
              </a:gs>
              <a:gs pos="100000">
                <a:srgbClr val="EAEAEA"/>
              </a:gs>
            </a:gsLst>
            <a:lin ang="5400000"/>
          </a:gradFill>
          <a:ln w="10" cap="flat" cmpd="sng">
            <a:solidFill>
              <a:srgbClr val="DFDFE1"/>
            </a:solidFill>
            <a:round/>
          </a:ln>
          <a:effectLst>
            <a:outerShdw blurRad="50800" dist="38100" dir="2700000" algn="tl" rotWithShape="0">
              <a:prstClr val="black">
                <a:alpha val="40000"/>
              </a:prstClr>
            </a:outerShdw>
          </a:effectLst>
        </p:spPr>
        <p:txBody>
          <a:bodyPr lIns="68563" tIns="34281" rIns="68563" bIns="34281"/>
          <a:lstStyle/>
          <a:p>
            <a:endParaRPr lang="zh-CN" altLang="en-US"/>
          </a:p>
        </p:txBody>
      </p:sp>
      <p:sp>
        <p:nvSpPr>
          <p:cNvPr id="54" name="Freeform 27">
            <a:extLst>
              <a:ext uri="{FF2B5EF4-FFF2-40B4-BE49-F238E27FC236}">
                <a16:creationId xmlns:a16="http://schemas.microsoft.com/office/drawing/2014/main" id="{87A26F42-D129-449B-A593-9B3BCDD33631}"/>
              </a:ext>
            </a:extLst>
          </p:cNvPr>
          <p:cNvSpPr/>
          <p:nvPr/>
        </p:nvSpPr>
        <p:spPr bwMode="auto">
          <a:xfrm>
            <a:off x="2994042" y="5545253"/>
            <a:ext cx="593889" cy="72628"/>
          </a:xfrm>
          <a:custGeom>
            <a:avLst/>
            <a:gdLst>
              <a:gd name="T0" fmla="*/ 58241460 w 1038"/>
              <a:gd name="T1" fmla="*/ 0 h 127"/>
              <a:gd name="T2" fmla="*/ 546306357 w 1038"/>
              <a:gd name="T3" fmla="*/ 0 h 127"/>
              <a:gd name="T4" fmla="*/ 604547817 w 1038"/>
              <a:gd name="T5" fmla="*/ 73837831 h 127"/>
              <a:gd name="T6" fmla="*/ 0 w 1038"/>
              <a:gd name="T7" fmla="*/ 73837831 h 127"/>
              <a:gd name="T8" fmla="*/ 58241460 w 1038"/>
              <a:gd name="T9" fmla="*/ 0 h 12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038" h="127">
                <a:moveTo>
                  <a:pt x="100" y="0"/>
                </a:moveTo>
                <a:lnTo>
                  <a:pt x="938" y="0"/>
                </a:lnTo>
                <a:lnTo>
                  <a:pt x="1038" y="127"/>
                </a:lnTo>
                <a:lnTo>
                  <a:pt x="0" y="127"/>
                </a:lnTo>
                <a:lnTo>
                  <a:pt x="100" y="0"/>
                </a:lnTo>
                <a:close/>
              </a:path>
            </a:pathLst>
          </a:custGeom>
          <a:solidFill>
            <a:schemeClr val="accent5">
              <a:lumMod val="50000"/>
            </a:schemeClr>
          </a:solidFill>
          <a:ln>
            <a:noFill/>
          </a:ln>
        </p:spPr>
        <p:txBody>
          <a:bodyPr lIns="68563" tIns="34281" rIns="68563" bIns="34281"/>
          <a:lstStyle/>
          <a:p>
            <a:endParaRPr lang="zh-CN" altLang="en-US"/>
          </a:p>
        </p:txBody>
      </p:sp>
      <p:sp>
        <p:nvSpPr>
          <p:cNvPr id="55" name="Rectangle 28">
            <a:extLst>
              <a:ext uri="{FF2B5EF4-FFF2-40B4-BE49-F238E27FC236}">
                <a16:creationId xmlns:a16="http://schemas.microsoft.com/office/drawing/2014/main" id="{AA55BA6F-657A-432D-8181-3FB7AA16B270}"/>
              </a:ext>
            </a:extLst>
          </p:cNvPr>
          <p:cNvSpPr>
            <a:spLocks noChangeArrowheads="1"/>
          </p:cNvSpPr>
          <p:nvPr/>
        </p:nvSpPr>
        <p:spPr bwMode="auto">
          <a:xfrm>
            <a:off x="3051167" y="5545251"/>
            <a:ext cx="478444" cy="476251"/>
          </a:xfrm>
          <a:prstGeom prst="rect">
            <a:avLst/>
          </a:prstGeom>
          <a:solidFill>
            <a:srgbClr val="134F85"/>
          </a:solidFill>
          <a:ln>
            <a:noFill/>
          </a:ln>
        </p:spPr>
        <p:txBody>
          <a:bodyPr lIns="68563" tIns="34281" rIns="68563" bIns="34281"/>
          <a:lstStyle/>
          <a:p>
            <a:pPr>
              <a:buFontTx/>
              <a:buNone/>
            </a:pPr>
            <a:endParaRPr lang="zh-CN" altLang="en-US"/>
          </a:p>
        </p:txBody>
      </p:sp>
      <p:sp>
        <p:nvSpPr>
          <p:cNvPr id="56" name="TextBox 88">
            <a:extLst>
              <a:ext uri="{FF2B5EF4-FFF2-40B4-BE49-F238E27FC236}">
                <a16:creationId xmlns:a16="http://schemas.microsoft.com/office/drawing/2014/main" id="{13564624-868A-4862-8B8D-F4D7CF5DD595}"/>
              </a:ext>
            </a:extLst>
          </p:cNvPr>
          <p:cNvSpPr txBox="1">
            <a:spLocks noChangeArrowheads="1"/>
          </p:cNvSpPr>
          <p:nvPr/>
        </p:nvSpPr>
        <p:spPr bwMode="auto">
          <a:xfrm>
            <a:off x="3602713" y="5653552"/>
            <a:ext cx="2087717" cy="407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200" b="1" kern="0" dirty="0">
                <a:solidFill>
                  <a:srgbClr val="104E87"/>
                </a:solidFill>
                <a:latin typeface="华光淡古印_CNKI" panose="02000500000000000000" pitchFamily="2" charset="-122"/>
                <a:ea typeface="华光淡古印_CNKI" panose="02000500000000000000" pitchFamily="2" charset="-122"/>
                <a:cs typeface="+mn-ea"/>
                <a:sym typeface="+mn-lt"/>
              </a:rPr>
              <a:t>本章要求</a:t>
            </a:r>
            <a:r>
              <a:rPr lang="en-US" altLang="zh-CN" sz="2200" b="1" kern="0" dirty="0">
                <a:solidFill>
                  <a:srgbClr val="104E87"/>
                </a:solidFill>
                <a:latin typeface="华光淡古印_CNKI" panose="02000500000000000000" pitchFamily="2" charset="-122"/>
                <a:ea typeface="华光淡古印_CNKI" panose="02000500000000000000" pitchFamily="2" charset="-122"/>
                <a:cs typeface="+mn-ea"/>
                <a:sym typeface="+mn-lt"/>
              </a:rPr>
              <a:t>&amp;</a:t>
            </a:r>
            <a:r>
              <a:rPr lang="zh-CN" altLang="en-US" sz="2200" b="1" kern="0" dirty="0">
                <a:solidFill>
                  <a:srgbClr val="104E87"/>
                </a:solidFill>
                <a:latin typeface="华光淡古印_CNKI" panose="02000500000000000000" pitchFamily="2" charset="-122"/>
                <a:ea typeface="华光淡古印_CNKI" panose="02000500000000000000" pitchFamily="2" charset="-122"/>
                <a:cs typeface="+mn-ea"/>
                <a:sym typeface="+mn-lt"/>
              </a:rPr>
              <a:t>作业</a:t>
            </a:r>
            <a:endParaRPr lang="zh-CN" altLang="en-US" b="1" kern="0" dirty="0">
              <a:solidFill>
                <a:srgbClr val="104E87"/>
              </a:solidFill>
              <a:latin typeface="华光淡古印_CNKI" panose="02000500000000000000" pitchFamily="2" charset="-122"/>
              <a:ea typeface="华光淡古印_CNKI" panose="02000500000000000000" pitchFamily="2" charset="-122"/>
              <a:cs typeface="+mn-ea"/>
              <a:sym typeface="+mn-lt"/>
            </a:endParaRPr>
          </a:p>
        </p:txBody>
      </p:sp>
      <p:sp>
        <p:nvSpPr>
          <p:cNvPr id="57" name="TextBox 89">
            <a:extLst>
              <a:ext uri="{FF2B5EF4-FFF2-40B4-BE49-F238E27FC236}">
                <a16:creationId xmlns:a16="http://schemas.microsoft.com/office/drawing/2014/main" id="{29967393-5711-48A5-8B60-D7198CCAD261}"/>
              </a:ext>
            </a:extLst>
          </p:cNvPr>
          <p:cNvSpPr txBox="1">
            <a:spLocks noChangeArrowheads="1"/>
          </p:cNvSpPr>
          <p:nvPr/>
        </p:nvSpPr>
        <p:spPr bwMode="auto">
          <a:xfrm>
            <a:off x="3115438" y="5559540"/>
            <a:ext cx="311589" cy="484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buFontTx/>
              <a:buNone/>
            </a:pPr>
            <a:r>
              <a:rPr lang="en-US" altLang="zh-CN" sz="2700" b="1" dirty="0">
                <a:latin typeface="Times New Roman" panose="02020603050405020304" pitchFamily="18" charset="0"/>
                <a:ea typeface="微软雅黑" panose="020B0503020204020204" pitchFamily="34" charset="-122"/>
                <a:cs typeface="Times New Roman" panose="02020603050405020304" pitchFamily="18" charset="0"/>
              </a:rPr>
              <a:t>8</a:t>
            </a:r>
            <a:endParaRPr lang="zh-CN" altLang="en-US" sz="2700" b="1"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21" name="TextBox 88">
            <a:extLst>
              <a:ext uri="{FF2B5EF4-FFF2-40B4-BE49-F238E27FC236}">
                <a16:creationId xmlns:a16="http://schemas.microsoft.com/office/drawing/2014/main" id="{83D9946A-2FCF-40E8-B871-F3B9DF3F224E}"/>
              </a:ext>
            </a:extLst>
          </p:cNvPr>
          <p:cNvSpPr txBox="1">
            <a:spLocks noChangeArrowheads="1"/>
          </p:cNvSpPr>
          <p:nvPr/>
        </p:nvSpPr>
        <p:spPr bwMode="auto">
          <a:xfrm>
            <a:off x="3577638" y="5015017"/>
            <a:ext cx="1273391" cy="407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63" tIns="34281" rIns="68563" bIns="3428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200" b="1" kern="0" dirty="0">
                <a:solidFill>
                  <a:srgbClr val="104E87"/>
                </a:solidFill>
                <a:latin typeface="华光淡古印_CNKI" panose="02000500000000000000" pitchFamily="2" charset="-122"/>
                <a:ea typeface="华光淡古印_CNKI" panose="02000500000000000000" pitchFamily="2" charset="-122"/>
                <a:cs typeface="+mn-ea"/>
                <a:sym typeface="+mn-lt"/>
              </a:rPr>
              <a:t>递归函数</a:t>
            </a:r>
            <a:endParaRPr lang="zh-CN" altLang="en-US" b="1" kern="0" dirty="0">
              <a:solidFill>
                <a:srgbClr val="104E87"/>
              </a:solidFill>
              <a:latin typeface="华光淡古印_CNKI" panose="02000500000000000000" pitchFamily="2" charset="-122"/>
              <a:ea typeface="华光淡古印_CNKI" panose="02000500000000000000" pitchFamily="2"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grpId="0" nodeType="after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additive="base">
                                        <p:cTn id="7" dur="500" fill="hold"/>
                                        <p:tgtEl>
                                          <p:spTgt spid="80"/>
                                        </p:tgtEl>
                                        <p:attrNameLst>
                                          <p:attrName>ppt_x</p:attrName>
                                        </p:attrNameLst>
                                      </p:cBhvr>
                                      <p:tavLst>
                                        <p:tav tm="0">
                                          <p:val>
                                            <p:strVal val="1+#ppt_w/2"/>
                                          </p:val>
                                        </p:tav>
                                        <p:tav tm="100000">
                                          <p:val>
                                            <p:strVal val="#ppt_x"/>
                                          </p:val>
                                        </p:tav>
                                      </p:tavLst>
                                    </p:anim>
                                    <p:anim calcmode="lin" valueType="num">
                                      <p:cBhvr additive="base">
                                        <p:cTn id="8" dur="500" fill="hold"/>
                                        <p:tgtEl>
                                          <p:spTgt spid="80"/>
                                        </p:tgtEl>
                                        <p:attrNameLst>
                                          <p:attrName>ppt_y</p:attrName>
                                        </p:attrNameLst>
                                      </p:cBhvr>
                                      <p:tavLst>
                                        <p:tav tm="0">
                                          <p:val>
                                            <p:strVal val="1+#ppt_h/2"/>
                                          </p:val>
                                        </p:tav>
                                        <p:tav tm="100000">
                                          <p:val>
                                            <p:strVal val="#ppt_y"/>
                                          </p:val>
                                        </p:tav>
                                      </p:tavLst>
                                    </p:anim>
                                  </p:childTnLst>
                                </p:cTn>
                              </p:par>
                              <p:par>
                                <p:cTn id="9" presetID="2" presetClass="entr" presetSubtype="6" fill="hold" grpId="0" nodeType="withEffect">
                                  <p:stCondLst>
                                    <p:cond delay="100"/>
                                  </p:stCondLst>
                                  <p:childTnLst>
                                    <p:set>
                                      <p:cBhvr>
                                        <p:cTn id="10" dur="1" fill="hold">
                                          <p:stCondLst>
                                            <p:cond delay="0"/>
                                          </p:stCondLst>
                                        </p:cTn>
                                        <p:tgtEl>
                                          <p:spTgt spid="87"/>
                                        </p:tgtEl>
                                        <p:attrNameLst>
                                          <p:attrName>style.visibility</p:attrName>
                                        </p:attrNameLst>
                                      </p:cBhvr>
                                      <p:to>
                                        <p:strVal val="visible"/>
                                      </p:to>
                                    </p:set>
                                    <p:anim calcmode="lin" valueType="num">
                                      <p:cBhvr additive="base">
                                        <p:cTn id="11" dur="500" fill="hold"/>
                                        <p:tgtEl>
                                          <p:spTgt spid="87"/>
                                        </p:tgtEl>
                                        <p:attrNameLst>
                                          <p:attrName>ppt_x</p:attrName>
                                        </p:attrNameLst>
                                      </p:cBhvr>
                                      <p:tavLst>
                                        <p:tav tm="0">
                                          <p:val>
                                            <p:strVal val="1+#ppt_w/2"/>
                                          </p:val>
                                        </p:tav>
                                        <p:tav tm="100000">
                                          <p:val>
                                            <p:strVal val="#ppt_x"/>
                                          </p:val>
                                        </p:tav>
                                      </p:tavLst>
                                    </p:anim>
                                    <p:anim calcmode="lin" valueType="num">
                                      <p:cBhvr additive="base">
                                        <p:cTn id="12" dur="500" fill="hold"/>
                                        <p:tgtEl>
                                          <p:spTgt spid="87"/>
                                        </p:tgtEl>
                                        <p:attrNameLst>
                                          <p:attrName>ppt_y</p:attrName>
                                        </p:attrNameLst>
                                      </p:cBhvr>
                                      <p:tavLst>
                                        <p:tav tm="0">
                                          <p:val>
                                            <p:strVal val="1+#ppt_h/2"/>
                                          </p:val>
                                        </p:tav>
                                        <p:tav tm="100000">
                                          <p:val>
                                            <p:strVal val="#ppt_y"/>
                                          </p:val>
                                        </p:tav>
                                      </p:tavLst>
                                    </p:anim>
                                  </p:childTnLst>
                                </p:cTn>
                              </p:par>
                              <p:par>
                                <p:cTn id="13" presetID="2" presetClass="entr" presetSubtype="6" fill="hold" grpId="0" nodeType="withEffect">
                                  <p:stCondLst>
                                    <p:cond delay="200"/>
                                  </p:stCondLst>
                                  <p:childTnLst>
                                    <p:set>
                                      <p:cBhvr>
                                        <p:cTn id="14" dur="1" fill="hold">
                                          <p:stCondLst>
                                            <p:cond delay="0"/>
                                          </p:stCondLst>
                                        </p:cTn>
                                        <p:tgtEl>
                                          <p:spTgt spid="95"/>
                                        </p:tgtEl>
                                        <p:attrNameLst>
                                          <p:attrName>style.visibility</p:attrName>
                                        </p:attrNameLst>
                                      </p:cBhvr>
                                      <p:to>
                                        <p:strVal val="visible"/>
                                      </p:to>
                                    </p:set>
                                    <p:anim calcmode="lin" valueType="num">
                                      <p:cBhvr additive="base">
                                        <p:cTn id="15" dur="500" fill="hold"/>
                                        <p:tgtEl>
                                          <p:spTgt spid="95"/>
                                        </p:tgtEl>
                                        <p:attrNameLst>
                                          <p:attrName>ppt_x</p:attrName>
                                        </p:attrNameLst>
                                      </p:cBhvr>
                                      <p:tavLst>
                                        <p:tav tm="0">
                                          <p:val>
                                            <p:strVal val="1+#ppt_w/2"/>
                                          </p:val>
                                        </p:tav>
                                        <p:tav tm="100000">
                                          <p:val>
                                            <p:strVal val="#ppt_x"/>
                                          </p:val>
                                        </p:tav>
                                      </p:tavLst>
                                    </p:anim>
                                    <p:anim calcmode="lin" valueType="num">
                                      <p:cBhvr additive="base">
                                        <p:cTn id="16" dur="500" fill="hold"/>
                                        <p:tgtEl>
                                          <p:spTgt spid="95"/>
                                        </p:tgtEl>
                                        <p:attrNameLst>
                                          <p:attrName>ppt_y</p:attrName>
                                        </p:attrNameLst>
                                      </p:cBhvr>
                                      <p:tavLst>
                                        <p:tav tm="0">
                                          <p:val>
                                            <p:strVal val="1+#ppt_h/2"/>
                                          </p:val>
                                        </p:tav>
                                        <p:tav tm="100000">
                                          <p:val>
                                            <p:strVal val="#ppt_y"/>
                                          </p:val>
                                        </p:tav>
                                      </p:tavLst>
                                    </p:anim>
                                  </p:childTnLst>
                                </p:cTn>
                              </p:par>
                              <p:par>
                                <p:cTn id="17" presetID="2" presetClass="entr" presetSubtype="6" fill="hold" grpId="0" nodeType="withEffect">
                                  <p:stCondLst>
                                    <p:cond delay="300"/>
                                  </p:stCondLst>
                                  <p:childTnLst>
                                    <p:set>
                                      <p:cBhvr>
                                        <p:cTn id="18" dur="1" fill="hold">
                                          <p:stCondLst>
                                            <p:cond delay="0"/>
                                          </p:stCondLst>
                                        </p:cTn>
                                        <p:tgtEl>
                                          <p:spTgt spid="98"/>
                                        </p:tgtEl>
                                        <p:attrNameLst>
                                          <p:attrName>style.visibility</p:attrName>
                                        </p:attrNameLst>
                                      </p:cBhvr>
                                      <p:to>
                                        <p:strVal val="visible"/>
                                      </p:to>
                                    </p:set>
                                    <p:anim calcmode="lin" valueType="num">
                                      <p:cBhvr additive="base">
                                        <p:cTn id="19" dur="500" fill="hold"/>
                                        <p:tgtEl>
                                          <p:spTgt spid="98"/>
                                        </p:tgtEl>
                                        <p:attrNameLst>
                                          <p:attrName>ppt_x</p:attrName>
                                        </p:attrNameLst>
                                      </p:cBhvr>
                                      <p:tavLst>
                                        <p:tav tm="0">
                                          <p:val>
                                            <p:strVal val="1+#ppt_w/2"/>
                                          </p:val>
                                        </p:tav>
                                        <p:tav tm="100000">
                                          <p:val>
                                            <p:strVal val="#ppt_x"/>
                                          </p:val>
                                        </p:tav>
                                      </p:tavLst>
                                    </p:anim>
                                    <p:anim calcmode="lin" valueType="num">
                                      <p:cBhvr additive="base">
                                        <p:cTn id="20" dur="500" fill="hold"/>
                                        <p:tgtEl>
                                          <p:spTgt spid="98"/>
                                        </p:tgtEl>
                                        <p:attrNameLst>
                                          <p:attrName>ppt_y</p:attrName>
                                        </p:attrNameLst>
                                      </p:cBhvr>
                                      <p:tavLst>
                                        <p:tav tm="0">
                                          <p:val>
                                            <p:strVal val="1+#ppt_h/2"/>
                                          </p:val>
                                        </p:tav>
                                        <p:tav tm="100000">
                                          <p:val>
                                            <p:strVal val="#ppt_y"/>
                                          </p:val>
                                        </p:tav>
                                      </p:tavLst>
                                    </p:anim>
                                  </p:childTnLst>
                                </p:cTn>
                              </p:par>
                              <p:par>
                                <p:cTn id="21" presetID="2" presetClass="entr" presetSubtype="6" fill="hold" grpId="0" nodeType="withEffect">
                                  <p:stCondLst>
                                    <p:cond delay="400"/>
                                  </p:stCondLst>
                                  <p:childTnLst>
                                    <p:set>
                                      <p:cBhvr>
                                        <p:cTn id="22" dur="1" fill="hold">
                                          <p:stCondLst>
                                            <p:cond delay="0"/>
                                          </p:stCondLst>
                                        </p:cTn>
                                        <p:tgtEl>
                                          <p:spTgt spid="105"/>
                                        </p:tgtEl>
                                        <p:attrNameLst>
                                          <p:attrName>style.visibility</p:attrName>
                                        </p:attrNameLst>
                                      </p:cBhvr>
                                      <p:to>
                                        <p:strVal val="visible"/>
                                      </p:to>
                                    </p:set>
                                    <p:anim calcmode="lin" valueType="num">
                                      <p:cBhvr additive="base">
                                        <p:cTn id="23" dur="500" fill="hold"/>
                                        <p:tgtEl>
                                          <p:spTgt spid="105"/>
                                        </p:tgtEl>
                                        <p:attrNameLst>
                                          <p:attrName>ppt_x</p:attrName>
                                        </p:attrNameLst>
                                      </p:cBhvr>
                                      <p:tavLst>
                                        <p:tav tm="0">
                                          <p:val>
                                            <p:strVal val="1+#ppt_w/2"/>
                                          </p:val>
                                        </p:tav>
                                        <p:tav tm="100000">
                                          <p:val>
                                            <p:strVal val="#ppt_x"/>
                                          </p:val>
                                        </p:tav>
                                      </p:tavLst>
                                    </p:anim>
                                    <p:anim calcmode="lin" valueType="num">
                                      <p:cBhvr additive="base">
                                        <p:cTn id="24" dur="500" fill="hold"/>
                                        <p:tgtEl>
                                          <p:spTgt spid="105"/>
                                        </p:tgtEl>
                                        <p:attrNameLst>
                                          <p:attrName>ppt_y</p:attrName>
                                        </p:attrNameLst>
                                      </p:cBhvr>
                                      <p:tavLst>
                                        <p:tav tm="0">
                                          <p:val>
                                            <p:strVal val="1+#ppt_h/2"/>
                                          </p:val>
                                        </p:tav>
                                        <p:tav tm="100000">
                                          <p:val>
                                            <p:strVal val="#ppt_y"/>
                                          </p:val>
                                        </p:tav>
                                      </p:tavLst>
                                    </p:anim>
                                  </p:childTnLst>
                                </p:cTn>
                              </p:par>
                            </p:childTnLst>
                          </p:cTn>
                        </p:par>
                        <p:par>
                          <p:cTn id="25" fill="hold">
                            <p:stCondLst>
                              <p:cond delay="900"/>
                            </p:stCondLst>
                            <p:childTnLst>
                              <p:par>
                                <p:cTn id="26" presetID="22" presetClass="entr" presetSubtype="4" fill="hold" grpId="0" nodeType="afterEffect">
                                  <p:stCondLst>
                                    <p:cond delay="0"/>
                                  </p:stCondLst>
                                  <p:childTnLst>
                                    <p:set>
                                      <p:cBhvr>
                                        <p:cTn id="27" dur="1" fill="hold">
                                          <p:stCondLst>
                                            <p:cond delay="0"/>
                                          </p:stCondLst>
                                        </p:cTn>
                                        <p:tgtEl>
                                          <p:spTgt spid="85"/>
                                        </p:tgtEl>
                                        <p:attrNameLst>
                                          <p:attrName>style.visibility</p:attrName>
                                        </p:attrNameLst>
                                      </p:cBhvr>
                                      <p:to>
                                        <p:strVal val="visible"/>
                                      </p:to>
                                    </p:set>
                                    <p:animEffect transition="in" filter="wipe(down)">
                                      <p:cBhvr>
                                        <p:cTn id="28" dur="300"/>
                                        <p:tgtEl>
                                          <p:spTgt spid="85"/>
                                        </p:tgtEl>
                                      </p:cBhvr>
                                    </p:animEffect>
                                  </p:childTnLst>
                                </p:cTn>
                              </p:par>
                            </p:childTnLst>
                          </p:cTn>
                        </p:par>
                        <p:par>
                          <p:cTn id="29" fill="hold">
                            <p:stCondLst>
                              <p:cond delay="1200"/>
                            </p:stCondLst>
                            <p:childTnLst>
                              <p:par>
                                <p:cTn id="30" presetID="22" presetClass="entr" presetSubtype="1" fill="hold" grpId="0" nodeType="afterEffect">
                                  <p:stCondLst>
                                    <p:cond delay="0"/>
                                  </p:stCondLst>
                                  <p:childTnLst>
                                    <p:set>
                                      <p:cBhvr>
                                        <p:cTn id="31" dur="1" fill="hold">
                                          <p:stCondLst>
                                            <p:cond delay="0"/>
                                          </p:stCondLst>
                                        </p:cTn>
                                        <p:tgtEl>
                                          <p:spTgt spid="86"/>
                                        </p:tgtEl>
                                        <p:attrNameLst>
                                          <p:attrName>style.visibility</p:attrName>
                                        </p:attrNameLst>
                                      </p:cBhvr>
                                      <p:to>
                                        <p:strVal val="visible"/>
                                      </p:to>
                                    </p:set>
                                    <p:animEffect transition="in" filter="wipe(up)">
                                      <p:cBhvr>
                                        <p:cTn id="32" dur="500"/>
                                        <p:tgtEl>
                                          <p:spTgt spid="86"/>
                                        </p:tgtEl>
                                      </p:cBhvr>
                                    </p:animEffect>
                                  </p:childTnLst>
                                </p:cTn>
                              </p:par>
                            </p:childTnLst>
                          </p:cTn>
                        </p:par>
                        <p:par>
                          <p:cTn id="33" fill="hold">
                            <p:stCondLst>
                              <p:cond delay="1700"/>
                            </p:stCondLst>
                            <p:childTnLst>
                              <p:par>
                                <p:cTn id="34" presetID="31" presetClass="entr" presetSubtype="0" fill="hold" grpId="0" nodeType="afterEffect">
                                  <p:stCondLst>
                                    <p:cond delay="0"/>
                                  </p:stCondLst>
                                  <p:childTnLst>
                                    <p:set>
                                      <p:cBhvr>
                                        <p:cTn id="35" dur="1" fill="hold">
                                          <p:stCondLst>
                                            <p:cond delay="0"/>
                                          </p:stCondLst>
                                        </p:cTn>
                                        <p:tgtEl>
                                          <p:spTgt spid="109"/>
                                        </p:tgtEl>
                                        <p:attrNameLst>
                                          <p:attrName>style.visibility</p:attrName>
                                        </p:attrNameLst>
                                      </p:cBhvr>
                                      <p:to>
                                        <p:strVal val="visible"/>
                                      </p:to>
                                    </p:set>
                                    <p:anim calcmode="lin" valueType="num">
                                      <p:cBhvr>
                                        <p:cTn id="36" dur="400" fill="hold"/>
                                        <p:tgtEl>
                                          <p:spTgt spid="109"/>
                                        </p:tgtEl>
                                        <p:attrNameLst>
                                          <p:attrName>ppt_w</p:attrName>
                                        </p:attrNameLst>
                                      </p:cBhvr>
                                      <p:tavLst>
                                        <p:tav tm="0">
                                          <p:val>
                                            <p:fltVal val="0"/>
                                          </p:val>
                                        </p:tav>
                                        <p:tav tm="100000">
                                          <p:val>
                                            <p:strVal val="#ppt_w"/>
                                          </p:val>
                                        </p:tav>
                                      </p:tavLst>
                                    </p:anim>
                                    <p:anim calcmode="lin" valueType="num">
                                      <p:cBhvr>
                                        <p:cTn id="37" dur="400" fill="hold"/>
                                        <p:tgtEl>
                                          <p:spTgt spid="109"/>
                                        </p:tgtEl>
                                        <p:attrNameLst>
                                          <p:attrName>ppt_h</p:attrName>
                                        </p:attrNameLst>
                                      </p:cBhvr>
                                      <p:tavLst>
                                        <p:tav tm="0">
                                          <p:val>
                                            <p:fltVal val="0"/>
                                          </p:val>
                                        </p:tav>
                                        <p:tav tm="100000">
                                          <p:val>
                                            <p:strVal val="#ppt_h"/>
                                          </p:val>
                                        </p:tav>
                                      </p:tavLst>
                                    </p:anim>
                                    <p:anim calcmode="lin" valueType="num">
                                      <p:cBhvr>
                                        <p:cTn id="38" dur="400" fill="hold"/>
                                        <p:tgtEl>
                                          <p:spTgt spid="109"/>
                                        </p:tgtEl>
                                        <p:attrNameLst>
                                          <p:attrName>style.rotation</p:attrName>
                                        </p:attrNameLst>
                                      </p:cBhvr>
                                      <p:tavLst>
                                        <p:tav tm="0">
                                          <p:val>
                                            <p:fltVal val="90"/>
                                          </p:val>
                                        </p:tav>
                                        <p:tav tm="100000">
                                          <p:val>
                                            <p:fltVal val="0"/>
                                          </p:val>
                                        </p:tav>
                                      </p:tavLst>
                                    </p:anim>
                                    <p:animEffect transition="in" filter="fade">
                                      <p:cBhvr>
                                        <p:cTn id="39" dur="400"/>
                                        <p:tgtEl>
                                          <p:spTgt spid="109"/>
                                        </p:tgtEl>
                                      </p:cBhvr>
                                    </p:animEffect>
                                  </p:childTnLst>
                                </p:cTn>
                              </p:par>
                            </p:childTnLst>
                          </p:cTn>
                        </p:par>
                        <p:par>
                          <p:cTn id="40" fill="hold">
                            <p:stCondLst>
                              <p:cond delay="2100"/>
                            </p:stCondLst>
                            <p:childTnLst>
                              <p:par>
                                <p:cTn id="41" presetID="22" presetClass="entr" presetSubtype="8" fill="hold" grpId="0" nodeType="afterEffect">
                                  <p:stCondLst>
                                    <p:cond delay="0"/>
                                  </p:stCondLst>
                                  <p:childTnLst>
                                    <p:set>
                                      <p:cBhvr>
                                        <p:cTn id="42" dur="1" fill="hold">
                                          <p:stCondLst>
                                            <p:cond delay="0"/>
                                          </p:stCondLst>
                                        </p:cTn>
                                        <p:tgtEl>
                                          <p:spTgt spid="108"/>
                                        </p:tgtEl>
                                        <p:attrNameLst>
                                          <p:attrName>style.visibility</p:attrName>
                                        </p:attrNameLst>
                                      </p:cBhvr>
                                      <p:to>
                                        <p:strVal val="visible"/>
                                      </p:to>
                                    </p:set>
                                    <p:animEffect transition="in" filter="wipe(left)">
                                      <p:cBhvr>
                                        <p:cTn id="43" dur="500"/>
                                        <p:tgtEl>
                                          <p:spTgt spid="108"/>
                                        </p:tgtEl>
                                      </p:cBhvr>
                                    </p:animEffect>
                                  </p:childTnLst>
                                </p:cTn>
                              </p:par>
                            </p:childTnLst>
                          </p:cTn>
                        </p:par>
                        <p:par>
                          <p:cTn id="44" fill="hold">
                            <p:stCondLst>
                              <p:cond delay="2600"/>
                            </p:stCondLst>
                            <p:childTnLst>
                              <p:par>
                                <p:cTn id="45" presetID="22" presetClass="entr" presetSubtype="4" fill="hold" grpId="0" nodeType="afterEffect">
                                  <p:stCondLst>
                                    <p:cond delay="0"/>
                                  </p:stCondLst>
                                  <p:childTnLst>
                                    <p:set>
                                      <p:cBhvr>
                                        <p:cTn id="46" dur="1" fill="hold">
                                          <p:stCondLst>
                                            <p:cond delay="0"/>
                                          </p:stCondLst>
                                        </p:cTn>
                                        <p:tgtEl>
                                          <p:spTgt spid="88"/>
                                        </p:tgtEl>
                                        <p:attrNameLst>
                                          <p:attrName>style.visibility</p:attrName>
                                        </p:attrNameLst>
                                      </p:cBhvr>
                                      <p:to>
                                        <p:strVal val="visible"/>
                                      </p:to>
                                    </p:set>
                                    <p:animEffect transition="in" filter="wipe(down)">
                                      <p:cBhvr>
                                        <p:cTn id="47" dur="300"/>
                                        <p:tgtEl>
                                          <p:spTgt spid="88"/>
                                        </p:tgtEl>
                                      </p:cBhvr>
                                    </p:animEffect>
                                  </p:childTnLst>
                                </p:cTn>
                              </p:par>
                            </p:childTnLst>
                          </p:cTn>
                        </p:par>
                        <p:par>
                          <p:cTn id="48" fill="hold">
                            <p:stCondLst>
                              <p:cond delay="2900"/>
                            </p:stCondLst>
                            <p:childTnLst>
                              <p:par>
                                <p:cTn id="49" presetID="22" presetClass="entr" presetSubtype="1" fill="hold" grpId="0" nodeType="afterEffect">
                                  <p:stCondLst>
                                    <p:cond delay="0"/>
                                  </p:stCondLst>
                                  <p:childTnLst>
                                    <p:set>
                                      <p:cBhvr>
                                        <p:cTn id="50" dur="1" fill="hold">
                                          <p:stCondLst>
                                            <p:cond delay="0"/>
                                          </p:stCondLst>
                                        </p:cTn>
                                        <p:tgtEl>
                                          <p:spTgt spid="94"/>
                                        </p:tgtEl>
                                        <p:attrNameLst>
                                          <p:attrName>style.visibility</p:attrName>
                                        </p:attrNameLst>
                                      </p:cBhvr>
                                      <p:to>
                                        <p:strVal val="visible"/>
                                      </p:to>
                                    </p:set>
                                    <p:animEffect transition="in" filter="wipe(up)">
                                      <p:cBhvr>
                                        <p:cTn id="51" dur="500"/>
                                        <p:tgtEl>
                                          <p:spTgt spid="94"/>
                                        </p:tgtEl>
                                      </p:cBhvr>
                                    </p:animEffect>
                                  </p:childTnLst>
                                </p:cTn>
                              </p:par>
                            </p:childTnLst>
                          </p:cTn>
                        </p:par>
                        <p:par>
                          <p:cTn id="52" fill="hold">
                            <p:stCondLst>
                              <p:cond delay="3400"/>
                            </p:stCondLst>
                            <p:childTnLst>
                              <p:par>
                                <p:cTn id="53" presetID="31" presetClass="entr" presetSubtype="0" fill="hold" grpId="0" nodeType="afterEffect">
                                  <p:stCondLst>
                                    <p:cond delay="0"/>
                                  </p:stCondLst>
                                  <p:childTnLst>
                                    <p:set>
                                      <p:cBhvr>
                                        <p:cTn id="54" dur="1" fill="hold">
                                          <p:stCondLst>
                                            <p:cond delay="0"/>
                                          </p:stCondLst>
                                        </p:cTn>
                                        <p:tgtEl>
                                          <p:spTgt spid="111"/>
                                        </p:tgtEl>
                                        <p:attrNameLst>
                                          <p:attrName>style.visibility</p:attrName>
                                        </p:attrNameLst>
                                      </p:cBhvr>
                                      <p:to>
                                        <p:strVal val="visible"/>
                                      </p:to>
                                    </p:set>
                                    <p:anim calcmode="lin" valueType="num">
                                      <p:cBhvr>
                                        <p:cTn id="55" dur="400" fill="hold"/>
                                        <p:tgtEl>
                                          <p:spTgt spid="111"/>
                                        </p:tgtEl>
                                        <p:attrNameLst>
                                          <p:attrName>ppt_w</p:attrName>
                                        </p:attrNameLst>
                                      </p:cBhvr>
                                      <p:tavLst>
                                        <p:tav tm="0">
                                          <p:val>
                                            <p:fltVal val="0"/>
                                          </p:val>
                                        </p:tav>
                                        <p:tav tm="100000">
                                          <p:val>
                                            <p:strVal val="#ppt_w"/>
                                          </p:val>
                                        </p:tav>
                                      </p:tavLst>
                                    </p:anim>
                                    <p:anim calcmode="lin" valueType="num">
                                      <p:cBhvr>
                                        <p:cTn id="56" dur="400" fill="hold"/>
                                        <p:tgtEl>
                                          <p:spTgt spid="111"/>
                                        </p:tgtEl>
                                        <p:attrNameLst>
                                          <p:attrName>ppt_h</p:attrName>
                                        </p:attrNameLst>
                                      </p:cBhvr>
                                      <p:tavLst>
                                        <p:tav tm="0">
                                          <p:val>
                                            <p:fltVal val="0"/>
                                          </p:val>
                                        </p:tav>
                                        <p:tav tm="100000">
                                          <p:val>
                                            <p:strVal val="#ppt_h"/>
                                          </p:val>
                                        </p:tav>
                                      </p:tavLst>
                                    </p:anim>
                                    <p:anim calcmode="lin" valueType="num">
                                      <p:cBhvr>
                                        <p:cTn id="57" dur="400" fill="hold"/>
                                        <p:tgtEl>
                                          <p:spTgt spid="111"/>
                                        </p:tgtEl>
                                        <p:attrNameLst>
                                          <p:attrName>style.rotation</p:attrName>
                                        </p:attrNameLst>
                                      </p:cBhvr>
                                      <p:tavLst>
                                        <p:tav tm="0">
                                          <p:val>
                                            <p:fltVal val="90"/>
                                          </p:val>
                                        </p:tav>
                                        <p:tav tm="100000">
                                          <p:val>
                                            <p:fltVal val="0"/>
                                          </p:val>
                                        </p:tav>
                                      </p:tavLst>
                                    </p:anim>
                                    <p:animEffect transition="in" filter="fade">
                                      <p:cBhvr>
                                        <p:cTn id="58" dur="400"/>
                                        <p:tgtEl>
                                          <p:spTgt spid="111"/>
                                        </p:tgtEl>
                                      </p:cBhvr>
                                    </p:animEffect>
                                  </p:childTnLst>
                                </p:cTn>
                              </p:par>
                            </p:childTnLst>
                          </p:cTn>
                        </p:par>
                        <p:par>
                          <p:cTn id="59" fill="hold">
                            <p:stCondLst>
                              <p:cond delay="3800"/>
                            </p:stCondLst>
                            <p:childTnLst>
                              <p:par>
                                <p:cTn id="60" presetID="22" presetClass="entr" presetSubtype="8" fill="hold" grpId="0" nodeType="afterEffect">
                                  <p:stCondLst>
                                    <p:cond delay="0"/>
                                  </p:stCondLst>
                                  <p:childTnLst>
                                    <p:set>
                                      <p:cBhvr>
                                        <p:cTn id="61" dur="1" fill="hold">
                                          <p:stCondLst>
                                            <p:cond delay="0"/>
                                          </p:stCondLst>
                                        </p:cTn>
                                        <p:tgtEl>
                                          <p:spTgt spid="110"/>
                                        </p:tgtEl>
                                        <p:attrNameLst>
                                          <p:attrName>style.visibility</p:attrName>
                                        </p:attrNameLst>
                                      </p:cBhvr>
                                      <p:to>
                                        <p:strVal val="visible"/>
                                      </p:to>
                                    </p:set>
                                    <p:animEffect transition="in" filter="wipe(left)">
                                      <p:cBhvr>
                                        <p:cTn id="62" dur="500"/>
                                        <p:tgtEl>
                                          <p:spTgt spid="110"/>
                                        </p:tgtEl>
                                      </p:cBhvr>
                                    </p:animEffect>
                                  </p:childTnLst>
                                </p:cTn>
                              </p:par>
                            </p:childTnLst>
                          </p:cTn>
                        </p:par>
                        <p:par>
                          <p:cTn id="63" fill="hold">
                            <p:stCondLst>
                              <p:cond delay="4300"/>
                            </p:stCondLst>
                            <p:childTnLst>
                              <p:par>
                                <p:cTn id="64" presetID="22" presetClass="entr" presetSubtype="4" fill="hold" grpId="0" nodeType="afterEffect">
                                  <p:stCondLst>
                                    <p:cond delay="0"/>
                                  </p:stCondLst>
                                  <p:childTnLst>
                                    <p:set>
                                      <p:cBhvr>
                                        <p:cTn id="65" dur="1" fill="hold">
                                          <p:stCondLst>
                                            <p:cond delay="0"/>
                                          </p:stCondLst>
                                        </p:cTn>
                                        <p:tgtEl>
                                          <p:spTgt spid="96"/>
                                        </p:tgtEl>
                                        <p:attrNameLst>
                                          <p:attrName>style.visibility</p:attrName>
                                        </p:attrNameLst>
                                      </p:cBhvr>
                                      <p:to>
                                        <p:strVal val="visible"/>
                                      </p:to>
                                    </p:set>
                                    <p:animEffect transition="in" filter="wipe(down)">
                                      <p:cBhvr>
                                        <p:cTn id="66" dur="300"/>
                                        <p:tgtEl>
                                          <p:spTgt spid="96"/>
                                        </p:tgtEl>
                                      </p:cBhvr>
                                    </p:animEffect>
                                  </p:childTnLst>
                                </p:cTn>
                              </p:par>
                            </p:childTnLst>
                          </p:cTn>
                        </p:par>
                        <p:par>
                          <p:cTn id="67" fill="hold">
                            <p:stCondLst>
                              <p:cond delay="4600"/>
                            </p:stCondLst>
                            <p:childTnLst>
                              <p:par>
                                <p:cTn id="68" presetID="22" presetClass="entr" presetSubtype="1" fill="hold" grpId="0" nodeType="afterEffect">
                                  <p:stCondLst>
                                    <p:cond delay="0"/>
                                  </p:stCondLst>
                                  <p:childTnLst>
                                    <p:set>
                                      <p:cBhvr>
                                        <p:cTn id="69" dur="1" fill="hold">
                                          <p:stCondLst>
                                            <p:cond delay="0"/>
                                          </p:stCondLst>
                                        </p:cTn>
                                        <p:tgtEl>
                                          <p:spTgt spid="97"/>
                                        </p:tgtEl>
                                        <p:attrNameLst>
                                          <p:attrName>style.visibility</p:attrName>
                                        </p:attrNameLst>
                                      </p:cBhvr>
                                      <p:to>
                                        <p:strVal val="visible"/>
                                      </p:to>
                                    </p:set>
                                    <p:animEffect transition="in" filter="wipe(up)">
                                      <p:cBhvr>
                                        <p:cTn id="70" dur="500"/>
                                        <p:tgtEl>
                                          <p:spTgt spid="97"/>
                                        </p:tgtEl>
                                      </p:cBhvr>
                                    </p:animEffect>
                                  </p:childTnLst>
                                </p:cTn>
                              </p:par>
                            </p:childTnLst>
                          </p:cTn>
                        </p:par>
                        <p:par>
                          <p:cTn id="71" fill="hold">
                            <p:stCondLst>
                              <p:cond delay="5100"/>
                            </p:stCondLst>
                            <p:childTnLst>
                              <p:par>
                                <p:cTn id="72" presetID="31" presetClass="entr" presetSubtype="0" fill="hold" grpId="0" nodeType="afterEffect">
                                  <p:stCondLst>
                                    <p:cond delay="0"/>
                                  </p:stCondLst>
                                  <p:childTnLst>
                                    <p:set>
                                      <p:cBhvr>
                                        <p:cTn id="73" dur="1" fill="hold">
                                          <p:stCondLst>
                                            <p:cond delay="0"/>
                                          </p:stCondLst>
                                        </p:cTn>
                                        <p:tgtEl>
                                          <p:spTgt spid="113"/>
                                        </p:tgtEl>
                                        <p:attrNameLst>
                                          <p:attrName>style.visibility</p:attrName>
                                        </p:attrNameLst>
                                      </p:cBhvr>
                                      <p:to>
                                        <p:strVal val="visible"/>
                                      </p:to>
                                    </p:set>
                                    <p:anim calcmode="lin" valueType="num">
                                      <p:cBhvr>
                                        <p:cTn id="74" dur="400" fill="hold"/>
                                        <p:tgtEl>
                                          <p:spTgt spid="113"/>
                                        </p:tgtEl>
                                        <p:attrNameLst>
                                          <p:attrName>ppt_w</p:attrName>
                                        </p:attrNameLst>
                                      </p:cBhvr>
                                      <p:tavLst>
                                        <p:tav tm="0">
                                          <p:val>
                                            <p:fltVal val="0"/>
                                          </p:val>
                                        </p:tav>
                                        <p:tav tm="100000">
                                          <p:val>
                                            <p:strVal val="#ppt_w"/>
                                          </p:val>
                                        </p:tav>
                                      </p:tavLst>
                                    </p:anim>
                                    <p:anim calcmode="lin" valueType="num">
                                      <p:cBhvr>
                                        <p:cTn id="75" dur="400" fill="hold"/>
                                        <p:tgtEl>
                                          <p:spTgt spid="113"/>
                                        </p:tgtEl>
                                        <p:attrNameLst>
                                          <p:attrName>ppt_h</p:attrName>
                                        </p:attrNameLst>
                                      </p:cBhvr>
                                      <p:tavLst>
                                        <p:tav tm="0">
                                          <p:val>
                                            <p:fltVal val="0"/>
                                          </p:val>
                                        </p:tav>
                                        <p:tav tm="100000">
                                          <p:val>
                                            <p:strVal val="#ppt_h"/>
                                          </p:val>
                                        </p:tav>
                                      </p:tavLst>
                                    </p:anim>
                                    <p:anim calcmode="lin" valueType="num">
                                      <p:cBhvr>
                                        <p:cTn id="76" dur="400" fill="hold"/>
                                        <p:tgtEl>
                                          <p:spTgt spid="113"/>
                                        </p:tgtEl>
                                        <p:attrNameLst>
                                          <p:attrName>style.rotation</p:attrName>
                                        </p:attrNameLst>
                                      </p:cBhvr>
                                      <p:tavLst>
                                        <p:tav tm="0">
                                          <p:val>
                                            <p:fltVal val="90"/>
                                          </p:val>
                                        </p:tav>
                                        <p:tav tm="100000">
                                          <p:val>
                                            <p:fltVal val="0"/>
                                          </p:val>
                                        </p:tav>
                                      </p:tavLst>
                                    </p:anim>
                                    <p:animEffect transition="in" filter="fade">
                                      <p:cBhvr>
                                        <p:cTn id="77" dur="400"/>
                                        <p:tgtEl>
                                          <p:spTgt spid="113"/>
                                        </p:tgtEl>
                                      </p:cBhvr>
                                    </p:animEffect>
                                  </p:childTnLst>
                                </p:cTn>
                              </p:par>
                            </p:childTnLst>
                          </p:cTn>
                        </p:par>
                        <p:par>
                          <p:cTn id="78" fill="hold">
                            <p:stCondLst>
                              <p:cond delay="5500"/>
                            </p:stCondLst>
                            <p:childTnLst>
                              <p:par>
                                <p:cTn id="79" presetID="22" presetClass="entr" presetSubtype="8" fill="hold" grpId="0" nodeType="afterEffect">
                                  <p:stCondLst>
                                    <p:cond delay="0"/>
                                  </p:stCondLst>
                                  <p:childTnLst>
                                    <p:set>
                                      <p:cBhvr>
                                        <p:cTn id="80" dur="1" fill="hold">
                                          <p:stCondLst>
                                            <p:cond delay="0"/>
                                          </p:stCondLst>
                                        </p:cTn>
                                        <p:tgtEl>
                                          <p:spTgt spid="112"/>
                                        </p:tgtEl>
                                        <p:attrNameLst>
                                          <p:attrName>style.visibility</p:attrName>
                                        </p:attrNameLst>
                                      </p:cBhvr>
                                      <p:to>
                                        <p:strVal val="visible"/>
                                      </p:to>
                                    </p:set>
                                    <p:animEffect transition="in" filter="wipe(left)">
                                      <p:cBhvr>
                                        <p:cTn id="81" dur="500"/>
                                        <p:tgtEl>
                                          <p:spTgt spid="112"/>
                                        </p:tgtEl>
                                      </p:cBhvr>
                                    </p:animEffect>
                                  </p:childTnLst>
                                </p:cTn>
                              </p:par>
                            </p:childTnLst>
                          </p:cTn>
                        </p:par>
                        <p:par>
                          <p:cTn id="82" fill="hold">
                            <p:stCondLst>
                              <p:cond delay="6000"/>
                            </p:stCondLst>
                            <p:childTnLst>
                              <p:par>
                                <p:cTn id="83" presetID="22" presetClass="entr" presetSubtype="4" fill="hold" grpId="0" nodeType="afterEffect">
                                  <p:stCondLst>
                                    <p:cond delay="0"/>
                                  </p:stCondLst>
                                  <p:childTnLst>
                                    <p:set>
                                      <p:cBhvr>
                                        <p:cTn id="84" dur="1" fill="hold">
                                          <p:stCondLst>
                                            <p:cond delay="0"/>
                                          </p:stCondLst>
                                        </p:cTn>
                                        <p:tgtEl>
                                          <p:spTgt spid="103"/>
                                        </p:tgtEl>
                                        <p:attrNameLst>
                                          <p:attrName>style.visibility</p:attrName>
                                        </p:attrNameLst>
                                      </p:cBhvr>
                                      <p:to>
                                        <p:strVal val="visible"/>
                                      </p:to>
                                    </p:set>
                                    <p:animEffect transition="in" filter="wipe(down)">
                                      <p:cBhvr>
                                        <p:cTn id="85" dur="300"/>
                                        <p:tgtEl>
                                          <p:spTgt spid="103"/>
                                        </p:tgtEl>
                                      </p:cBhvr>
                                    </p:animEffect>
                                  </p:childTnLst>
                                </p:cTn>
                              </p:par>
                            </p:childTnLst>
                          </p:cTn>
                        </p:par>
                        <p:par>
                          <p:cTn id="86" fill="hold">
                            <p:stCondLst>
                              <p:cond delay="6300"/>
                            </p:stCondLst>
                            <p:childTnLst>
                              <p:par>
                                <p:cTn id="87" presetID="22" presetClass="entr" presetSubtype="1" fill="hold" grpId="0" nodeType="afterEffect">
                                  <p:stCondLst>
                                    <p:cond delay="0"/>
                                  </p:stCondLst>
                                  <p:childTnLst>
                                    <p:set>
                                      <p:cBhvr>
                                        <p:cTn id="88" dur="1" fill="hold">
                                          <p:stCondLst>
                                            <p:cond delay="0"/>
                                          </p:stCondLst>
                                        </p:cTn>
                                        <p:tgtEl>
                                          <p:spTgt spid="104"/>
                                        </p:tgtEl>
                                        <p:attrNameLst>
                                          <p:attrName>style.visibility</p:attrName>
                                        </p:attrNameLst>
                                      </p:cBhvr>
                                      <p:to>
                                        <p:strVal val="visible"/>
                                      </p:to>
                                    </p:set>
                                    <p:animEffect transition="in" filter="wipe(up)">
                                      <p:cBhvr>
                                        <p:cTn id="89" dur="500"/>
                                        <p:tgtEl>
                                          <p:spTgt spid="104"/>
                                        </p:tgtEl>
                                      </p:cBhvr>
                                    </p:animEffect>
                                  </p:childTnLst>
                                </p:cTn>
                              </p:par>
                            </p:childTnLst>
                          </p:cTn>
                        </p:par>
                        <p:par>
                          <p:cTn id="90" fill="hold">
                            <p:stCondLst>
                              <p:cond delay="6800"/>
                            </p:stCondLst>
                            <p:childTnLst>
                              <p:par>
                                <p:cTn id="91" presetID="31" presetClass="entr" presetSubtype="0" fill="hold" grpId="0" nodeType="afterEffect">
                                  <p:stCondLst>
                                    <p:cond delay="0"/>
                                  </p:stCondLst>
                                  <p:childTnLst>
                                    <p:set>
                                      <p:cBhvr>
                                        <p:cTn id="92" dur="1" fill="hold">
                                          <p:stCondLst>
                                            <p:cond delay="0"/>
                                          </p:stCondLst>
                                        </p:cTn>
                                        <p:tgtEl>
                                          <p:spTgt spid="114"/>
                                        </p:tgtEl>
                                        <p:attrNameLst>
                                          <p:attrName>style.visibility</p:attrName>
                                        </p:attrNameLst>
                                      </p:cBhvr>
                                      <p:to>
                                        <p:strVal val="visible"/>
                                      </p:to>
                                    </p:set>
                                    <p:anim calcmode="lin" valueType="num">
                                      <p:cBhvr>
                                        <p:cTn id="93" dur="400" fill="hold"/>
                                        <p:tgtEl>
                                          <p:spTgt spid="114"/>
                                        </p:tgtEl>
                                        <p:attrNameLst>
                                          <p:attrName>ppt_w</p:attrName>
                                        </p:attrNameLst>
                                      </p:cBhvr>
                                      <p:tavLst>
                                        <p:tav tm="0">
                                          <p:val>
                                            <p:fltVal val="0"/>
                                          </p:val>
                                        </p:tav>
                                        <p:tav tm="100000">
                                          <p:val>
                                            <p:strVal val="#ppt_w"/>
                                          </p:val>
                                        </p:tav>
                                      </p:tavLst>
                                    </p:anim>
                                    <p:anim calcmode="lin" valueType="num">
                                      <p:cBhvr>
                                        <p:cTn id="94" dur="400" fill="hold"/>
                                        <p:tgtEl>
                                          <p:spTgt spid="114"/>
                                        </p:tgtEl>
                                        <p:attrNameLst>
                                          <p:attrName>ppt_h</p:attrName>
                                        </p:attrNameLst>
                                      </p:cBhvr>
                                      <p:tavLst>
                                        <p:tav tm="0">
                                          <p:val>
                                            <p:fltVal val="0"/>
                                          </p:val>
                                        </p:tav>
                                        <p:tav tm="100000">
                                          <p:val>
                                            <p:strVal val="#ppt_h"/>
                                          </p:val>
                                        </p:tav>
                                      </p:tavLst>
                                    </p:anim>
                                    <p:anim calcmode="lin" valueType="num">
                                      <p:cBhvr>
                                        <p:cTn id="95" dur="400" fill="hold"/>
                                        <p:tgtEl>
                                          <p:spTgt spid="114"/>
                                        </p:tgtEl>
                                        <p:attrNameLst>
                                          <p:attrName>style.rotation</p:attrName>
                                        </p:attrNameLst>
                                      </p:cBhvr>
                                      <p:tavLst>
                                        <p:tav tm="0">
                                          <p:val>
                                            <p:fltVal val="90"/>
                                          </p:val>
                                        </p:tav>
                                        <p:tav tm="100000">
                                          <p:val>
                                            <p:fltVal val="0"/>
                                          </p:val>
                                        </p:tav>
                                      </p:tavLst>
                                    </p:anim>
                                    <p:animEffect transition="in" filter="fade">
                                      <p:cBhvr>
                                        <p:cTn id="96" dur="400"/>
                                        <p:tgtEl>
                                          <p:spTgt spid="114"/>
                                        </p:tgtEl>
                                      </p:cBhvr>
                                    </p:animEffect>
                                  </p:childTnLst>
                                </p:cTn>
                              </p:par>
                            </p:childTnLst>
                          </p:cTn>
                        </p:par>
                        <p:par>
                          <p:cTn id="97" fill="hold">
                            <p:stCondLst>
                              <p:cond delay="7200"/>
                            </p:stCondLst>
                            <p:childTnLst>
                              <p:par>
                                <p:cTn id="98" presetID="22" presetClass="entr" presetSubtype="4" fill="hold" grpId="0" nodeType="afterEffect">
                                  <p:stCondLst>
                                    <p:cond delay="0"/>
                                  </p:stCondLst>
                                  <p:childTnLst>
                                    <p:set>
                                      <p:cBhvr>
                                        <p:cTn id="99" dur="1" fill="hold">
                                          <p:stCondLst>
                                            <p:cond delay="0"/>
                                          </p:stCondLst>
                                        </p:cTn>
                                        <p:tgtEl>
                                          <p:spTgt spid="106"/>
                                        </p:tgtEl>
                                        <p:attrNameLst>
                                          <p:attrName>style.visibility</p:attrName>
                                        </p:attrNameLst>
                                      </p:cBhvr>
                                      <p:to>
                                        <p:strVal val="visible"/>
                                      </p:to>
                                    </p:set>
                                    <p:animEffect transition="in" filter="wipe(down)">
                                      <p:cBhvr>
                                        <p:cTn id="100" dur="300"/>
                                        <p:tgtEl>
                                          <p:spTgt spid="106"/>
                                        </p:tgtEl>
                                      </p:cBhvr>
                                    </p:animEffect>
                                  </p:childTnLst>
                                </p:cTn>
                              </p:par>
                            </p:childTnLst>
                          </p:cTn>
                        </p:par>
                        <p:par>
                          <p:cTn id="101" fill="hold">
                            <p:stCondLst>
                              <p:cond delay="7500"/>
                            </p:stCondLst>
                            <p:childTnLst>
                              <p:par>
                                <p:cTn id="102" presetID="22" presetClass="entr" presetSubtype="1" fill="hold" grpId="0" nodeType="afterEffect">
                                  <p:stCondLst>
                                    <p:cond delay="0"/>
                                  </p:stCondLst>
                                  <p:childTnLst>
                                    <p:set>
                                      <p:cBhvr>
                                        <p:cTn id="103" dur="1" fill="hold">
                                          <p:stCondLst>
                                            <p:cond delay="0"/>
                                          </p:stCondLst>
                                        </p:cTn>
                                        <p:tgtEl>
                                          <p:spTgt spid="107"/>
                                        </p:tgtEl>
                                        <p:attrNameLst>
                                          <p:attrName>style.visibility</p:attrName>
                                        </p:attrNameLst>
                                      </p:cBhvr>
                                      <p:to>
                                        <p:strVal val="visible"/>
                                      </p:to>
                                    </p:set>
                                    <p:animEffect transition="in" filter="wipe(up)">
                                      <p:cBhvr>
                                        <p:cTn id="104" dur="500"/>
                                        <p:tgtEl>
                                          <p:spTgt spid="107"/>
                                        </p:tgtEl>
                                      </p:cBhvr>
                                    </p:animEffect>
                                  </p:childTnLst>
                                </p:cTn>
                              </p:par>
                            </p:childTnLst>
                          </p:cTn>
                        </p:par>
                        <p:par>
                          <p:cTn id="105" fill="hold">
                            <p:stCondLst>
                              <p:cond delay="8000"/>
                            </p:stCondLst>
                            <p:childTnLst>
                              <p:par>
                                <p:cTn id="106" presetID="31" presetClass="entr" presetSubtype="0" fill="hold" grpId="0" nodeType="afterEffect">
                                  <p:stCondLst>
                                    <p:cond delay="0"/>
                                  </p:stCondLst>
                                  <p:childTnLst>
                                    <p:set>
                                      <p:cBhvr>
                                        <p:cTn id="107" dur="1" fill="hold">
                                          <p:stCondLst>
                                            <p:cond delay="0"/>
                                          </p:stCondLst>
                                        </p:cTn>
                                        <p:tgtEl>
                                          <p:spTgt spid="116"/>
                                        </p:tgtEl>
                                        <p:attrNameLst>
                                          <p:attrName>style.visibility</p:attrName>
                                        </p:attrNameLst>
                                      </p:cBhvr>
                                      <p:to>
                                        <p:strVal val="visible"/>
                                      </p:to>
                                    </p:set>
                                    <p:anim calcmode="lin" valueType="num">
                                      <p:cBhvr>
                                        <p:cTn id="108" dur="400" fill="hold"/>
                                        <p:tgtEl>
                                          <p:spTgt spid="116"/>
                                        </p:tgtEl>
                                        <p:attrNameLst>
                                          <p:attrName>ppt_w</p:attrName>
                                        </p:attrNameLst>
                                      </p:cBhvr>
                                      <p:tavLst>
                                        <p:tav tm="0">
                                          <p:val>
                                            <p:fltVal val="0"/>
                                          </p:val>
                                        </p:tav>
                                        <p:tav tm="100000">
                                          <p:val>
                                            <p:strVal val="#ppt_w"/>
                                          </p:val>
                                        </p:tav>
                                      </p:tavLst>
                                    </p:anim>
                                    <p:anim calcmode="lin" valueType="num">
                                      <p:cBhvr>
                                        <p:cTn id="109" dur="400" fill="hold"/>
                                        <p:tgtEl>
                                          <p:spTgt spid="116"/>
                                        </p:tgtEl>
                                        <p:attrNameLst>
                                          <p:attrName>ppt_h</p:attrName>
                                        </p:attrNameLst>
                                      </p:cBhvr>
                                      <p:tavLst>
                                        <p:tav tm="0">
                                          <p:val>
                                            <p:fltVal val="0"/>
                                          </p:val>
                                        </p:tav>
                                        <p:tav tm="100000">
                                          <p:val>
                                            <p:strVal val="#ppt_h"/>
                                          </p:val>
                                        </p:tav>
                                      </p:tavLst>
                                    </p:anim>
                                    <p:anim calcmode="lin" valueType="num">
                                      <p:cBhvr>
                                        <p:cTn id="110" dur="400" fill="hold"/>
                                        <p:tgtEl>
                                          <p:spTgt spid="116"/>
                                        </p:tgtEl>
                                        <p:attrNameLst>
                                          <p:attrName>style.rotation</p:attrName>
                                        </p:attrNameLst>
                                      </p:cBhvr>
                                      <p:tavLst>
                                        <p:tav tm="0">
                                          <p:val>
                                            <p:fltVal val="90"/>
                                          </p:val>
                                        </p:tav>
                                        <p:tav tm="100000">
                                          <p:val>
                                            <p:fltVal val="0"/>
                                          </p:val>
                                        </p:tav>
                                      </p:tavLst>
                                    </p:anim>
                                    <p:animEffect transition="in" filter="fade">
                                      <p:cBhvr>
                                        <p:cTn id="111" dur="400"/>
                                        <p:tgtEl>
                                          <p:spTgt spid="116"/>
                                        </p:tgtEl>
                                      </p:cBhvr>
                                    </p:animEffect>
                                  </p:childTnLst>
                                </p:cTn>
                              </p:par>
                            </p:childTnLst>
                          </p:cTn>
                        </p:par>
                        <p:par>
                          <p:cTn id="112" fill="hold">
                            <p:stCondLst>
                              <p:cond delay="8400"/>
                            </p:stCondLst>
                            <p:childTnLst>
                              <p:par>
                                <p:cTn id="113" presetID="22" presetClass="entr" presetSubtype="8" fill="hold" grpId="0" nodeType="afterEffect">
                                  <p:stCondLst>
                                    <p:cond delay="0"/>
                                  </p:stCondLst>
                                  <p:childTnLst>
                                    <p:set>
                                      <p:cBhvr>
                                        <p:cTn id="114" dur="1" fill="hold">
                                          <p:stCondLst>
                                            <p:cond delay="0"/>
                                          </p:stCondLst>
                                        </p:cTn>
                                        <p:tgtEl>
                                          <p:spTgt spid="115"/>
                                        </p:tgtEl>
                                        <p:attrNameLst>
                                          <p:attrName>style.visibility</p:attrName>
                                        </p:attrNameLst>
                                      </p:cBhvr>
                                      <p:to>
                                        <p:strVal val="visible"/>
                                      </p:to>
                                    </p:set>
                                    <p:animEffect transition="in" filter="wipe(left)">
                                      <p:cBhvr>
                                        <p:cTn id="115" dur="500"/>
                                        <p:tgtEl>
                                          <p:spTgt spid="115"/>
                                        </p:tgtEl>
                                      </p:cBhvr>
                                    </p:animEffect>
                                  </p:childTnLst>
                                </p:cTn>
                              </p:par>
                            </p:childTnLst>
                          </p:cTn>
                        </p:par>
                        <p:par>
                          <p:cTn id="116" fill="hold">
                            <p:stCondLst>
                              <p:cond delay="8900"/>
                            </p:stCondLst>
                            <p:childTnLst>
                              <p:par>
                                <p:cTn id="117" presetID="22" presetClass="entr" presetSubtype="8" fill="hold" grpId="0" nodeType="afterEffect">
                                  <p:stCondLst>
                                    <p:cond delay="0"/>
                                  </p:stCondLst>
                                  <p:childTnLst>
                                    <p:set>
                                      <p:cBhvr>
                                        <p:cTn id="118" dur="1" fill="hold">
                                          <p:stCondLst>
                                            <p:cond delay="0"/>
                                          </p:stCondLst>
                                        </p:cTn>
                                        <p:tgtEl>
                                          <p:spTgt spid="117"/>
                                        </p:tgtEl>
                                        <p:attrNameLst>
                                          <p:attrName>style.visibility</p:attrName>
                                        </p:attrNameLst>
                                      </p:cBhvr>
                                      <p:to>
                                        <p:strVal val="visible"/>
                                      </p:to>
                                    </p:set>
                                    <p:animEffect transition="in" filter="wipe(left)">
                                      <p:cBhvr>
                                        <p:cTn id="119" dur="500"/>
                                        <p:tgtEl>
                                          <p:spTgt spid="117"/>
                                        </p:tgtEl>
                                      </p:cBhvr>
                                    </p:animEffect>
                                  </p:childTnLst>
                                </p:cTn>
                              </p:par>
                              <p:par>
                                <p:cTn id="120" presetID="2" presetClass="entr" presetSubtype="6" fill="hold" grpId="0" nodeType="withEffect">
                                  <p:stCondLst>
                                    <p:cond delay="400"/>
                                  </p:stCondLst>
                                  <p:childTnLst>
                                    <p:set>
                                      <p:cBhvr>
                                        <p:cTn id="121" dur="1" fill="hold">
                                          <p:stCondLst>
                                            <p:cond delay="0"/>
                                          </p:stCondLst>
                                        </p:cTn>
                                        <p:tgtEl>
                                          <p:spTgt spid="118"/>
                                        </p:tgtEl>
                                        <p:attrNameLst>
                                          <p:attrName>style.visibility</p:attrName>
                                        </p:attrNameLst>
                                      </p:cBhvr>
                                      <p:to>
                                        <p:strVal val="visible"/>
                                      </p:to>
                                    </p:set>
                                    <p:anim calcmode="lin" valueType="num">
                                      <p:cBhvr additive="base">
                                        <p:cTn id="122" dur="500" fill="hold"/>
                                        <p:tgtEl>
                                          <p:spTgt spid="118"/>
                                        </p:tgtEl>
                                        <p:attrNameLst>
                                          <p:attrName>ppt_x</p:attrName>
                                        </p:attrNameLst>
                                      </p:cBhvr>
                                      <p:tavLst>
                                        <p:tav tm="0">
                                          <p:val>
                                            <p:strVal val="1+#ppt_w/2"/>
                                          </p:val>
                                        </p:tav>
                                        <p:tav tm="100000">
                                          <p:val>
                                            <p:strVal val="#ppt_x"/>
                                          </p:val>
                                        </p:tav>
                                      </p:tavLst>
                                    </p:anim>
                                    <p:anim calcmode="lin" valueType="num">
                                      <p:cBhvr additive="base">
                                        <p:cTn id="123" dur="500" fill="hold"/>
                                        <p:tgtEl>
                                          <p:spTgt spid="118"/>
                                        </p:tgtEl>
                                        <p:attrNameLst>
                                          <p:attrName>ppt_y</p:attrName>
                                        </p:attrNameLst>
                                      </p:cBhvr>
                                      <p:tavLst>
                                        <p:tav tm="0">
                                          <p:val>
                                            <p:strVal val="1+#ppt_h/2"/>
                                          </p:val>
                                        </p:tav>
                                        <p:tav tm="100000">
                                          <p:val>
                                            <p:strVal val="#ppt_y"/>
                                          </p:val>
                                        </p:tav>
                                      </p:tavLst>
                                    </p:anim>
                                  </p:childTnLst>
                                </p:cTn>
                              </p:par>
                            </p:childTnLst>
                          </p:cTn>
                        </p:par>
                        <p:par>
                          <p:cTn id="124" fill="hold">
                            <p:stCondLst>
                              <p:cond delay="9800"/>
                            </p:stCondLst>
                            <p:childTnLst>
                              <p:par>
                                <p:cTn id="125" presetID="22" presetClass="entr" presetSubtype="4" fill="hold" grpId="0" nodeType="afterEffect">
                                  <p:stCondLst>
                                    <p:cond delay="0"/>
                                  </p:stCondLst>
                                  <p:childTnLst>
                                    <p:set>
                                      <p:cBhvr>
                                        <p:cTn id="126" dur="1" fill="hold">
                                          <p:stCondLst>
                                            <p:cond delay="0"/>
                                          </p:stCondLst>
                                        </p:cTn>
                                        <p:tgtEl>
                                          <p:spTgt spid="119"/>
                                        </p:tgtEl>
                                        <p:attrNameLst>
                                          <p:attrName>style.visibility</p:attrName>
                                        </p:attrNameLst>
                                      </p:cBhvr>
                                      <p:to>
                                        <p:strVal val="visible"/>
                                      </p:to>
                                    </p:set>
                                    <p:animEffect transition="in" filter="wipe(down)">
                                      <p:cBhvr>
                                        <p:cTn id="127" dur="300"/>
                                        <p:tgtEl>
                                          <p:spTgt spid="119"/>
                                        </p:tgtEl>
                                      </p:cBhvr>
                                    </p:animEffect>
                                  </p:childTnLst>
                                </p:cTn>
                              </p:par>
                            </p:childTnLst>
                          </p:cTn>
                        </p:par>
                        <p:par>
                          <p:cTn id="128" fill="hold">
                            <p:stCondLst>
                              <p:cond delay="10100"/>
                            </p:stCondLst>
                            <p:childTnLst>
                              <p:par>
                                <p:cTn id="129" presetID="22" presetClass="entr" presetSubtype="1" fill="hold" grpId="0" nodeType="afterEffect">
                                  <p:stCondLst>
                                    <p:cond delay="0"/>
                                  </p:stCondLst>
                                  <p:childTnLst>
                                    <p:set>
                                      <p:cBhvr>
                                        <p:cTn id="130" dur="1" fill="hold">
                                          <p:stCondLst>
                                            <p:cond delay="0"/>
                                          </p:stCondLst>
                                        </p:cTn>
                                        <p:tgtEl>
                                          <p:spTgt spid="120"/>
                                        </p:tgtEl>
                                        <p:attrNameLst>
                                          <p:attrName>style.visibility</p:attrName>
                                        </p:attrNameLst>
                                      </p:cBhvr>
                                      <p:to>
                                        <p:strVal val="visible"/>
                                      </p:to>
                                    </p:set>
                                    <p:animEffect transition="in" filter="wipe(up)">
                                      <p:cBhvr>
                                        <p:cTn id="131" dur="500"/>
                                        <p:tgtEl>
                                          <p:spTgt spid="120"/>
                                        </p:tgtEl>
                                      </p:cBhvr>
                                    </p:animEffect>
                                  </p:childTnLst>
                                </p:cTn>
                              </p:par>
                            </p:childTnLst>
                          </p:cTn>
                        </p:par>
                        <p:par>
                          <p:cTn id="132" fill="hold">
                            <p:stCondLst>
                              <p:cond delay="10600"/>
                            </p:stCondLst>
                            <p:childTnLst>
                              <p:par>
                                <p:cTn id="133" presetID="31" presetClass="entr" presetSubtype="0" fill="hold" grpId="0" nodeType="afterEffect">
                                  <p:stCondLst>
                                    <p:cond delay="0"/>
                                  </p:stCondLst>
                                  <p:childTnLst>
                                    <p:set>
                                      <p:cBhvr>
                                        <p:cTn id="134" dur="1" fill="hold">
                                          <p:stCondLst>
                                            <p:cond delay="0"/>
                                          </p:stCondLst>
                                        </p:cTn>
                                        <p:tgtEl>
                                          <p:spTgt spid="122"/>
                                        </p:tgtEl>
                                        <p:attrNameLst>
                                          <p:attrName>style.visibility</p:attrName>
                                        </p:attrNameLst>
                                      </p:cBhvr>
                                      <p:to>
                                        <p:strVal val="visible"/>
                                      </p:to>
                                    </p:set>
                                    <p:anim calcmode="lin" valueType="num">
                                      <p:cBhvr>
                                        <p:cTn id="135" dur="400" fill="hold"/>
                                        <p:tgtEl>
                                          <p:spTgt spid="122"/>
                                        </p:tgtEl>
                                        <p:attrNameLst>
                                          <p:attrName>ppt_w</p:attrName>
                                        </p:attrNameLst>
                                      </p:cBhvr>
                                      <p:tavLst>
                                        <p:tav tm="0">
                                          <p:val>
                                            <p:fltVal val="0"/>
                                          </p:val>
                                        </p:tav>
                                        <p:tav tm="100000">
                                          <p:val>
                                            <p:strVal val="#ppt_w"/>
                                          </p:val>
                                        </p:tav>
                                      </p:tavLst>
                                    </p:anim>
                                    <p:anim calcmode="lin" valueType="num">
                                      <p:cBhvr>
                                        <p:cTn id="136" dur="400" fill="hold"/>
                                        <p:tgtEl>
                                          <p:spTgt spid="122"/>
                                        </p:tgtEl>
                                        <p:attrNameLst>
                                          <p:attrName>ppt_h</p:attrName>
                                        </p:attrNameLst>
                                      </p:cBhvr>
                                      <p:tavLst>
                                        <p:tav tm="0">
                                          <p:val>
                                            <p:fltVal val="0"/>
                                          </p:val>
                                        </p:tav>
                                        <p:tav tm="100000">
                                          <p:val>
                                            <p:strVal val="#ppt_h"/>
                                          </p:val>
                                        </p:tav>
                                      </p:tavLst>
                                    </p:anim>
                                    <p:anim calcmode="lin" valueType="num">
                                      <p:cBhvr>
                                        <p:cTn id="137" dur="400" fill="hold"/>
                                        <p:tgtEl>
                                          <p:spTgt spid="122"/>
                                        </p:tgtEl>
                                        <p:attrNameLst>
                                          <p:attrName>style.rotation</p:attrName>
                                        </p:attrNameLst>
                                      </p:cBhvr>
                                      <p:tavLst>
                                        <p:tav tm="0">
                                          <p:val>
                                            <p:fltVal val="90"/>
                                          </p:val>
                                        </p:tav>
                                        <p:tav tm="100000">
                                          <p:val>
                                            <p:fltVal val="0"/>
                                          </p:val>
                                        </p:tav>
                                      </p:tavLst>
                                    </p:anim>
                                    <p:animEffect transition="in" filter="fade">
                                      <p:cBhvr>
                                        <p:cTn id="138" dur="400"/>
                                        <p:tgtEl>
                                          <p:spTgt spid="122"/>
                                        </p:tgtEl>
                                      </p:cBhvr>
                                    </p:animEffect>
                                  </p:childTnLst>
                                </p:cTn>
                              </p:par>
                            </p:childTnLst>
                          </p:cTn>
                        </p:par>
                        <p:par>
                          <p:cTn id="139" fill="hold">
                            <p:stCondLst>
                              <p:cond delay="11000"/>
                            </p:stCondLst>
                            <p:childTnLst>
                              <p:par>
                                <p:cTn id="140" presetID="22" presetClass="entr" presetSubtype="8" fill="hold" grpId="0" nodeType="afterEffect">
                                  <p:stCondLst>
                                    <p:cond delay="0"/>
                                  </p:stCondLst>
                                  <p:childTnLst>
                                    <p:set>
                                      <p:cBhvr>
                                        <p:cTn id="141" dur="1" fill="hold">
                                          <p:stCondLst>
                                            <p:cond delay="0"/>
                                          </p:stCondLst>
                                        </p:cTn>
                                        <p:tgtEl>
                                          <p:spTgt spid="121"/>
                                        </p:tgtEl>
                                        <p:attrNameLst>
                                          <p:attrName>style.visibility</p:attrName>
                                        </p:attrNameLst>
                                      </p:cBhvr>
                                      <p:to>
                                        <p:strVal val="visible"/>
                                      </p:to>
                                    </p:set>
                                    <p:animEffect transition="in" filter="wipe(left)">
                                      <p:cBhvr>
                                        <p:cTn id="142" dur="500"/>
                                        <p:tgtEl>
                                          <p:spTgt spid="121"/>
                                        </p:tgtEl>
                                      </p:cBhvr>
                                    </p:animEffect>
                                  </p:childTnLst>
                                </p:cTn>
                              </p:par>
                            </p:childTnLst>
                          </p:cTn>
                        </p:par>
                      </p:childTnLst>
                    </p:cTn>
                  </p:par>
                  <p:par>
                    <p:cTn id="143" fill="hold">
                      <p:stCondLst>
                        <p:cond delay="indefinite"/>
                      </p:stCondLst>
                      <p:childTnLst>
                        <p:par>
                          <p:cTn id="144" fill="hold">
                            <p:stCondLst>
                              <p:cond delay="0"/>
                            </p:stCondLst>
                            <p:childTnLst>
                              <p:par>
                                <p:cTn id="145" presetID="42" presetClass="entr" presetSubtype="0" fill="hold" grpId="0" nodeType="clickEffect">
                                  <p:stCondLst>
                                    <p:cond delay="0"/>
                                  </p:stCondLst>
                                  <p:childTnLst>
                                    <p:set>
                                      <p:cBhvr>
                                        <p:cTn id="146" dur="1" fill="hold">
                                          <p:stCondLst>
                                            <p:cond delay="0"/>
                                          </p:stCondLst>
                                        </p:cTn>
                                        <p:tgtEl>
                                          <p:spTgt spid="127"/>
                                        </p:tgtEl>
                                        <p:attrNameLst>
                                          <p:attrName>style.visibility</p:attrName>
                                        </p:attrNameLst>
                                      </p:cBhvr>
                                      <p:to>
                                        <p:strVal val="visible"/>
                                      </p:to>
                                    </p:set>
                                    <p:animEffect transition="in" filter="fade">
                                      <p:cBhvr>
                                        <p:cTn id="147" dur="1000"/>
                                        <p:tgtEl>
                                          <p:spTgt spid="127"/>
                                        </p:tgtEl>
                                      </p:cBhvr>
                                    </p:animEffect>
                                    <p:anim calcmode="lin" valueType="num">
                                      <p:cBhvr>
                                        <p:cTn id="148" dur="1000" fill="hold"/>
                                        <p:tgtEl>
                                          <p:spTgt spid="127"/>
                                        </p:tgtEl>
                                        <p:attrNameLst>
                                          <p:attrName>ppt_x</p:attrName>
                                        </p:attrNameLst>
                                      </p:cBhvr>
                                      <p:tavLst>
                                        <p:tav tm="0">
                                          <p:val>
                                            <p:strVal val="#ppt_x"/>
                                          </p:val>
                                        </p:tav>
                                        <p:tav tm="100000">
                                          <p:val>
                                            <p:strVal val="#ppt_x"/>
                                          </p:val>
                                        </p:tav>
                                      </p:tavLst>
                                    </p:anim>
                                    <p:anim calcmode="lin" valueType="num">
                                      <p:cBhvr>
                                        <p:cTn id="149" dur="1000" fill="hold"/>
                                        <p:tgtEl>
                                          <p:spTgt spid="127"/>
                                        </p:tgtEl>
                                        <p:attrNameLst>
                                          <p:attrName>ppt_y</p:attrName>
                                        </p:attrNameLst>
                                      </p:cBhvr>
                                      <p:tavLst>
                                        <p:tav tm="0">
                                          <p:val>
                                            <p:strVal val="#ppt_y+.1"/>
                                          </p:val>
                                        </p:tav>
                                        <p:tav tm="100000">
                                          <p:val>
                                            <p:strVal val="#ppt_y"/>
                                          </p:val>
                                        </p:tav>
                                      </p:tavLst>
                                    </p:anim>
                                  </p:childTnLst>
                                </p:cTn>
                              </p:par>
                              <p:par>
                                <p:cTn id="150" presetID="22" presetClass="entr" presetSubtype="8" fill="hold" grpId="0" nodeType="withEffect">
                                  <p:stCondLst>
                                    <p:cond delay="0"/>
                                  </p:stCondLst>
                                  <p:childTnLst>
                                    <p:set>
                                      <p:cBhvr>
                                        <p:cTn id="151" dur="1" fill="hold">
                                          <p:stCondLst>
                                            <p:cond delay="0"/>
                                          </p:stCondLst>
                                        </p:cTn>
                                        <p:tgtEl>
                                          <p:spTgt spid="51"/>
                                        </p:tgtEl>
                                        <p:attrNameLst>
                                          <p:attrName>style.visibility</p:attrName>
                                        </p:attrNameLst>
                                      </p:cBhvr>
                                      <p:to>
                                        <p:strVal val="visible"/>
                                      </p:to>
                                    </p:set>
                                    <p:animEffect transition="in" filter="wipe(left)">
                                      <p:cBhvr>
                                        <p:cTn id="152" dur="500"/>
                                        <p:tgtEl>
                                          <p:spTgt spid="51"/>
                                        </p:tgtEl>
                                      </p:cBhvr>
                                    </p:animEffect>
                                  </p:childTnLst>
                                </p:cTn>
                              </p:par>
                            </p:childTnLst>
                          </p:cTn>
                        </p:par>
                        <p:par>
                          <p:cTn id="153" fill="hold">
                            <p:stCondLst>
                              <p:cond delay="1000"/>
                            </p:stCondLst>
                            <p:childTnLst>
                              <p:par>
                                <p:cTn id="154" presetID="31" presetClass="entr" presetSubtype="0" fill="hold" grpId="0" nodeType="afterEffect">
                                  <p:stCondLst>
                                    <p:cond delay="0"/>
                                  </p:stCondLst>
                                  <p:childTnLst>
                                    <p:set>
                                      <p:cBhvr>
                                        <p:cTn id="155" dur="1" fill="hold">
                                          <p:stCondLst>
                                            <p:cond delay="0"/>
                                          </p:stCondLst>
                                        </p:cTn>
                                        <p:tgtEl>
                                          <p:spTgt spid="128"/>
                                        </p:tgtEl>
                                        <p:attrNameLst>
                                          <p:attrName>style.visibility</p:attrName>
                                        </p:attrNameLst>
                                      </p:cBhvr>
                                      <p:to>
                                        <p:strVal val="visible"/>
                                      </p:to>
                                    </p:set>
                                    <p:anim calcmode="lin" valueType="num">
                                      <p:cBhvr>
                                        <p:cTn id="156" dur="300" fill="hold"/>
                                        <p:tgtEl>
                                          <p:spTgt spid="128"/>
                                        </p:tgtEl>
                                        <p:attrNameLst>
                                          <p:attrName>ppt_w</p:attrName>
                                        </p:attrNameLst>
                                      </p:cBhvr>
                                      <p:tavLst>
                                        <p:tav tm="0">
                                          <p:val>
                                            <p:fltVal val="0"/>
                                          </p:val>
                                        </p:tav>
                                        <p:tav tm="100000">
                                          <p:val>
                                            <p:strVal val="#ppt_w"/>
                                          </p:val>
                                        </p:tav>
                                      </p:tavLst>
                                    </p:anim>
                                    <p:anim calcmode="lin" valueType="num">
                                      <p:cBhvr>
                                        <p:cTn id="157" dur="300" fill="hold"/>
                                        <p:tgtEl>
                                          <p:spTgt spid="128"/>
                                        </p:tgtEl>
                                        <p:attrNameLst>
                                          <p:attrName>ppt_h</p:attrName>
                                        </p:attrNameLst>
                                      </p:cBhvr>
                                      <p:tavLst>
                                        <p:tav tm="0">
                                          <p:val>
                                            <p:fltVal val="0"/>
                                          </p:val>
                                        </p:tav>
                                        <p:tav tm="100000">
                                          <p:val>
                                            <p:strVal val="#ppt_h"/>
                                          </p:val>
                                        </p:tav>
                                      </p:tavLst>
                                    </p:anim>
                                    <p:anim calcmode="lin" valueType="num">
                                      <p:cBhvr>
                                        <p:cTn id="158" dur="300" fill="hold"/>
                                        <p:tgtEl>
                                          <p:spTgt spid="128"/>
                                        </p:tgtEl>
                                        <p:attrNameLst>
                                          <p:attrName>style.rotation</p:attrName>
                                        </p:attrNameLst>
                                      </p:cBhvr>
                                      <p:tavLst>
                                        <p:tav tm="0">
                                          <p:val>
                                            <p:fltVal val="90"/>
                                          </p:val>
                                        </p:tav>
                                        <p:tav tm="100000">
                                          <p:val>
                                            <p:fltVal val="0"/>
                                          </p:val>
                                        </p:tav>
                                      </p:tavLst>
                                    </p:anim>
                                    <p:animEffect transition="in" filter="fade">
                                      <p:cBhvr>
                                        <p:cTn id="159" dur="300"/>
                                        <p:tgtEl>
                                          <p:spTgt spid="128"/>
                                        </p:tgtEl>
                                      </p:cBhvr>
                                    </p:animEffect>
                                  </p:childTnLst>
                                </p:cTn>
                              </p:par>
                            </p:childTnLst>
                          </p:cTn>
                        </p:par>
                        <p:par>
                          <p:cTn id="160" fill="hold">
                            <p:stCondLst>
                              <p:cond delay="1300"/>
                            </p:stCondLst>
                            <p:childTnLst>
                              <p:par>
                                <p:cTn id="161" presetID="42" presetClass="entr" presetSubtype="0" fill="hold" grpId="0" nodeType="afterEffect">
                                  <p:stCondLst>
                                    <p:cond delay="0"/>
                                  </p:stCondLst>
                                  <p:childTnLst>
                                    <p:set>
                                      <p:cBhvr>
                                        <p:cTn id="162" dur="1" fill="hold">
                                          <p:stCondLst>
                                            <p:cond delay="0"/>
                                          </p:stCondLst>
                                        </p:cTn>
                                        <p:tgtEl>
                                          <p:spTgt spid="129"/>
                                        </p:tgtEl>
                                        <p:attrNameLst>
                                          <p:attrName>style.visibility</p:attrName>
                                        </p:attrNameLst>
                                      </p:cBhvr>
                                      <p:to>
                                        <p:strVal val="visible"/>
                                      </p:to>
                                    </p:set>
                                    <p:animEffect transition="in" filter="fade">
                                      <p:cBhvr>
                                        <p:cTn id="163" dur="400"/>
                                        <p:tgtEl>
                                          <p:spTgt spid="129"/>
                                        </p:tgtEl>
                                      </p:cBhvr>
                                    </p:animEffect>
                                    <p:anim calcmode="lin" valueType="num">
                                      <p:cBhvr>
                                        <p:cTn id="164" dur="400" fill="hold"/>
                                        <p:tgtEl>
                                          <p:spTgt spid="129"/>
                                        </p:tgtEl>
                                        <p:attrNameLst>
                                          <p:attrName>ppt_x</p:attrName>
                                        </p:attrNameLst>
                                      </p:cBhvr>
                                      <p:tavLst>
                                        <p:tav tm="0">
                                          <p:val>
                                            <p:strVal val="#ppt_x"/>
                                          </p:val>
                                        </p:tav>
                                        <p:tav tm="100000">
                                          <p:val>
                                            <p:strVal val="#ppt_x"/>
                                          </p:val>
                                        </p:tav>
                                      </p:tavLst>
                                    </p:anim>
                                    <p:anim calcmode="lin" valueType="num">
                                      <p:cBhvr>
                                        <p:cTn id="165" dur="400" fill="hold"/>
                                        <p:tgtEl>
                                          <p:spTgt spid="129"/>
                                        </p:tgtEl>
                                        <p:attrNameLst>
                                          <p:attrName>ppt_y</p:attrName>
                                        </p:attrNameLst>
                                      </p:cBhvr>
                                      <p:tavLst>
                                        <p:tav tm="0">
                                          <p:val>
                                            <p:strVal val="#ppt_y+.1"/>
                                          </p:val>
                                        </p:tav>
                                        <p:tav tm="100000">
                                          <p:val>
                                            <p:strVal val="#ppt_y"/>
                                          </p:val>
                                        </p:tav>
                                      </p:tavLst>
                                    </p:anim>
                                  </p:childTnLst>
                                </p:cTn>
                              </p:par>
                            </p:childTnLst>
                          </p:cTn>
                        </p:par>
                        <p:par>
                          <p:cTn id="166" fill="hold">
                            <p:stCondLst>
                              <p:cond delay="1700"/>
                            </p:stCondLst>
                            <p:childTnLst>
                              <p:par>
                                <p:cTn id="167" presetID="22" presetClass="entr" presetSubtype="8" fill="hold" grpId="0" nodeType="afterEffect">
                                  <p:stCondLst>
                                    <p:cond delay="0"/>
                                  </p:stCondLst>
                                  <p:childTnLst>
                                    <p:set>
                                      <p:cBhvr>
                                        <p:cTn id="168" dur="1" fill="hold">
                                          <p:stCondLst>
                                            <p:cond delay="0"/>
                                          </p:stCondLst>
                                        </p:cTn>
                                        <p:tgtEl>
                                          <p:spTgt spid="130"/>
                                        </p:tgtEl>
                                        <p:attrNameLst>
                                          <p:attrName>style.visibility</p:attrName>
                                        </p:attrNameLst>
                                      </p:cBhvr>
                                      <p:to>
                                        <p:strVal val="visible"/>
                                      </p:to>
                                    </p:set>
                                    <p:animEffect transition="in" filter="wipe(left)">
                                      <p:cBhvr>
                                        <p:cTn id="169" dur="500"/>
                                        <p:tgtEl>
                                          <p:spTgt spid="130"/>
                                        </p:tgtEl>
                                      </p:cBhvr>
                                    </p:animEffect>
                                  </p:childTnLst>
                                </p:cTn>
                              </p:par>
                            </p:childTnLst>
                          </p:cTn>
                        </p:par>
                        <p:par>
                          <p:cTn id="170" fill="hold">
                            <p:stCondLst>
                              <p:cond delay="2200"/>
                            </p:stCondLst>
                            <p:childTnLst>
                              <p:par>
                                <p:cTn id="171" presetID="10" presetClass="entr" presetSubtype="0" fill="hold" grpId="1" nodeType="afterEffect">
                                  <p:stCondLst>
                                    <p:cond delay="0"/>
                                  </p:stCondLst>
                                  <p:childTnLst>
                                    <p:set>
                                      <p:cBhvr>
                                        <p:cTn id="172" dur="1" fill="hold">
                                          <p:stCondLst>
                                            <p:cond delay="0"/>
                                          </p:stCondLst>
                                        </p:cTn>
                                        <p:tgtEl>
                                          <p:spTgt spid="128"/>
                                        </p:tgtEl>
                                        <p:attrNameLst>
                                          <p:attrName>style.visibility</p:attrName>
                                        </p:attrNameLst>
                                      </p:cBhvr>
                                      <p:to>
                                        <p:strVal val="visible"/>
                                      </p:to>
                                    </p:set>
                                    <p:animEffect transition="in" filter="fade">
                                      <p:cBhvr>
                                        <p:cTn id="173" dur="500"/>
                                        <p:tgtEl>
                                          <p:spTgt spid="128"/>
                                        </p:tgtEl>
                                      </p:cBhvr>
                                    </p:animEffect>
                                  </p:childTnLst>
                                </p:cTn>
                              </p:par>
                              <p:par>
                                <p:cTn id="174" presetID="10" presetClass="entr" presetSubtype="0" fill="hold" grpId="1" nodeType="withEffect">
                                  <p:stCondLst>
                                    <p:cond delay="0"/>
                                  </p:stCondLst>
                                  <p:childTnLst>
                                    <p:set>
                                      <p:cBhvr>
                                        <p:cTn id="175" dur="1" fill="hold">
                                          <p:stCondLst>
                                            <p:cond delay="0"/>
                                          </p:stCondLst>
                                        </p:cTn>
                                        <p:tgtEl>
                                          <p:spTgt spid="129"/>
                                        </p:tgtEl>
                                        <p:attrNameLst>
                                          <p:attrName>style.visibility</p:attrName>
                                        </p:attrNameLst>
                                      </p:cBhvr>
                                      <p:to>
                                        <p:strVal val="visible"/>
                                      </p:to>
                                    </p:set>
                                    <p:animEffect transition="in" filter="fade">
                                      <p:cBhvr>
                                        <p:cTn id="176" dur="500"/>
                                        <p:tgtEl>
                                          <p:spTgt spid="129"/>
                                        </p:tgtEl>
                                      </p:cBhvr>
                                    </p:animEffect>
                                  </p:childTnLst>
                                </p:cTn>
                              </p:par>
                              <p:par>
                                <p:cTn id="177" presetID="10" presetClass="entr" presetSubtype="0" fill="hold" grpId="1" nodeType="withEffect">
                                  <p:stCondLst>
                                    <p:cond delay="0"/>
                                  </p:stCondLst>
                                  <p:childTnLst>
                                    <p:set>
                                      <p:cBhvr>
                                        <p:cTn id="178" dur="1" fill="hold">
                                          <p:stCondLst>
                                            <p:cond delay="0"/>
                                          </p:stCondLst>
                                        </p:cTn>
                                        <p:tgtEl>
                                          <p:spTgt spid="130"/>
                                        </p:tgtEl>
                                        <p:attrNameLst>
                                          <p:attrName>style.visibility</p:attrName>
                                        </p:attrNameLst>
                                      </p:cBhvr>
                                      <p:to>
                                        <p:strVal val="visible"/>
                                      </p:to>
                                    </p:set>
                                    <p:animEffect transition="in" filter="fade">
                                      <p:cBhvr>
                                        <p:cTn id="179" dur="500"/>
                                        <p:tgtEl>
                                          <p:spTgt spid="130"/>
                                        </p:tgtEl>
                                      </p:cBhvr>
                                    </p:animEffect>
                                  </p:childTnLst>
                                </p:cTn>
                              </p:par>
                              <p:par>
                                <p:cTn id="180" presetID="2" presetClass="entr" presetSubtype="6" fill="hold" grpId="0" nodeType="withEffect">
                                  <p:stCondLst>
                                    <p:cond delay="400"/>
                                  </p:stCondLst>
                                  <p:childTnLst>
                                    <p:set>
                                      <p:cBhvr>
                                        <p:cTn id="181" dur="1" fill="hold">
                                          <p:stCondLst>
                                            <p:cond delay="0"/>
                                          </p:stCondLst>
                                        </p:cTn>
                                        <p:tgtEl>
                                          <p:spTgt spid="48"/>
                                        </p:tgtEl>
                                        <p:attrNameLst>
                                          <p:attrName>style.visibility</p:attrName>
                                        </p:attrNameLst>
                                      </p:cBhvr>
                                      <p:to>
                                        <p:strVal val="visible"/>
                                      </p:to>
                                    </p:set>
                                    <p:anim calcmode="lin" valueType="num">
                                      <p:cBhvr additive="base">
                                        <p:cTn id="182" dur="500" fill="hold"/>
                                        <p:tgtEl>
                                          <p:spTgt spid="48"/>
                                        </p:tgtEl>
                                        <p:attrNameLst>
                                          <p:attrName>ppt_x</p:attrName>
                                        </p:attrNameLst>
                                      </p:cBhvr>
                                      <p:tavLst>
                                        <p:tav tm="0">
                                          <p:val>
                                            <p:strVal val="1+#ppt_w/2"/>
                                          </p:val>
                                        </p:tav>
                                        <p:tav tm="100000">
                                          <p:val>
                                            <p:strVal val="#ppt_x"/>
                                          </p:val>
                                        </p:tav>
                                      </p:tavLst>
                                    </p:anim>
                                    <p:anim calcmode="lin" valueType="num">
                                      <p:cBhvr additive="base">
                                        <p:cTn id="183" dur="500" fill="hold"/>
                                        <p:tgtEl>
                                          <p:spTgt spid="48"/>
                                        </p:tgtEl>
                                        <p:attrNameLst>
                                          <p:attrName>ppt_y</p:attrName>
                                        </p:attrNameLst>
                                      </p:cBhvr>
                                      <p:tavLst>
                                        <p:tav tm="0">
                                          <p:val>
                                            <p:strVal val="1+#ppt_h/2"/>
                                          </p:val>
                                        </p:tav>
                                        <p:tav tm="100000">
                                          <p:val>
                                            <p:strVal val="#ppt_y"/>
                                          </p:val>
                                        </p:tav>
                                      </p:tavLst>
                                    </p:anim>
                                  </p:childTnLst>
                                </p:cTn>
                              </p:par>
                            </p:childTnLst>
                          </p:cTn>
                        </p:par>
                        <p:par>
                          <p:cTn id="184" fill="hold">
                            <p:stCondLst>
                              <p:cond delay="3100"/>
                            </p:stCondLst>
                            <p:childTnLst>
                              <p:par>
                                <p:cTn id="185" presetID="22" presetClass="entr" presetSubtype="4" fill="hold" grpId="0" nodeType="afterEffect">
                                  <p:stCondLst>
                                    <p:cond delay="0"/>
                                  </p:stCondLst>
                                  <p:childTnLst>
                                    <p:set>
                                      <p:cBhvr>
                                        <p:cTn id="186" dur="1" fill="hold">
                                          <p:stCondLst>
                                            <p:cond delay="0"/>
                                          </p:stCondLst>
                                        </p:cTn>
                                        <p:tgtEl>
                                          <p:spTgt spid="49"/>
                                        </p:tgtEl>
                                        <p:attrNameLst>
                                          <p:attrName>style.visibility</p:attrName>
                                        </p:attrNameLst>
                                      </p:cBhvr>
                                      <p:to>
                                        <p:strVal val="visible"/>
                                      </p:to>
                                    </p:set>
                                    <p:animEffect transition="in" filter="wipe(down)">
                                      <p:cBhvr>
                                        <p:cTn id="187" dur="300"/>
                                        <p:tgtEl>
                                          <p:spTgt spid="49"/>
                                        </p:tgtEl>
                                      </p:cBhvr>
                                    </p:animEffect>
                                  </p:childTnLst>
                                </p:cTn>
                              </p:par>
                            </p:childTnLst>
                          </p:cTn>
                        </p:par>
                        <p:par>
                          <p:cTn id="188" fill="hold">
                            <p:stCondLst>
                              <p:cond delay="3400"/>
                            </p:stCondLst>
                            <p:childTnLst>
                              <p:par>
                                <p:cTn id="189" presetID="22" presetClass="entr" presetSubtype="1" fill="hold" grpId="0" nodeType="afterEffect">
                                  <p:stCondLst>
                                    <p:cond delay="0"/>
                                  </p:stCondLst>
                                  <p:childTnLst>
                                    <p:set>
                                      <p:cBhvr>
                                        <p:cTn id="190" dur="1" fill="hold">
                                          <p:stCondLst>
                                            <p:cond delay="0"/>
                                          </p:stCondLst>
                                        </p:cTn>
                                        <p:tgtEl>
                                          <p:spTgt spid="50"/>
                                        </p:tgtEl>
                                        <p:attrNameLst>
                                          <p:attrName>style.visibility</p:attrName>
                                        </p:attrNameLst>
                                      </p:cBhvr>
                                      <p:to>
                                        <p:strVal val="visible"/>
                                      </p:to>
                                    </p:set>
                                    <p:animEffect transition="in" filter="wipe(up)">
                                      <p:cBhvr>
                                        <p:cTn id="191" dur="500"/>
                                        <p:tgtEl>
                                          <p:spTgt spid="50"/>
                                        </p:tgtEl>
                                      </p:cBhvr>
                                    </p:animEffect>
                                  </p:childTnLst>
                                </p:cTn>
                              </p:par>
                              <p:par>
                                <p:cTn id="192" presetID="14" presetClass="entr" presetSubtype="10" fill="hold" grpId="0" nodeType="withEffect">
                                  <p:stCondLst>
                                    <p:cond delay="0"/>
                                  </p:stCondLst>
                                  <p:childTnLst>
                                    <p:set>
                                      <p:cBhvr>
                                        <p:cTn id="193" dur="1" fill="hold">
                                          <p:stCondLst>
                                            <p:cond delay="0"/>
                                          </p:stCondLst>
                                        </p:cTn>
                                        <p:tgtEl>
                                          <p:spTgt spid="56"/>
                                        </p:tgtEl>
                                        <p:attrNameLst>
                                          <p:attrName>style.visibility</p:attrName>
                                        </p:attrNameLst>
                                      </p:cBhvr>
                                      <p:to>
                                        <p:strVal val="visible"/>
                                      </p:to>
                                    </p:set>
                                    <p:animEffect transition="in" filter="randombar(horizontal)">
                                      <p:cBhvr>
                                        <p:cTn id="194" dur="500"/>
                                        <p:tgtEl>
                                          <p:spTgt spid="56"/>
                                        </p:tgtEl>
                                      </p:cBhvr>
                                    </p:animEffect>
                                  </p:childTnLst>
                                </p:cTn>
                              </p:par>
                            </p:childTnLst>
                          </p:cTn>
                        </p:par>
                        <p:par>
                          <p:cTn id="195" fill="hold">
                            <p:stCondLst>
                              <p:cond delay="3900"/>
                            </p:stCondLst>
                            <p:childTnLst>
                              <p:par>
                                <p:cTn id="196" presetID="31" presetClass="entr" presetSubtype="0" fill="hold" grpId="0" nodeType="afterEffect">
                                  <p:stCondLst>
                                    <p:cond delay="0"/>
                                  </p:stCondLst>
                                  <p:childTnLst>
                                    <p:set>
                                      <p:cBhvr>
                                        <p:cTn id="197" dur="1" fill="hold">
                                          <p:stCondLst>
                                            <p:cond delay="0"/>
                                          </p:stCondLst>
                                        </p:cTn>
                                        <p:tgtEl>
                                          <p:spTgt spid="52"/>
                                        </p:tgtEl>
                                        <p:attrNameLst>
                                          <p:attrName>style.visibility</p:attrName>
                                        </p:attrNameLst>
                                      </p:cBhvr>
                                      <p:to>
                                        <p:strVal val="visible"/>
                                      </p:to>
                                    </p:set>
                                    <p:anim calcmode="lin" valueType="num">
                                      <p:cBhvr>
                                        <p:cTn id="198" dur="400" fill="hold"/>
                                        <p:tgtEl>
                                          <p:spTgt spid="52"/>
                                        </p:tgtEl>
                                        <p:attrNameLst>
                                          <p:attrName>ppt_w</p:attrName>
                                        </p:attrNameLst>
                                      </p:cBhvr>
                                      <p:tavLst>
                                        <p:tav tm="0">
                                          <p:val>
                                            <p:fltVal val="0"/>
                                          </p:val>
                                        </p:tav>
                                        <p:tav tm="100000">
                                          <p:val>
                                            <p:strVal val="#ppt_w"/>
                                          </p:val>
                                        </p:tav>
                                      </p:tavLst>
                                    </p:anim>
                                    <p:anim calcmode="lin" valueType="num">
                                      <p:cBhvr>
                                        <p:cTn id="199" dur="400" fill="hold"/>
                                        <p:tgtEl>
                                          <p:spTgt spid="52"/>
                                        </p:tgtEl>
                                        <p:attrNameLst>
                                          <p:attrName>ppt_h</p:attrName>
                                        </p:attrNameLst>
                                      </p:cBhvr>
                                      <p:tavLst>
                                        <p:tav tm="0">
                                          <p:val>
                                            <p:fltVal val="0"/>
                                          </p:val>
                                        </p:tav>
                                        <p:tav tm="100000">
                                          <p:val>
                                            <p:strVal val="#ppt_h"/>
                                          </p:val>
                                        </p:tav>
                                      </p:tavLst>
                                    </p:anim>
                                    <p:anim calcmode="lin" valueType="num">
                                      <p:cBhvr>
                                        <p:cTn id="200" dur="400" fill="hold"/>
                                        <p:tgtEl>
                                          <p:spTgt spid="52"/>
                                        </p:tgtEl>
                                        <p:attrNameLst>
                                          <p:attrName>style.rotation</p:attrName>
                                        </p:attrNameLst>
                                      </p:cBhvr>
                                      <p:tavLst>
                                        <p:tav tm="0">
                                          <p:val>
                                            <p:fltVal val="90"/>
                                          </p:val>
                                        </p:tav>
                                        <p:tav tm="100000">
                                          <p:val>
                                            <p:fltVal val="0"/>
                                          </p:val>
                                        </p:tav>
                                      </p:tavLst>
                                    </p:anim>
                                    <p:animEffect transition="in" filter="fade">
                                      <p:cBhvr>
                                        <p:cTn id="201" dur="400"/>
                                        <p:tgtEl>
                                          <p:spTgt spid="52"/>
                                        </p:tgtEl>
                                      </p:cBhvr>
                                    </p:animEffect>
                                  </p:childTnLst>
                                </p:cTn>
                              </p:par>
                              <p:par>
                                <p:cTn id="202" presetID="2" presetClass="entr" presetSubtype="6" fill="hold" grpId="0" nodeType="withEffect">
                                  <p:stCondLst>
                                    <p:cond delay="400"/>
                                  </p:stCondLst>
                                  <p:childTnLst>
                                    <p:set>
                                      <p:cBhvr>
                                        <p:cTn id="203" dur="1" fill="hold">
                                          <p:stCondLst>
                                            <p:cond delay="0"/>
                                          </p:stCondLst>
                                        </p:cTn>
                                        <p:tgtEl>
                                          <p:spTgt spid="53"/>
                                        </p:tgtEl>
                                        <p:attrNameLst>
                                          <p:attrName>style.visibility</p:attrName>
                                        </p:attrNameLst>
                                      </p:cBhvr>
                                      <p:to>
                                        <p:strVal val="visible"/>
                                      </p:to>
                                    </p:set>
                                    <p:anim calcmode="lin" valueType="num">
                                      <p:cBhvr additive="base">
                                        <p:cTn id="204" dur="500" fill="hold"/>
                                        <p:tgtEl>
                                          <p:spTgt spid="53"/>
                                        </p:tgtEl>
                                        <p:attrNameLst>
                                          <p:attrName>ppt_x</p:attrName>
                                        </p:attrNameLst>
                                      </p:cBhvr>
                                      <p:tavLst>
                                        <p:tav tm="0">
                                          <p:val>
                                            <p:strVal val="1+#ppt_w/2"/>
                                          </p:val>
                                        </p:tav>
                                        <p:tav tm="100000">
                                          <p:val>
                                            <p:strVal val="#ppt_x"/>
                                          </p:val>
                                        </p:tav>
                                      </p:tavLst>
                                    </p:anim>
                                    <p:anim calcmode="lin" valueType="num">
                                      <p:cBhvr additive="base">
                                        <p:cTn id="205" dur="500" fill="hold"/>
                                        <p:tgtEl>
                                          <p:spTgt spid="53"/>
                                        </p:tgtEl>
                                        <p:attrNameLst>
                                          <p:attrName>ppt_y</p:attrName>
                                        </p:attrNameLst>
                                      </p:cBhvr>
                                      <p:tavLst>
                                        <p:tav tm="0">
                                          <p:val>
                                            <p:strVal val="1+#ppt_h/2"/>
                                          </p:val>
                                        </p:tav>
                                        <p:tav tm="100000">
                                          <p:val>
                                            <p:strVal val="#ppt_y"/>
                                          </p:val>
                                        </p:tav>
                                      </p:tavLst>
                                    </p:anim>
                                  </p:childTnLst>
                                </p:cTn>
                              </p:par>
                            </p:childTnLst>
                          </p:cTn>
                        </p:par>
                        <p:par>
                          <p:cTn id="206" fill="hold">
                            <p:stCondLst>
                              <p:cond delay="4800"/>
                            </p:stCondLst>
                            <p:childTnLst>
                              <p:par>
                                <p:cTn id="207" presetID="22" presetClass="entr" presetSubtype="4" fill="hold" grpId="0" nodeType="afterEffect">
                                  <p:stCondLst>
                                    <p:cond delay="0"/>
                                  </p:stCondLst>
                                  <p:childTnLst>
                                    <p:set>
                                      <p:cBhvr>
                                        <p:cTn id="208" dur="1" fill="hold">
                                          <p:stCondLst>
                                            <p:cond delay="0"/>
                                          </p:stCondLst>
                                        </p:cTn>
                                        <p:tgtEl>
                                          <p:spTgt spid="54"/>
                                        </p:tgtEl>
                                        <p:attrNameLst>
                                          <p:attrName>style.visibility</p:attrName>
                                        </p:attrNameLst>
                                      </p:cBhvr>
                                      <p:to>
                                        <p:strVal val="visible"/>
                                      </p:to>
                                    </p:set>
                                    <p:animEffect transition="in" filter="wipe(down)">
                                      <p:cBhvr>
                                        <p:cTn id="209" dur="300"/>
                                        <p:tgtEl>
                                          <p:spTgt spid="54"/>
                                        </p:tgtEl>
                                      </p:cBhvr>
                                    </p:animEffect>
                                  </p:childTnLst>
                                </p:cTn>
                              </p:par>
                            </p:childTnLst>
                          </p:cTn>
                        </p:par>
                        <p:par>
                          <p:cTn id="210" fill="hold">
                            <p:stCondLst>
                              <p:cond delay="5100"/>
                            </p:stCondLst>
                            <p:childTnLst>
                              <p:par>
                                <p:cTn id="211" presetID="22" presetClass="entr" presetSubtype="1" fill="hold" grpId="0" nodeType="afterEffect">
                                  <p:stCondLst>
                                    <p:cond delay="0"/>
                                  </p:stCondLst>
                                  <p:childTnLst>
                                    <p:set>
                                      <p:cBhvr>
                                        <p:cTn id="212" dur="1" fill="hold">
                                          <p:stCondLst>
                                            <p:cond delay="0"/>
                                          </p:stCondLst>
                                        </p:cTn>
                                        <p:tgtEl>
                                          <p:spTgt spid="55"/>
                                        </p:tgtEl>
                                        <p:attrNameLst>
                                          <p:attrName>style.visibility</p:attrName>
                                        </p:attrNameLst>
                                      </p:cBhvr>
                                      <p:to>
                                        <p:strVal val="visible"/>
                                      </p:to>
                                    </p:set>
                                    <p:animEffect transition="in" filter="wipe(up)">
                                      <p:cBhvr>
                                        <p:cTn id="213" dur="500"/>
                                        <p:tgtEl>
                                          <p:spTgt spid="55"/>
                                        </p:tgtEl>
                                      </p:cBhvr>
                                    </p:animEffect>
                                  </p:childTnLst>
                                </p:cTn>
                              </p:par>
                            </p:childTnLst>
                          </p:cTn>
                        </p:par>
                        <p:par>
                          <p:cTn id="214" fill="hold">
                            <p:stCondLst>
                              <p:cond delay="5600"/>
                            </p:stCondLst>
                            <p:childTnLst>
                              <p:par>
                                <p:cTn id="215" presetID="31" presetClass="entr" presetSubtype="0" fill="hold" grpId="0" nodeType="afterEffect">
                                  <p:stCondLst>
                                    <p:cond delay="0"/>
                                  </p:stCondLst>
                                  <p:childTnLst>
                                    <p:set>
                                      <p:cBhvr>
                                        <p:cTn id="216" dur="1" fill="hold">
                                          <p:stCondLst>
                                            <p:cond delay="0"/>
                                          </p:stCondLst>
                                        </p:cTn>
                                        <p:tgtEl>
                                          <p:spTgt spid="57"/>
                                        </p:tgtEl>
                                        <p:attrNameLst>
                                          <p:attrName>style.visibility</p:attrName>
                                        </p:attrNameLst>
                                      </p:cBhvr>
                                      <p:to>
                                        <p:strVal val="visible"/>
                                      </p:to>
                                    </p:set>
                                    <p:anim calcmode="lin" valueType="num">
                                      <p:cBhvr>
                                        <p:cTn id="217" dur="400" fill="hold"/>
                                        <p:tgtEl>
                                          <p:spTgt spid="57"/>
                                        </p:tgtEl>
                                        <p:attrNameLst>
                                          <p:attrName>ppt_w</p:attrName>
                                        </p:attrNameLst>
                                      </p:cBhvr>
                                      <p:tavLst>
                                        <p:tav tm="0">
                                          <p:val>
                                            <p:fltVal val="0"/>
                                          </p:val>
                                        </p:tav>
                                        <p:tav tm="100000">
                                          <p:val>
                                            <p:strVal val="#ppt_w"/>
                                          </p:val>
                                        </p:tav>
                                      </p:tavLst>
                                    </p:anim>
                                    <p:anim calcmode="lin" valueType="num">
                                      <p:cBhvr>
                                        <p:cTn id="218" dur="400" fill="hold"/>
                                        <p:tgtEl>
                                          <p:spTgt spid="57"/>
                                        </p:tgtEl>
                                        <p:attrNameLst>
                                          <p:attrName>ppt_h</p:attrName>
                                        </p:attrNameLst>
                                      </p:cBhvr>
                                      <p:tavLst>
                                        <p:tav tm="0">
                                          <p:val>
                                            <p:fltVal val="0"/>
                                          </p:val>
                                        </p:tav>
                                        <p:tav tm="100000">
                                          <p:val>
                                            <p:strVal val="#ppt_h"/>
                                          </p:val>
                                        </p:tav>
                                      </p:tavLst>
                                    </p:anim>
                                    <p:anim calcmode="lin" valueType="num">
                                      <p:cBhvr>
                                        <p:cTn id="219" dur="400" fill="hold"/>
                                        <p:tgtEl>
                                          <p:spTgt spid="57"/>
                                        </p:tgtEl>
                                        <p:attrNameLst>
                                          <p:attrName>style.rotation</p:attrName>
                                        </p:attrNameLst>
                                      </p:cBhvr>
                                      <p:tavLst>
                                        <p:tav tm="0">
                                          <p:val>
                                            <p:fltVal val="90"/>
                                          </p:val>
                                        </p:tav>
                                        <p:tav tm="100000">
                                          <p:val>
                                            <p:fltVal val="0"/>
                                          </p:val>
                                        </p:tav>
                                      </p:tavLst>
                                    </p:anim>
                                    <p:animEffect transition="in" filter="fade">
                                      <p:cBhvr>
                                        <p:cTn id="220" dur="4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5" grpId="0" animBg="1"/>
      <p:bldP spid="86" grpId="0" animBg="1" autoUpdateAnimBg="0"/>
      <p:bldP spid="87" grpId="0" animBg="1"/>
      <p:bldP spid="88" grpId="0" animBg="1"/>
      <p:bldP spid="94" grpId="0" animBg="1" autoUpdateAnimBg="0"/>
      <p:bldP spid="95" grpId="0" animBg="1"/>
      <p:bldP spid="96" grpId="0" animBg="1"/>
      <p:bldP spid="97" grpId="0" animBg="1" autoUpdateAnimBg="0"/>
      <p:bldP spid="98" grpId="0" animBg="1"/>
      <p:bldP spid="103" grpId="0" animBg="1"/>
      <p:bldP spid="104" grpId="0" animBg="1" autoUpdateAnimBg="0"/>
      <p:bldP spid="105" grpId="0" animBg="1"/>
      <p:bldP spid="106" grpId="0" animBg="1"/>
      <p:bldP spid="107" grpId="0" animBg="1" autoUpdateAnimBg="0"/>
      <p:bldP spid="108" grpId="0" autoUpdateAnimBg="0"/>
      <p:bldP spid="109" grpId="0" autoUpdateAnimBg="0"/>
      <p:bldP spid="110" grpId="0" autoUpdateAnimBg="0"/>
      <p:bldP spid="111" grpId="0" autoUpdateAnimBg="0"/>
      <p:bldP spid="112" grpId="0" autoUpdateAnimBg="0"/>
      <p:bldP spid="113" grpId="0" autoUpdateAnimBg="0"/>
      <p:bldP spid="114" grpId="0" autoUpdateAnimBg="0"/>
      <p:bldP spid="115" grpId="0" autoUpdateAnimBg="0"/>
      <p:bldP spid="116" grpId="0" autoUpdateAnimBg="0"/>
      <p:bldP spid="117" grpId="0" autoUpdateAnimBg="0"/>
      <p:bldP spid="118" grpId="0" animBg="1"/>
      <p:bldP spid="119" grpId="0" animBg="1"/>
      <p:bldP spid="120" grpId="0" animBg="1" autoUpdateAnimBg="0"/>
      <p:bldP spid="122" grpId="0" autoUpdateAnimBg="0"/>
      <p:bldP spid="127" grpId="0"/>
      <p:bldP spid="128" grpId="0" animBg="1" autoUpdateAnimBg="0"/>
      <p:bldP spid="128" grpId="1" animBg="1"/>
      <p:bldP spid="129" grpId="0" animBg="1"/>
      <p:bldP spid="129" grpId="1" animBg="1"/>
      <p:bldP spid="130" grpId="0" animBg="1"/>
      <p:bldP spid="130" grpId="1" animBg="1"/>
      <p:bldP spid="48" grpId="0" animBg="1"/>
      <p:bldP spid="49" grpId="0" animBg="1"/>
      <p:bldP spid="50" grpId="0" animBg="1" autoUpdateAnimBg="0"/>
      <p:bldP spid="51" grpId="0" autoUpdateAnimBg="0"/>
      <p:bldP spid="52" grpId="0" autoUpdateAnimBg="0"/>
      <p:bldP spid="53" grpId="0" animBg="1"/>
      <p:bldP spid="54" grpId="0" animBg="1"/>
      <p:bldP spid="55" grpId="0" animBg="1" autoUpdateAnimBg="0"/>
      <p:bldP spid="56" grpId="0"/>
      <p:bldP spid="57" grpId="0" autoUpdateAnimBg="0"/>
      <p:bldP spid="121" grpId="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08E3D8B2-B8CC-46D6-AA17-024E1B1EA457}"/>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3" name="直线连接符 6">
            <a:extLst>
              <a:ext uri="{FF2B5EF4-FFF2-40B4-BE49-F238E27FC236}">
                <a16:creationId xmlns:a16="http://schemas.microsoft.com/office/drawing/2014/main" id="{D0632990-877A-4490-9DE2-654910D0DD3C}"/>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5" name="文本框 4">
            <a:extLst>
              <a:ext uri="{FF2B5EF4-FFF2-40B4-BE49-F238E27FC236}">
                <a16:creationId xmlns:a16="http://schemas.microsoft.com/office/drawing/2014/main" id="{8982719A-3A17-4F80-B48C-DE3575A3A995}"/>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zh-CN" altLang="en-US" dirty="0"/>
              <a:t>编程案例一</a:t>
            </a:r>
          </a:p>
        </p:txBody>
      </p:sp>
      <p:sp>
        <p:nvSpPr>
          <p:cNvPr id="6" name="矩形 3">
            <a:extLst>
              <a:ext uri="{FF2B5EF4-FFF2-40B4-BE49-F238E27FC236}">
                <a16:creationId xmlns:a16="http://schemas.microsoft.com/office/drawing/2014/main" id="{996BCB07-DD41-4816-BE16-37AB1D58AA94}"/>
              </a:ext>
            </a:extLst>
          </p:cNvPr>
          <p:cNvSpPr>
            <a:spLocks noChangeArrowheads="1"/>
          </p:cNvSpPr>
          <p:nvPr/>
        </p:nvSpPr>
        <p:spPr bwMode="auto">
          <a:xfrm>
            <a:off x="130806" y="1181423"/>
            <a:ext cx="8145686"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marL="173038" indent="-173038" eaLnBrk="1" hangingPunct="1">
              <a:spcBef>
                <a:spcPts val="1200"/>
              </a:spcBef>
              <a:buSzPct val="77000"/>
              <a:buFont typeface="Wingdings" panose="05000000000000000000" pitchFamily="2" charset="2"/>
              <a:buChar char="Ø"/>
            </a:pPr>
            <a:r>
              <a:rPr kumimoji="1" lang="zh-CN" altLang="en-US" sz="2400" b="0" dirty="0">
                <a:solidFill>
                  <a:srgbClr val="104E87"/>
                </a:solidFill>
                <a:latin typeface="华光行书_CNKI" panose="02000500000000000000" pitchFamily="2" charset="-122"/>
                <a:ea typeface="华光行书_CNKI" panose="02000500000000000000" pitchFamily="2" charset="-122"/>
              </a:rPr>
              <a:t>函数设计：</a:t>
            </a:r>
            <a:endParaRPr kumimoji="1" lang="en-US" altLang="zh-CN" sz="2400" b="0" dirty="0">
              <a:solidFill>
                <a:srgbClr val="104E87"/>
              </a:solidFill>
              <a:latin typeface="华光行书_CNKI" panose="02000500000000000000" pitchFamily="2" charset="-122"/>
              <a:ea typeface="华光行书_CNKI" panose="02000500000000000000" pitchFamily="2" charset="-122"/>
            </a:endParaRPr>
          </a:p>
          <a:p>
            <a:pPr marL="266700" eaLnBrk="1" hangingPunct="1">
              <a:buSzPct val="66000"/>
              <a:buFont typeface="Wingdings" panose="05000000000000000000" pitchFamily="2" charset="2"/>
              <a:buChar char="l"/>
            </a:pPr>
            <a:r>
              <a:rPr kumimoji="1" lang="zh-CN" altLang="en-US" sz="2400" b="0" dirty="0">
                <a:solidFill>
                  <a:srgbClr val="104E87"/>
                </a:solidFill>
                <a:latin typeface="华光行书_CNKI" panose="02000500000000000000" pitchFamily="2" charset="-122"/>
                <a:ea typeface="华光行书_CNKI" panose="02000500000000000000" pitchFamily="2" charset="-122"/>
              </a:rPr>
              <a:t>自顶向下任务分解，确定规模小，任务单一的功能模块</a:t>
            </a:r>
            <a:endParaRPr kumimoji="1" lang="en-US" altLang="zh-CN" sz="2400" b="0" dirty="0">
              <a:solidFill>
                <a:srgbClr val="104E87"/>
              </a:solidFill>
              <a:latin typeface="华光行书_CNKI" panose="02000500000000000000" pitchFamily="2" charset="-122"/>
              <a:ea typeface="华光行书_CNKI" panose="02000500000000000000" pitchFamily="2" charset="-122"/>
            </a:endParaRPr>
          </a:p>
          <a:p>
            <a:pPr marL="266700" eaLnBrk="1" hangingPunct="1">
              <a:buSzPct val="66000"/>
              <a:buFont typeface="Wingdings" panose="05000000000000000000" pitchFamily="2" charset="2"/>
              <a:buChar char="l"/>
            </a:pPr>
            <a:r>
              <a:rPr kumimoji="1" lang="zh-CN" altLang="en-US" sz="2400" b="0" dirty="0">
                <a:solidFill>
                  <a:srgbClr val="104E87"/>
                </a:solidFill>
                <a:latin typeface="华光行书_CNKI" panose="02000500000000000000" pitchFamily="2" charset="-122"/>
                <a:ea typeface="华光行书_CNKI" panose="02000500000000000000" pitchFamily="2" charset="-122"/>
              </a:rPr>
              <a:t>函数返回值、函数参数</a:t>
            </a:r>
            <a:endParaRPr kumimoji="1" lang="en-US" altLang="zh-CN" sz="2400" b="0" dirty="0">
              <a:solidFill>
                <a:srgbClr val="104E87"/>
              </a:solidFill>
              <a:latin typeface="华光行书_CNKI" panose="02000500000000000000" pitchFamily="2" charset="-122"/>
              <a:ea typeface="华光行书_CNKI" panose="02000500000000000000" pitchFamily="2" charset="-122"/>
            </a:endParaRPr>
          </a:p>
          <a:p>
            <a:pPr marL="266700" eaLnBrk="1" hangingPunct="1">
              <a:buSzPct val="66000"/>
              <a:buFont typeface="Wingdings" panose="05000000000000000000" pitchFamily="2" charset="2"/>
              <a:buChar char="l"/>
            </a:pPr>
            <a:r>
              <a:rPr kumimoji="1" lang="zh-CN" altLang="en-US" sz="2400" b="0" dirty="0">
                <a:solidFill>
                  <a:srgbClr val="104E87"/>
                </a:solidFill>
                <a:latin typeface="华光行书_CNKI" panose="02000500000000000000" pitchFamily="2" charset="-122"/>
                <a:ea typeface="华光行书_CNKI" panose="02000500000000000000" pitchFamily="2" charset="-122"/>
              </a:rPr>
              <a:t>函数实现</a:t>
            </a:r>
          </a:p>
        </p:txBody>
      </p:sp>
      <p:sp>
        <p:nvSpPr>
          <p:cNvPr id="7" name="Rectangle 4">
            <a:extLst>
              <a:ext uri="{FF2B5EF4-FFF2-40B4-BE49-F238E27FC236}">
                <a16:creationId xmlns:a16="http://schemas.microsoft.com/office/drawing/2014/main" id="{1DFD3FA8-89BF-4000-82CF-EEE9A9279C38}"/>
              </a:ext>
            </a:extLst>
          </p:cNvPr>
          <p:cNvSpPr>
            <a:spLocks noChangeArrowheads="1"/>
          </p:cNvSpPr>
          <p:nvPr/>
        </p:nvSpPr>
        <p:spPr bwMode="auto">
          <a:xfrm>
            <a:off x="373524" y="2975040"/>
            <a:ext cx="7777162" cy="1341009"/>
          </a:xfrm>
          <a:prstGeom prst="rect">
            <a:avLst/>
          </a:prstGeom>
          <a:noFill/>
          <a:ln w="9525">
            <a:noFill/>
            <a:miter lim="800000"/>
            <a:headEnd/>
            <a:tailEnd/>
          </a:ln>
        </p:spPr>
        <p:txBody>
          <a:bodyPr lIns="90000" tIns="46800" rIns="90000" bIns="46800">
            <a:spAutoFit/>
          </a:bodyPr>
          <a:lstStyle/>
          <a:p>
            <a:pPr eaLnBrk="1" hangingPunct="1">
              <a:spcAft>
                <a:spcPts val="600"/>
              </a:spcAft>
              <a:defRPr/>
            </a:pPr>
            <a:r>
              <a:rPr kumimoji="1" lang="zh-CN" altLang="en-US" sz="2800" spc="-150" dirty="0">
                <a:solidFill>
                  <a:srgbClr val="134F85"/>
                </a:solidFill>
                <a:latin typeface="Comic Sans MS" panose="030F0702030302020204" pitchFamily="66" charset="0"/>
                <a:ea typeface="华光行书_CNKI" panose="02000500000000000000" pitchFamily="2" charset="-122"/>
              </a:rPr>
              <a:t>回文问题：</a:t>
            </a:r>
            <a:r>
              <a:rPr lang="zh-CN" altLang="en-US" sz="2800" dirty="0">
                <a:solidFill>
                  <a:srgbClr val="134F85"/>
                </a:solidFill>
                <a:latin typeface="Comic Sans MS" panose="030F0702030302020204" pitchFamily="66" charset="0"/>
                <a:ea typeface="华光行书_CNKI" panose="02000500000000000000" pitchFamily="2" charset="-122"/>
              </a:rPr>
              <a:t>寻找并输出</a:t>
            </a:r>
            <a:r>
              <a:rPr lang="en-US" altLang="zh-CN" sz="2800" dirty="0">
                <a:solidFill>
                  <a:srgbClr val="134F85"/>
                </a:solidFill>
                <a:latin typeface="Comic Sans MS" panose="030F0702030302020204" pitchFamily="66" charset="0"/>
                <a:ea typeface="华光行书_CNKI" panose="02000500000000000000" pitchFamily="2" charset="-122"/>
              </a:rPr>
              <a:t>11~999</a:t>
            </a:r>
            <a:r>
              <a:rPr lang="zh-CN" altLang="en-US" sz="2800" dirty="0">
                <a:solidFill>
                  <a:srgbClr val="134F85"/>
                </a:solidFill>
                <a:latin typeface="Comic Sans MS" panose="030F0702030302020204" pitchFamily="66" charset="0"/>
                <a:ea typeface="华光行书_CNKI" panose="02000500000000000000" pitchFamily="2" charset="-122"/>
              </a:rPr>
              <a:t>之间的回文数</a:t>
            </a:r>
            <a:endParaRPr lang="en-US" altLang="zh-CN" sz="2800" dirty="0">
              <a:solidFill>
                <a:srgbClr val="134F85"/>
              </a:solidFill>
              <a:latin typeface="Comic Sans MS" panose="030F0702030302020204" pitchFamily="66" charset="0"/>
              <a:ea typeface="华光行书_CNKI" panose="02000500000000000000" pitchFamily="2" charset="-122"/>
            </a:endParaRPr>
          </a:p>
          <a:p>
            <a:pPr eaLnBrk="1" hangingPunct="1">
              <a:defRPr/>
            </a:pPr>
            <a:r>
              <a:rPr kumimoji="1" lang="zh-CN" altLang="en-US" sz="2400" spc="-150" dirty="0">
                <a:solidFill>
                  <a:srgbClr val="134F85"/>
                </a:solidFill>
                <a:latin typeface="Comic Sans MS" panose="030F0702030302020204" pitchFamily="66" charset="0"/>
                <a:ea typeface="华光行书_CNKI" panose="02000500000000000000" pitchFamily="2" charset="-122"/>
              </a:rPr>
              <a:t>回文：各位数字左右对称，且其</a:t>
            </a:r>
            <a:r>
              <a:rPr kumimoji="1" lang="en-US" altLang="zh-CN" sz="2400" spc="-150" dirty="0">
                <a:solidFill>
                  <a:srgbClr val="134F85"/>
                </a:solidFill>
                <a:latin typeface="Comic Sans MS" panose="030F0702030302020204" pitchFamily="66" charset="0"/>
                <a:ea typeface="华光行书_CNKI" panose="02000500000000000000" pitchFamily="2" charset="-122"/>
              </a:rPr>
              <a:t>2</a:t>
            </a:r>
            <a:r>
              <a:rPr kumimoji="1" lang="zh-CN" altLang="en-US" sz="2400" spc="-150" dirty="0">
                <a:solidFill>
                  <a:srgbClr val="134F85"/>
                </a:solidFill>
                <a:latin typeface="Comic Sans MS" panose="030F0702030302020204" pitchFamily="66" charset="0"/>
                <a:ea typeface="华光行书_CNKI" panose="02000500000000000000" pitchFamily="2" charset="-122"/>
              </a:rPr>
              <a:t>次方、</a:t>
            </a:r>
            <a:r>
              <a:rPr kumimoji="1" lang="en-US" altLang="zh-CN" sz="2400" spc="-150" dirty="0">
                <a:solidFill>
                  <a:srgbClr val="134F85"/>
                </a:solidFill>
                <a:latin typeface="Comic Sans MS" panose="030F0702030302020204" pitchFamily="66" charset="0"/>
                <a:ea typeface="华光行书_CNKI" panose="02000500000000000000" pitchFamily="2" charset="-122"/>
              </a:rPr>
              <a:t>3</a:t>
            </a:r>
            <a:r>
              <a:rPr kumimoji="1" lang="zh-CN" altLang="en-US" sz="2400" spc="-150" dirty="0">
                <a:solidFill>
                  <a:srgbClr val="134F85"/>
                </a:solidFill>
                <a:latin typeface="Comic Sans MS" panose="030F0702030302020204" pitchFamily="66" charset="0"/>
                <a:ea typeface="华光行书_CNKI" panose="02000500000000000000" pitchFamily="2" charset="-122"/>
              </a:rPr>
              <a:t>次方皆</a:t>
            </a:r>
            <a:r>
              <a:rPr kumimoji="1" lang="zh-CN" altLang="en-US" spc="-150" dirty="0">
                <a:solidFill>
                  <a:srgbClr val="134F85"/>
                </a:solidFill>
                <a:latin typeface="Comic Sans MS" panose="030F0702030302020204" pitchFamily="66" charset="0"/>
                <a:ea typeface="华光行书_CNKI" panose="02000500000000000000" pitchFamily="2" charset="-122"/>
              </a:rPr>
              <a:t>对称</a:t>
            </a:r>
            <a:endParaRPr kumimoji="1" lang="en-US" altLang="zh-CN" sz="2400" spc="-150" dirty="0">
              <a:solidFill>
                <a:srgbClr val="134F85"/>
              </a:solidFill>
              <a:latin typeface="Comic Sans MS" panose="030F0702030302020204" pitchFamily="66" charset="0"/>
              <a:ea typeface="华光行书_CNKI" panose="02000500000000000000" pitchFamily="2" charset="-122"/>
            </a:endParaRPr>
          </a:p>
          <a:p>
            <a:pPr eaLnBrk="1" hangingPunct="1">
              <a:defRPr/>
            </a:pPr>
            <a:r>
              <a:rPr kumimoji="1" lang="zh-CN" altLang="en-US" sz="2400" spc="-150" dirty="0">
                <a:solidFill>
                  <a:srgbClr val="134F85"/>
                </a:solidFill>
                <a:latin typeface="Comic Sans MS" panose="030F0702030302020204" pitchFamily="66" charset="0"/>
                <a:ea typeface="华光行书_CNKI" panose="02000500000000000000" pitchFamily="2" charset="-122"/>
              </a:rPr>
              <a:t>如  </a:t>
            </a:r>
            <a:r>
              <a:rPr kumimoji="1" lang="en-US" altLang="zh-CN" sz="2400" spc="-150" dirty="0">
                <a:solidFill>
                  <a:srgbClr val="134F85"/>
                </a:solidFill>
                <a:latin typeface="Comic Sans MS" panose="030F0702030302020204" pitchFamily="66" charset="0"/>
                <a:ea typeface="华光行书_CNKI" panose="02000500000000000000" pitchFamily="2" charset="-122"/>
              </a:rPr>
              <a:t>11</a:t>
            </a:r>
            <a:r>
              <a:rPr kumimoji="1" lang="zh-CN" altLang="en-US" sz="2400" spc="-150" dirty="0">
                <a:solidFill>
                  <a:srgbClr val="134F85"/>
                </a:solidFill>
                <a:latin typeface="Comic Sans MS" panose="030F0702030302020204" pitchFamily="66" charset="0"/>
                <a:ea typeface="华光行书_CNKI" panose="02000500000000000000" pitchFamily="2" charset="-122"/>
              </a:rPr>
              <a:t>，</a:t>
            </a:r>
            <a:r>
              <a:rPr lang="zh-CN" altLang="en-US" sz="2400" dirty="0">
                <a:solidFill>
                  <a:srgbClr val="134F85"/>
                </a:solidFill>
                <a:latin typeface="Comic Sans MS" panose="030F0702030302020204" pitchFamily="66" charset="0"/>
                <a:ea typeface="华光行书_CNKI" panose="02000500000000000000" pitchFamily="2" charset="-122"/>
              </a:rPr>
              <a:t> </a:t>
            </a:r>
            <a:r>
              <a:rPr lang="en-US" altLang="zh-CN" sz="2400" dirty="0">
                <a:solidFill>
                  <a:srgbClr val="134F85"/>
                </a:solidFill>
                <a:latin typeface="Comic Sans MS" panose="030F0702030302020204" pitchFamily="66" charset="0"/>
                <a:ea typeface="华光行书_CNKI" panose="02000500000000000000" pitchFamily="2" charset="-122"/>
              </a:rPr>
              <a:t>11</a:t>
            </a:r>
            <a:r>
              <a:rPr lang="en-US" altLang="zh-CN" sz="2400" baseline="30000" dirty="0">
                <a:solidFill>
                  <a:srgbClr val="134F85"/>
                </a:solidFill>
                <a:latin typeface="Comic Sans MS" panose="030F0702030302020204" pitchFamily="66" charset="0"/>
                <a:ea typeface="华光行书_CNKI" panose="02000500000000000000" pitchFamily="2" charset="-122"/>
              </a:rPr>
              <a:t>2</a:t>
            </a:r>
            <a:r>
              <a:rPr lang="en-US" altLang="zh-CN" sz="2400" dirty="0">
                <a:solidFill>
                  <a:srgbClr val="134F85"/>
                </a:solidFill>
                <a:latin typeface="Comic Sans MS" panose="030F0702030302020204" pitchFamily="66" charset="0"/>
                <a:ea typeface="华光行书_CNKI" panose="02000500000000000000" pitchFamily="2" charset="-122"/>
              </a:rPr>
              <a:t>=121</a:t>
            </a:r>
            <a:r>
              <a:rPr lang="zh-CN" altLang="en-US" sz="2400" dirty="0">
                <a:solidFill>
                  <a:srgbClr val="134F85"/>
                </a:solidFill>
                <a:latin typeface="Comic Sans MS" panose="030F0702030302020204" pitchFamily="66" charset="0"/>
                <a:ea typeface="华光行书_CNKI" panose="02000500000000000000" pitchFamily="2" charset="-122"/>
              </a:rPr>
              <a:t>，</a:t>
            </a:r>
            <a:r>
              <a:rPr lang="en-US" altLang="zh-CN" sz="2400" dirty="0">
                <a:solidFill>
                  <a:srgbClr val="134F85"/>
                </a:solidFill>
                <a:latin typeface="Comic Sans MS" panose="030F0702030302020204" pitchFamily="66" charset="0"/>
                <a:ea typeface="华光行书_CNKI" panose="02000500000000000000" pitchFamily="2" charset="-122"/>
              </a:rPr>
              <a:t>11</a:t>
            </a:r>
            <a:r>
              <a:rPr lang="en-US" altLang="zh-CN" sz="2400" baseline="30000" dirty="0">
                <a:solidFill>
                  <a:srgbClr val="134F85"/>
                </a:solidFill>
                <a:latin typeface="Comic Sans MS" panose="030F0702030302020204" pitchFamily="66" charset="0"/>
                <a:ea typeface="华光行书_CNKI" panose="02000500000000000000" pitchFamily="2" charset="-122"/>
              </a:rPr>
              <a:t>3</a:t>
            </a:r>
            <a:r>
              <a:rPr lang="en-US" altLang="zh-CN" sz="2400" dirty="0">
                <a:solidFill>
                  <a:srgbClr val="134F85"/>
                </a:solidFill>
                <a:latin typeface="Comic Sans MS" panose="030F0702030302020204" pitchFamily="66" charset="0"/>
                <a:ea typeface="华光行书_CNKI" panose="02000500000000000000" pitchFamily="2" charset="-122"/>
              </a:rPr>
              <a:t>=1331</a:t>
            </a:r>
            <a:endParaRPr kumimoji="1" lang="zh-CN" altLang="en-US" sz="2400" spc="-150" dirty="0">
              <a:solidFill>
                <a:srgbClr val="134F85"/>
              </a:solidFill>
              <a:latin typeface="Comic Sans MS" panose="030F0702030302020204" pitchFamily="66" charset="0"/>
              <a:ea typeface="华光行书_CNKI" panose="02000500000000000000" pitchFamily="2" charset="-122"/>
            </a:endParaRPr>
          </a:p>
        </p:txBody>
      </p:sp>
      <p:sp>
        <p:nvSpPr>
          <p:cNvPr id="8" name="矩形 8">
            <a:extLst>
              <a:ext uri="{FF2B5EF4-FFF2-40B4-BE49-F238E27FC236}">
                <a16:creationId xmlns:a16="http://schemas.microsoft.com/office/drawing/2014/main" id="{56106E88-70A4-4ED8-956B-0419C9487AC0}"/>
              </a:ext>
            </a:extLst>
          </p:cNvPr>
          <p:cNvSpPr>
            <a:spLocks noChangeArrowheads="1"/>
          </p:cNvSpPr>
          <p:nvPr/>
        </p:nvSpPr>
        <p:spPr bwMode="auto">
          <a:xfrm>
            <a:off x="425439" y="4462882"/>
            <a:ext cx="830263" cy="1508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lgn="ctr" eaLnBrk="1" hangingPunct="1">
              <a:lnSpc>
                <a:spcPct val="150000"/>
              </a:lnSpc>
              <a:spcBef>
                <a:spcPct val="0"/>
              </a:spcBef>
              <a:buClrTx/>
              <a:buSzTx/>
              <a:buFontTx/>
              <a:buNone/>
            </a:pPr>
            <a:r>
              <a:rPr kumimoji="1" lang="zh-CN" altLang="en-US" dirty="0">
                <a:solidFill>
                  <a:srgbClr val="FF0000"/>
                </a:solidFill>
                <a:latin typeface="Comic Sans MS" panose="030F0702030302020204" pitchFamily="66" charset="0"/>
                <a:ea typeface="华光行书_CNKI" panose="02000500000000000000" pitchFamily="2" charset="-122"/>
              </a:rPr>
              <a:t>分析</a:t>
            </a:r>
            <a:endParaRPr kumimoji="1" lang="en-US" altLang="zh-CN" dirty="0">
              <a:solidFill>
                <a:srgbClr val="FF0000"/>
              </a:solidFill>
              <a:latin typeface="Comic Sans MS" panose="030F0702030302020204" pitchFamily="66" charset="0"/>
              <a:ea typeface="华光行书_CNKI" panose="02000500000000000000" pitchFamily="2" charset="-122"/>
            </a:endParaRPr>
          </a:p>
        </p:txBody>
      </p:sp>
      <p:sp>
        <p:nvSpPr>
          <p:cNvPr id="9" name="Rectangle 4">
            <a:extLst>
              <a:ext uri="{FF2B5EF4-FFF2-40B4-BE49-F238E27FC236}">
                <a16:creationId xmlns:a16="http://schemas.microsoft.com/office/drawing/2014/main" id="{B59CF081-E744-42A8-A77B-65A87BF2CEEE}"/>
              </a:ext>
            </a:extLst>
          </p:cNvPr>
          <p:cNvSpPr>
            <a:spLocks noChangeArrowheads="1"/>
          </p:cNvSpPr>
          <p:nvPr/>
        </p:nvSpPr>
        <p:spPr bwMode="auto">
          <a:xfrm>
            <a:off x="1255703" y="4450978"/>
            <a:ext cx="4119862" cy="1864229"/>
          </a:xfrm>
          <a:prstGeom prst="rect">
            <a:avLst/>
          </a:prstGeom>
          <a:noFill/>
          <a:ln w="9525">
            <a:noFill/>
            <a:miter lim="800000"/>
            <a:headEnd/>
            <a:tailEnd/>
          </a:ln>
        </p:spPr>
        <p:txBody>
          <a:bodyPr wrap="square" lIns="90000" tIns="46800" rIns="90000" bIns="46800">
            <a:spAutoFit/>
          </a:bodyPr>
          <a:lstStyle/>
          <a:p>
            <a:pPr eaLnBrk="1" hangingPunct="1">
              <a:lnSpc>
                <a:spcPct val="150000"/>
              </a:lnSpc>
              <a:spcAft>
                <a:spcPts val="600"/>
              </a:spcAft>
              <a:defRPr/>
            </a:pPr>
            <a:r>
              <a:rPr kumimoji="1" lang="zh-CN" altLang="en-US" sz="2400" spc="-150" dirty="0">
                <a:solidFill>
                  <a:srgbClr val="134F85"/>
                </a:solidFill>
                <a:latin typeface="Comic Sans MS" panose="030F0702030302020204" pitchFamily="66" charset="0"/>
                <a:ea typeface="华光行书_CNKI" panose="02000500000000000000" pitchFamily="2" charset="-122"/>
              </a:rPr>
              <a:t>按照数据反序构造新的数据</a:t>
            </a:r>
            <a:endParaRPr kumimoji="1" lang="en-US" altLang="zh-CN" sz="2400" spc="-150" dirty="0">
              <a:solidFill>
                <a:srgbClr val="134F85"/>
              </a:solidFill>
              <a:latin typeface="Comic Sans MS" panose="030F0702030302020204" pitchFamily="66" charset="0"/>
              <a:ea typeface="华光行书_CNKI" panose="02000500000000000000" pitchFamily="2" charset="-122"/>
            </a:endParaRPr>
          </a:p>
          <a:p>
            <a:pPr eaLnBrk="1" hangingPunct="1">
              <a:lnSpc>
                <a:spcPct val="150000"/>
              </a:lnSpc>
              <a:spcAft>
                <a:spcPts val="600"/>
              </a:spcAft>
              <a:defRPr/>
            </a:pPr>
            <a:r>
              <a:rPr kumimoji="1" lang="zh-CN" altLang="en-US" sz="2400" spc="-150" dirty="0">
                <a:solidFill>
                  <a:srgbClr val="134F85"/>
                </a:solidFill>
                <a:latin typeface="Comic Sans MS" panose="030F0702030302020204" pitchFamily="66" charset="0"/>
                <a:ea typeface="华光行书_CNKI" panose="02000500000000000000" pitchFamily="2" charset="-122"/>
              </a:rPr>
              <a:t>如果是回文，新数</a:t>
            </a:r>
            <a:r>
              <a:rPr kumimoji="1" lang="en-US" altLang="zh-CN" sz="2400" spc="-150" dirty="0">
                <a:solidFill>
                  <a:srgbClr val="134F85"/>
                </a:solidFill>
                <a:latin typeface="Comic Sans MS" panose="030F0702030302020204" pitchFamily="66" charset="0"/>
                <a:ea typeface="华光行书_CNKI" panose="02000500000000000000" pitchFamily="2" charset="-122"/>
              </a:rPr>
              <a:t>= =</a:t>
            </a:r>
            <a:r>
              <a:rPr kumimoji="1" lang="zh-CN" altLang="en-US" sz="2400" spc="-150" dirty="0">
                <a:solidFill>
                  <a:srgbClr val="134F85"/>
                </a:solidFill>
                <a:latin typeface="Comic Sans MS" panose="030F0702030302020204" pitchFamily="66" charset="0"/>
                <a:ea typeface="华光行书_CNKI" panose="02000500000000000000" pitchFamily="2" charset="-122"/>
              </a:rPr>
              <a:t>原数</a:t>
            </a:r>
            <a:endParaRPr kumimoji="1" lang="en-US" altLang="zh-CN" sz="2400" spc="-150" dirty="0">
              <a:solidFill>
                <a:srgbClr val="134F85"/>
              </a:solidFill>
              <a:latin typeface="Comic Sans MS" panose="030F0702030302020204" pitchFamily="66" charset="0"/>
              <a:ea typeface="华光行书_CNKI" panose="02000500000000000000" pitchFamily="2" charset="-122"/>
            </a:endParaRPr>
          </a:p>
          <a:p>
            <a:pPr eaLnBrk="1" hangingPunct="1">
              <a:lnSpc>
                <a:spcPct val="150000"/>
              </a:lnSpc>
              <a:spcAft>
                <a:spcPts val="600"/>
              </a:spcAft>
              <a:defRPr/>
            </a:pPr>
            <a:r>
              <a:rPr kumimoji="1" lang="zh-CN" altLang="en-US" sz="2400" spc="-150" dirty="0">
                <a:solidFill>
                  <a:srgbClr val="134F85"/>
                </a:solidFill>
                <a:latin typeface="Comic Sans MS" panose="030F0702030302020204" pitchFamily="66" charset="0"/>
                <a:ea typeface="华光行书_CNKI" panose="02000500000000000000" pitchFamily="2" charset="-122"/>
              </a:rPr>
              <a:t>否则不是回文</a:t>
            </a:r>
          </a:p>
        </p:txBody>
      </p:sp>
      <p:sp>
        <p:nvSpPr>
          <p:cNvPr id="10" name="Text Box 4">
            <a:extLst>
              <a:ext uri="{FF2B5EF4-FFF2-40B4-BE49-F238E27FC236}">
                <a16:creationId xmlns:a16="http://schemas.microsoft.com/office/drawing/2014/main" id="{0112001A-9A18-4919-A93E-D4E9ED4528DD}"/>
              </a:ext>
            </a:extLst>
          </p:cNvPr>
          <p:cNvSpPr txBox="1">
            <a:spLocks noChangeArrowheads="1"/>
          </p:cNvSpPr>
          <p:nvPr/>
        </p:nvSpPr>
        <p:spPr bwMode="auto">
          <a:xfrm>
            <a:off x="7763533" y="1924238"/>
            <a:ext cx="4428467" cy="525401"/>
          </a:xfrm>
          <a:prstGeom prst="rect">
            <a:avLst/>
          </a:prstGeom>
          <a:solidFill>
            <a:schemeClr val="accent5">
              <a:lumMod val="60000"/>
              <a:lumOff val="40000"/>
            </a:schemeClr>
          </a:solidFill>
        </p:spPr>
        <p:txBody>
          <a:bodyPr/>
          <a:lstStyle>
            <a:defPPr>
              <a:defRPr lang="en-US"/>
            </a:defPPr>
            <a:lvl1pPr>
              <a:defRPr sz="2800">
                <a:latin typeface="Comic Sans MS" panose="030F0702030302020204" pitchFamily="66" charset="0"/>
              </a:defRPr>
            </a:lvl1pPr>
            <a:lvl2pPr marL="742950" indent="-285750" eaLnBrk="0" hangingPunct="0">
              <a:defRPr sz="2400" b="1">
                <a:solidFill>
                  <a:schemeClr val="tx1"/>
                </a:solidFill>
                <a:latin typeface="Times New Roman" pitchFamily="18" charset="0"/>
                <a:ea typeface="宋体" pitchFamily="2" charset="-122"/>
              </a:defRPr>
            </a:lvl2pPr>
            <a:lvl3pPr marL="1143000" indent="-228600" eaLnBrk="0" hangingPunct="0">
              <a:defRPr sz="2400" b="1">
                <a:solidFill>
                  <a:schemeClr val="tx1"/>
                </a:solidFill>
                <a:latin typeface="Times New Roman" pitchFamily="18" charset="0"/>
                <a:ea typeface="宋体" pitchFamily="2" charset="-122"/>
              </a:defRPr>
            </a:lvl3pPr>
            <a:lvl4pPr marL="1600200" indent="-228600" eaLnBrk="0" hangingPunct="0">
              <a:defRPr sz="2400" b="1">
                <a:solidFill>
                  <a:schemeClr val="tx1"/>
                </a:solidFill>
                <a:latin typeface="Times New Roman" pitchFamily="18" charset="0"/>
                <a:ea typeface="宋体" pitchFamily="2" charset="-122"/>
              </a:defRPr>
            </a:lvl4pPr>
            <a:lvl5pPr marL="2057400" indent="-228600" eaLnBrk="0" hangingPunct="0">
              <a:defRPr sz="2400" b="1">
                <a:solidFill>
                  <a:schemeClr val="tx1"/>
                </a:solidFill>
                <a:latin typeface="Times New Roman" pitchFamily="18" charset="0"/>
                <a:ea typeface="宋体" pitchFamily="2" charset="-122"/>
              </a:defRPr>
            </a:lvl5pPr>
            <a:lvl6pPr marL="2514600" indent="-228600" eaLnBrk="0" fontAlgn="base" hangingPunct="0">
              <a:spcBef>
                <a:spcPct val="0"/>
              </a:spcBef>
              <a:spcAft>
                <a:spcPct val="0"/>
              </a:spcAft>
              <a:defRPr sz="2400" b="1">
                <a:solidFill>
                  <a:schemeClr val="tx1"/>
                </a:solidFill>
                <a:latin typeface="Times New Roman" pitchFamily="18" charset="0"/>
                <a:ea typeface="宋体" pitchFamily="2" charset="-122"/>
              </a:defRPr>
            </a:lvl6pPr>
            <a:lvl7pPr marL="2971800" indent="-228600" eaLnBrk="0" fontAlgn="base" hangingPunct="0">
              <a:spcBef>
                <a:spcPct val="0"/>
              </a:spcBef>
              <a:spcAft>
                <a:spcPct val="0"/>
              </a:spcAft>
              <a:defRPr sz="2400" b="1">
                <a:solidFill>
                  <a:schemeClr val="tx1"/>
                </a:solidFill>
                <a:latin typeface="Times New Roman" pitchFamily="18" charset="0"/>
                <a:ea typeface="宋体" pitchFamily="2" charset="-122"/>
              </a:defRPr>
            </a:lvl7pPr>
            <a:lvl8pPr marL="3429000" indent="-228600" eaLnBrk="0" fontAlgn="base" hangingPunct="0">
              <a:spcBef>
                <a:spcPct val="0"/>
              </a:spcBef>
              <a:spcAft>
                <a:spcPct val="0"/>
              </a:spcAft>
              <a:defRPr sz="2400" b="1">
                <a:solidFill>
                  <a:schemeClr val="tx1"/>
                </a:solidFill>
                <a:latin typeface="Times New Roman" pitchFamily="18" charset="0"/>
                <a:ea typeface="宋体" pitchFamily="2" charset="-122"/>
              </a:defRPr>
            </a:lvl8pPr>
            <a:lvl9pPr marL="3886200" indent="-228600" eaLnBrk="0" fontAlgn="base" hangingPunct="0">
              <a:spcBef>
                <a:spcPct val="0"/>
              </a:spcBef>
              <a:spcAft>
                <a:spcPct val="0"/>
              </a:spcAft>
              <a:defRPr sz="2400" b="1">
                <a:solidFill>
                  <a:schemeClr val="tx1"/>
                </a:solidFill>
                <a:latin typeface="Times New Roman" pitchFamily="18" charset="0"/>
                <a:ea typeface="宋体" pitchFamily="2" charset="-122"/>
              </a:defRPr>
            </a:lvl9pPr>
          </a:lstStyle>
          <a:p>
            <a:r>
              <a:rPr lang="zh-CN" altLang="en-US" sz="3200" b="1" dirty="0">
                <a:latin typeface="华光行书_CNKI" panose="02000500000000000000" pitchFamily="2" charset="-122"/>
                <a:ea typeface="华光行书_CNKI" panose="02000500000000000000" pitchFamily="2" charset="-122"/>
              </a:rPr>
              <a:t>一个整型数逆序输出</a:t>
            </a:r>
            <a:endParaRPr lang="en-US" altLang="zh-CN" sz="3200" b="1" dirty="0">
              <a:latin typeface="华光行书_CNKI" panose="02000500000000000000" pitchFamily="2" charset="-122"/>
              <a:ea typeface="华光行书_CNKI" panose="02000500000000000000" pitchFamily="2" charset="-122"/>
            </a:endParaRPr>
          </a:p>
        </p:txBody>
      </p:sp>
      <p:sp>
        <p:nvSpPr>
          <p:cNvPr id="11" name="文本框 10">
            <a:extLst>
              <a:ext uri="{FF2B5EF4-FFF2-40B4-BE49-F238E27FC236}">
                <a16:creationId xmlns:a16="http://schemas.microsoft.com/office/drawing/2014/main" id="{812E54FA-31A8-448A-B40B-6D33E156104C}"/>
              </a:ext>
            </a:extLst>
          </p:cNvPr>
          <p:cNvSpPr txBox="1">
            <a:spLocks noChangeArrowheads="1"/>
          </p:cNvSpPr>
          <p:nvPr/>
        </p:nvSpPr>
        <p:spPr bwMode="auto">
          <a:xfrm>
            <a:off x="7763533" y="2484498"/>
            <a:ext cx="4428466" cy="2267448"/>
          </a:xfrm>
          <a:prstGeom prst="rect">
            <a:avLst/>
          </a:prstGeom>
          <a:solidFill>
            <a:schemeClr val="accent5">
              <a:lumMod val="60000"/>
              <a:lumOff val="40000"/>
            </a:schemeClr>
          </a:solidFill>
        </p:spPr>
        <p:txBody>
          <a:bodyPr/>
          <a:lstStyle>
            <a:defPPr>
              <a:defRPr lang="en-US"/>
            </a:defPPr>
            <a:lvl1pPr>
              <a:defRPr sz="2800">
                <a:latin typeface="Comic Sans MS" panose="030F0702030302020204" pitchFamily="66" charset="0"/>
              </a:defRPr>
            </a:lvl1pPr>
          </a:lstStyle>
          <a:p>
            <a:r>
              <a:rPr lang="en-US" altLang="zh-CN" dirty="0"/>
              <a:t>	unsigned </a:t>
            </a:r>
            <a:r>
              <a:rPr lang="en-US" altLang="zh-CN" dirty="0" err="1"/>
              <a:t>i</a:t>
            </a:r>
            <a:r>
              <a:rPr lang="en-US" altLang="zh-CN" dirty="0"/>
              <a:t>=123456;</a:t>
            </a:r>
          </a:p>
          <a:p>
            <a:r>
              <a:rPr lang="en-US" altLang="zh-CN" dirty="0"/>
              <a:t>	unsigned m = 0;</a:t>
            </a:r>
          </a:p>
          <a:p>
            <a:r>
              <a:rPr lang="en-US" altLang="zh-CN" dirty="0"/>
              <a:t>	do{m = m * 10 + i%10;</a:t>
            </a:r>
          </a:p>
          <a:p>
            <a:r>
              <a:rPr lang="en-US" altLang="zh-CN" dirty="0"/>
              <a:t>		</a:t>
            </a:r>
            <a:r>
              <a:rPr lang="en-US" altLang="zh-CN" dirty="0" err="1"/>
              <a:t>i</a:t>
            </a:r>
            <a:r>
              <a:rPr lang="en-US" altLang="zh-CN" dirty="0"/>
              <a:t> = </a:t>
            </a:r>
            <a:r>
              <a:rPr lang="en-US" altLang="zh-CN" dirty="0" err="1"/>
              <a:t>i</a:t>
            </a:r>
            <a:r>
              <a:rPr lang="en-US" altLang="zh-CN" dirty="0"/>
              <a:t>/10;</a:t>
            </a:r>
          </a:p>
          <a:p>
            <a:r>
              <a:rPr lang="en-US" altLang="zh-CN" dirty="0"/>
              <a:t>	}while(</a:t>
            </a:r>
            <a:r>
              <a:rPr lang="en-US" altLang="zh-CN" dirty="0" err="1"/>
              <a:t>i</a:t>
            </a:r>
            <a:r>
              <a:rPr lang="en-US" altLang="zh-CN" dirty="0"/>
              <a:t>!=0);</a:t>
            </a:r>
          </a:p>
        </p:txBody>
      </p:sp>
    </p:spTree>
    <p:extLst>
      <p:ext uri="{BB962C8B-B14F-4D97-AF65-F5344CB8AC3E}">
        <p14:creationId xmlns:p14="http://schemas.microsoft.com/office/powerpoint/2010/main" val="1255557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barn(inVertical)">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fltVal val="0"/>
                                          </p:val>
                                        </p:tav>
                                        <p:tav tm="100000">
                                          <p:val>
                                            <p:strVal val="#ppt_w"/>
                                          </p:val>
                                        </p:tav>
                                      </p:tavLst>
                                    </p:anim>
                                    <p:anim calcmode="lin" valueType="num">
                                      <p:cBhvr>
                                        <p:cTn id="20" dur="500" fill="hold"/>
                                        <p:tgtEl>
                                          <p:spTgt spid="9"/>
                                        </p:tgtEl>
                                        <p:attrNameLst>
                                          <p:attrName>ppt_h</p:attrName>
                                        </p:attrNameLst>
                                      </p:cBhvr>
                                      <p:tavLst>
                                        <p:tav tm="0">
                                          <p:val>
                                            <p:fltVal val="0"/>
                                          </p:val>
                                        </p:tav>
                                        <p:tav tm="100000">
                                          <p:val>
                                            <p:strVal val="#ppt_h"/>
                                          </p:val>
                                        </p:tav>
                                      </p:tavLst>
                                    </p:anim>
                                    <p:animEffect transition="in" filter="fade">
                                      <p:cBhvr>
                                        <p:cTn id="21" dur="500"/>
                                        <p:tgtEl>
                                          <p:spTgt spid="9"/>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barn(inVertical)">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1+#ppt_w/2"/>
                                          </p:val>
                                        </p:tav>
                                        <p:tav tm="100000">
                                          <p:val>
                                            <p:strVal val="#ppt_x"/>
                                          </p:val>
                                        </p:tav>
                                      </p:tavLst>
                                    </p:anim>
                                    <p:anim calcmode="lin" valueType="num">
                                      <p:cBhvr additive="base">
                                        <p:cTn id="32"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animBg="1"/>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8A4E52EE-3815-4187-9BCB-9EF90CD24612}"/>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9" name="直线连接符 6">
            <a:extLst>
              <a:ext uri="{FF2B5EF4-FFF2-40B4-BE49-F238E27FC236}">
                <a16:creationId xmlns:a16="http://schemas.microsoft.com/office/drawing/2014/main" id="{D0E6C1E0-9065-43AC-AA50-6DE5AD6288C1}"/>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0" name="文本框 9">
            <a:extLst>
              <a:ext uri="{FF2B5EF4-FFF2-40B4-BE49-F238E27FC236}">
                <a16:creationId xmlns:a16="http://schemas.microsoft.com/office/drawing/2014/main" id="{A92A0802-782E-40E9-8894-AFD43C86EFAE}"/>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zh-CN" altLang="en-US" dirty="0"/>
              <a:t>编程案例一</a:t>
            </a:r>
          </a:p>
        </p:txBody>
      </p:sp>
      <p:sp>
        <p:nvSpPr>
          <p:cNvPr id="13" name="文本框 12">
            <a:extLst>
              <a:ext uri="{FF2B5EF4-FFF2-40B4-BE49-F238E27FC236}">
                <a16:creationId xmlns:a16="http://schemas.microsoft.com/office/drawing/2014/main" id="{3FFF28E5-8311-4BF3-8A4B-B75A64BA484B}"/>
              </a:ext>
            </a:extLst>
          </p:cNvPr>
          <p:cNvSpPr txBox="1"/>
          <p:nvPr/>
        </p:nvSpPr>
        <p:spPr>
          <a:xfrm>
            <a:off x="-13138" y="893924"/>
            <a:ext cx="4112172" cy="2751522"/>
          </a:xfrm>
          <a:prstGeom prst="rect">
            <a:avLst/>
          </a:prstGeom>
          <a:solidFill>
            <a:schemeClr val="accent4">
              <a:lumMod val="20000"/>
              <a:lumOff val="80000"/>
            </a:schemeClr>
          </a:solidFill>
        </p:spPr>
        <p:txBody>
          <a:bodyPr wrap="square">
            <a:spAutoFit/>
          </a:bodyPr>
          <a:lstStyle/>
          <a:p>
            <a:pPr>
              <a:lnSpc>
                <a:spcPct val="90000"/>
              </a:lnSpc>
            </a:pPr>
            <a:r>
              <a:rPr lang="en-US" altLang="zh-CN" dirty="0">
                <a:solidFill>
                  <a:srgbClr val="104E87"/>
                </a:solidFill>
                <a:latin typeface="Comic Sans MS" panose="030F0702030302020204" pitchFamily="66" charset="0"/>
              </a:rPr>
              <a:t>int backward(unsigned n) {</a:t>
            </a:r>
          </a:p>
          <a:p>
            <a:pPr>
              <a:lnSpc>
                <a:spcPct val="90000"/>
              </a:lnSpc>
            </a:pPr>
            <a:r>
              <a:rPr lang="en-US" altLang="zh-CN" dirty="0">
                <a:solidFill>
                  <a:srgbClr val="104E87"/>
                </a:solidFill>
                <a:latin typeface="Comic Sans MS" panose="030F0702030302020204" pitchFamily="66" charset="0"/>
              </a:rPr>
              <a:t>	unsigned m = 0;</a:t>
            </a:r>
          </a:p>
          <a:p>
            <a:pPr>
              <a:lnSpc>
                <a:spcPct val="90000"/>
              </a:lnSpc>
            </a:pPr>
            <a:r>
              <a:rPr lang="en-US" altLang="zh-CN" dirty="0">
                <a:solidFill>
                  <a:srgbClr val="104E87"/>
                </a:solidFill>
                <a:latin typeface="Comic Sans MS" panose="030F0702030302020204" pitchFamily="66" charset="0"/>
              </a:rPr>
              <a:t>	do{</a:t>
            </a:r>
          </a:p>
          <a:p>
            <a:pPr>
              <a:lnSpc>
                <a:spcPct val="90000"/>
              </a:lnSpc>
            </a:pPr>
            <a:r>
              <a:rPr lang="en-US" altLang="zh-CN" dirty="0">
                <a:solidFill>
                  <a:srgbClr val="104E87"/>
                </a:solidFill>
                <a:latin typeface="Comic Sans MS" panose="030F0702030302020204" pitchFamily="66" charset="0"/>
              </a:rPr>
              <a:t>	m = m * 10 + n%10;</a:t>
            </a:r>
          </a:p>
          <a:p>
            <a:pPr>
              <a:lnSpc>
                <a:spcPct val="90000"/>
              </a:lnSpc>
            </a:pPr>
            <a:r>
              <a:rPr lang="en-US" altLang="zh-CN" dirty="0">
                <a:solidFill>
                  <a:srgbClr val="104E87"/>
                </a:solidFill>
                <a:latin typeface="Comic Sans MS" panose="030F0702030302020204" pitchFamily="66" charset="0"/>
              </a:rPr>
              <a:t>	n = n/10;</a:t>
            </a:r>
          </a:p>
          <a:p>
            <a:pPr>
              <a:lnSpc>
                <a:spcPct val="90000"/>
              </a:lnSpc>
            </a:pPr>
            <a:r>
              <a:rPr lang="en-US" altLang="zh-CN" dirty="0">
                <a:solidFill>
                  <a:srgbClr val="104E87"/>
                </a:solidFill>
                <a:latin typeface="Comic Sans MS" panose="030F0702030302020204" pitchFamily="66" charset="0"/>
              </a:rPr>
              <a:t>	}while(n!=0);</a:t>
            </a:r>
          </a:p>
          <a:p>
            <a:pPr>
              <a:lnSpc>
                <a:spcPct val="90000"/>
              </a:lnSpc>
            </a:pPr>
            <a:r>
              <a:rPr lang="en-US" altLang="zh-CN" dirty="0">
                <a:solidFill>
                  <a:srgbClr val="104E87"/>
                </a:solidFill>
                <a:latin typeface="Comic Sans MS" panose="030F0702030302020204" pitchFamily="66" charset="0"/>
              </a:rPr>
              <a:t>    return m;</a:t>
            </a:r>
          </a:p>
          <a:p>
            <a:pPr>
              <a:lnSpc>
                <a:spcPct val="90000"/>
              </a:lnSpc>
            </a:pPr>
            <a:r>
              <a:rPr lang="en-US" altLang="zh-CN" dirty="0">
                <a:solidFill>
                  <a:srgbClr val="104E87"/>
                </a:solidFill>
                <a:latin typeface="Comic Sans MS" panose="030F0702030302020204" pitchFamily="66" charset="0"/>
              </a:rPr>
              <a:t>}</a:t>
            </a:r>
          </a:p>
        </p:txBody>
      </p:sp>
      <p:sp>
        <p:nvSpPr>
          <p:cNvPr id="14" name="文本框 13">
            <a:extLst>
              <a:ext uri="{FF2B5EF4-FFF2-40B4-BE49-F238E27FC236}">
                <a16:creationId xmlns:a16="http://schemas.microsoft.com/office/drawing/2014/main" id="{D96A8218-8CBE-425C-8D12-8B091B12C187}"/>
              </a:ext>
            </a:extLst>
          </p:cNvPr>
          <p:cNvSpPr txBox="1"/>
          <p:nvPr/>
        </p:nvSpPr>
        <p:spPr>
          <a:xfrm>
            <a:off x="598050" y="3260117"/>
            <a:ext cx="10465676" cy="1754326"/>
          </a:xfrm>
          <a:prstGeom prst="rect">
            <a:avLst/>
          </a:prstGeom>
          <a:solidFill>
            <a:schemeClr val="accent3">
              <a:lumMod val="20000"/>
              <a:lumOff val="80000"/>
            </a:schemeClr>
          </a:solidFill>
        </p:spPr>
        <p:txBody>
          <a:bodyPr wrap="square">
            <a:spAutoFit/>
          </a:bodyPr>
          <a:lstStyle>
            <a:defPPr>
              <a:defRPr lang="en-US"/>
            </a:defPPr>
            <a:lvl1pPr>
              <a:defRPr>
                <a:solidFill>
                  <a:srgbClr val="104E87"/>
                </a:solidFill>
                <a:latin typeface="Comic Sans MS" panose="030F0702030302020204" pitchFamily="66" charset="0"/>
              </a:defRPr>
            </a:lvl1pPr>
          </a:lstStyle>
          <a:p>
            <a:pPr>
              <a:lnSpc>
                <a:spcPct val="90000"/>
              </a:lnSpc>
            </a:pPr>
            <a:r>
              <a:rPr lang="zh-CN" altLang="en-US" dirty="0"/>
              <a:t>bool huiwen(unsigned n){</a:t>
            </a:r>
          </a:p>
          <a:p>
            <a:pPr>
              <a:lnSpc>
                <a:spcPct val="90000"/>
              </a:lnSpc>
            </a:pPr>
            <a:r>
              <a:rPr lang="zh-CN" altLang="en-US" dirty="0"/>
              <a:t>	unsigned x = n*n;</a:t>
            </a:r>
          </a:p>
          <a:p>
            <a:pPr>
              <a:lnSpc>
                <a:spcPct val="90000"/>
              </a:lnSpc>
            </a:pPr>
            <a:r>
              <a:rPr lang="zh-CN" altLang="en-US" dirty="0"/>
              <a:t>	unsigned y = n*x;</a:t>
            </a:r>
          </a:p>
          <a:p>
            <a:pPr>
              <a:lnSpc>
                <a:spcPct val="90000"/>
              </a:lnSpc>
            </a:pPr>
            <a:r>
              <a:rPr lang="zh-CN" altLang="en-US" dirty="0"/>
              <a:t>	return ((n==backward(n))&amp;&amp;(x==backward(x))&amp;&amp;(y==backward(y)));</a:t>
            </a:r>
          </a:p>
          <a:p>
            <a:pPr>
              <a:lnSpc>
                <a:spcPct val="90000"/>
              </a:lnSpc>
            </a:pPr>
            <a:r>
              <a:rPr lang="zh-CN" altLang="en-US" dirty="0"/>
              <a:t>}</a:t>
            </a:r>
          </a:p>
        </p:txBody>
      </p:sp>
      <p:sp>
        <p:nvSpPr>
          <p:cNvPr id="16" name="文本框 15">
            <a:extLst>
              <a:ext uri="{FF2B5EF4-FFF2-40B4-BE49-F238E27FC236}">
                <a16:creationId xmlns:a16="http://schemas.microsoft.com/office/drawing/2014/main" id="{A2C4BB26-00A3-4E82-A358-6710F27907CC}"/>
              </a:ext>
            </a:extLst>
          </p:cNvPr>
          <p:cNvSpPr txBox="1"/>
          <p:nvPr/>
        </p:nvSpPr>
        <p:spPr>
          <a:xfrm>
            <a:off x="1333062" y="4766889"/>
            <a:ext cx="6689725" cy="1754326"/>
          </a:xfrm>
          <a:prstGeom prst="rect">
            <a:avLst/>
          </a:prstGeom>
          <a:solidFill>
            <a:schemeClr val="accent1">
              <a:lumMod val="20000"/>
              <a:lumOff val="80000"/>
            </a:schemeClr>
          </a:solidFill>
        </p:spPr>
        <p:txBody>
          <a:bodyPr wrap="square">
            <a:spAutoFit/>
          </a:bodyPr>
          <a:lstStyle>
            <a:defPPr>
              <a:defRPr lang="en-US"/>
            </a:defPPr>
            <a:lvl1pPr>
              <a:defRPr>
                <a:solidFill>
                  <a:srgbClr val="104E87"/>
                </a:solidFill>
                <a:latin typeface="Comic Sans MS" panose="030F0702030302020204" pitchFamily="66" charset="0"/>
              </a:defRPr>
            </a:lvl1pPr>
          </a:lstStyle>
          <a:p>
            <a:pPr>
              <a:lnSpc>
                <a:spcPct val="90000"/>
              </a:lnSpc>
            </a:pPr>
            <a:r>
              <a:rPr lang="zh-CN" altLang="en-US" dirty="0"/>
              <a:t>void print(int m){</a:t>
            </a:r>
          </a:p>
          <a:p>
            <a:pPr>
              <a:lnSpc>
                <a:spcPct val="90000"/>
              </a:lnSpc>
            </a:pPr>
            <a:r>
              <a:rPr lang="zh-CN" altLang="en-US" dirty="0"/>
              <a:t>	cout &lt;&lt; "m=" &lt;&lt; m;</a:t>
            </a:r>
          </a:p>
          <a:p>
            <a:pPr>
              <a:lnSpc>
                <a:spcPct val="90000"/>
              </a:lnSpc>
            </a:pPr>
            <a:r>
              <a:rPr lang="zh-CN" altLang="en-US" dirty="0"/>
              <a:t>	cout &lt;&lt; ", m*m=" &lt;&lt; m * m;</a:t>
            </a:r>
          </a:p>
          <a:p>
            <a:pPr>
              <a:lnSpc>
                <a:spcPct val="90000"/>
              </a:lnSpc>
            </a:pPr>
            <a:r>
              <a:rPr lang="zh-CN" altLang="en-US" dirty="0"/>
              <a:t>	cout &lt;&lt; ", m*m*m="&lt;&lt; m * m * m &lt;&lt; endl;</a:t>
            </a:r>
          </a:p>
          <a:p>
            <a:pPr>
              <a:lnSpc>
                <a:spcPct val="90000"/>
              </a:lnSpc>
            </a:pPr>
            <a:r>
              <a:rPr lang="zh-CN" altLang="en-US" dirty="0"/>
              <a:t>}</a:t>
            </a:r>
          </a:p>
        </p:txBody>
      </p:sp>
      <p:sp>
        <p:nvSpPr>
          <p:cNvPr id="17" name="文本框 16">
            <a:extLst>
              <a:ext uri="{FF2B5EF4-FFF2-40B4-BE49-F238E27FC236}">
                <a16:creationId xmlns:a16="http://schemas.microsoft.com/office/drawing/2014/main" id="{557758DF-8B7E-444D-8576-6FC9EE5EE2A5}"/>
              </a:ext>
            </a:extLst>
          </p:cNvPr>
          <p:cNvSpPr txBox="1"/>
          <p:nvPr/>
        </p:nvSpPr>
        <p:spPr>
          <a:xfrm>
            <a:off x="7562741" y="979509"/>
            <a:ext cx="4628466" cy="2677656"/>
          </a:xfrm>
          <a:prstGeom prst="rect">
            <a:avLst/>
          </a:prstGeom>
          <a:solidFill>
            <a:schemeClr val="accent1">
              <a:lumMod val="20000"/>
              <a:lumOff val="80000"/>
            </a:schemeClr>
          </a:solidFill>
        </p:spPr>
        <p:txBody>
          <a:bodyPr wrap="square">
            <a:spAutoFit/>
          </a:bodyPr>
          <a:lstStyle>
            <a:defPPr>
              <a:defRPr lang="en-US"/>
            </a:defPPr>
            <a:lvl1pPr>
              <a:defRPr>
                <a:solidFill>
                  <a:srgbClr val="104E87"/>
                </a:solidFill>
                <a:latin typeface="Comic Sans MS" panose="030F0702030302020204" pitchFamily="66" charset="0"/>
              </a:defRPr>
            </a:lvl1pPr>
          </a:lstStyle>
          <a:p>
            <a:r>
              <a:rPr lang="zh-CN" altLang="en-US" dirty="0">
                <a:ea typeface="华光行书_CNKI" panose="02000500000000000000" pitchFamily="2" charset="-122"/>
              </a:rPr>
              <a:t>int main() {</a:t>
            </a:r>
          </a:p>
          <a:p>
            <a:r>
              <a:rPr lang="zh-CN" altLang="en-US" dirty="0">
                <a:ea typeface="华光行书_CNKI" panose="02000500000000000000" pitchFamily="2" charset="-122"/>
              </a:rPr>
              <a:t>	int m;</a:t>
            </a:r>
          </a:p>
          <a:p>
            <a:r>
              <a:rPr lang="zh-CN" altLang="en-US" dirty="0">
                <a:ea typeface="华光行书_CNKI" panose="02000500000000000000" pitchFamily="2" charset="-122"/>
              </a:rPr>
              <a:t>	cin&gt;&gt;m;</a:t>
            </a:r>
          </a:p>
          <a:p>
            <a:r>
              <a:rPr lang="zh-CN" altLang="en-US" dirty="0">
                <a:ea typeface="华光行书_CNKI" panose="02000500000000000000" pitchFamily="2" charset="-122"/>
              </a:rPr>
              <a:t>	if (huiwen(m)) print(m);</a:t>
            </a:r>
          </a:p>
          <a:p>
            <a:r>
              <a:rPr lang="zh-CN" altLang="en-US" dirty="0">
                <a:ea typeface="华光行书_CNKI" panose="02000500000000000000" pitchFamily="2" charset="-122"/>
              </a:rPr>
              <a:t>	else cout&lt;&lt;"不是回文数\n"; 	return 0;</a:t>
            </a:r>
          </a:p>
          <a:p>
            <a:r>
              <a:rPr lang="zh-CN" altLang="en-US" dirty="0">
                <a:ea typeface="华光行书_CNKI" panose="02000500000000000000" pitchFamily="2" charset="-122"/>
              </a:rPr>
              <a:t>}</a:t>
            </a:r>
          </a:p>
        </p:txBody>
      </p:sp>
    </p:spTree>
    <p:extLst>
      <p:ext uri="{BB962C8B-B14F-4D97-AF65-F5344CB8AC3E}">
        <p14:creationId xmlns:p14="http://schemas.microsoft.com/office/powerpoint/2010/main" val="1141702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randombar(horizontal)">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randombar(horizontal)">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arn(inVertical)">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6" grpId="0" animBg="1"/>
      <p:bldP spid="1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74369A15-2C0D-4640-ADC3-2A8BAA1BCF9C}"/>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4" name="直线连接符 6">
            <a:extLst>
              <a:ext uri="{FF2B5EF4-FFF2-40B4-BE49-F238E27FC236}">
                <a16:creationId xmlns:a16="http://schemas.microsoft.com/office/drawing/2014/main" id="{4E9F1813-23BA-43BB-8E8B-E17AA319A034}"/>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5" name="文本框 4">
            <a:extLst>
              <a:ext uri="{FF2B5EF4-FFF2-40B4-BE49-F238E27FC236}">
                <a16:creationId xmlns:a16="http://schemas.microsoft.com/office/drawing/2014/main" id="{C30DAE22-161F-43E4-9416-858B6AD303DF}"/>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5.2</a:t>
            </a:r>
            <a:r>
              <a:rPr lang="zh-CN" altLang="en-US" dirty="0"/>
              <a:t>内联</a:t>
            </a:r>
            <a:r>
              <a:rPr lang="zh-CN" altLang="en-US" dirty="0">
                <a:sym typeface="+mn-lt"/>
              </a:rPr>
              <a:t>函数</a:t>
            </a:r>
            <a:endParaRPr lang="zh-CN" altLang="en-US" dirty="0"/>
          </a:p>
        </p:txBody>
      </p:sp>
      <p:sp>
        <p:nvSpPr>
          <p:cNvPr id="9" name="Rectangle 6">
            <a:extLst>
              <a:ext uri="{FF2B5EF4-FFF2-40B4-BE49-F238E27FC236}">
                <a16:creationId xmlns:a16="http://schemas.microsoft.com/office/drawing/2014/main" id="{36B28022-5F3A-4359-9496-D6E7B6676DD0}"/>
              </a:ext>
            </a:extLst>
          </p:cNvPr>
          <p:cNvSpPr>
            <a:spLocks noChangeArrowheads="1"/>
          </p:cNvSpPr>
          <p:nvPr/>
        </p:nvSpPr>
        <p:spPr bwMode="auto">
          <a:xfrm>
            <a:off x="411626" y="1900733"/>
            <a:ext cx="11779581" cy="1331134"/>
          </a:xfrm>
          <a:prstGeom prst="rect">
            <a:avLst/>
          </a:prstGeom>
          <a:noFill/>
          <a:ln>
            <a:noFill/>
          </a:ln>
        </p:spPr>
        <p:txBody>
          <a:bodyPr wrap="square" anchor="ctr">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lang="zh-CN" altLang="en-US" sz="2800" dirty="0">
                <a:solidFill>
                  <a:srgbClr val="134F85"/>
                </a:solidFill>
                <a:latin typeface="华光行书_CNKI" panose="02000500000000000000" pitchFamily="2" charset="-122"/>
                <a:ea typeface="华光行书_CNKI" panose="02000500000000000000" pitchFamily="2" charset="-122"/>
              </a:rPr>
              <a:t>在</a:t>
            </a:r>
            <a:r>
              <a:rPr lang="en-US" altLang="zh-CN" sz="2800" dirty="0" err="1">
                <a:solidFill>
                  <a:srgbClr val="134F85"/>
                </a:solidFill>
                <a:latin typeface="华光行书_CNKI" panose="02000500000000000000" pitchFamily="2" charset="-122"/>
                <a:ea typeface="华光行书_CNKI" panose="02000500000000000000" pitchFamily="2" charset="-122"/>
              </a:rPr>
              <a:t>c++</a:t>
            </a:r>
            <a:r>
              <a:rPr lang="zh-CN" altLang="en-US" sz="2800" dirty="0">
                <a:solidFill>
                  <a:srgbClr val="134F85"/>
                </a:solidFill>
                <a:latin typeface="华光行书_CNKI" panose="02000500000000000000" pitchFamily="2" charset="-122"/>
                <a:ea typeface="华光行书_CNKI" panose="02000500000000000000" pitchFamily="2" charset="-122"/>
              </a:rPr>
              <a:t>中，为了解决一些频繁调用的小函数大量消耗栈空间或者是叫栈内存的问题，特别的引入了</a:t>
            </a:r>
            <a:r>
              <a:rPr lang="en-US" altLang="zh-CN" sz="2800" dirty="0">
                <a:solidFill>
                  <a:srgbClr val="FF0000"/>
                </a:solidFill>
                <a:latin typeface="华光行书_CNKI" panose="02000500000000000000" pitchFamily="2" charset="-122"/>
                <a:ea typeface="华光行书_CNKI" panose="02000500000000000000" pitchFamily="2" charset="-122"/>
              </a:rPr>
              <a:t>inline</a:t>
            </a:r>
            <a:r>
              <a:rPr lang="zh-CN" altLang="en-US" sz="2800" dirty="0">
                <a:solidFill>
                  <a:srgbClr val="134F85"/>
                </a:solidFill>
                <a:latin typeface="华光行书_CNKI" panose="02000500000000000000" pitchFamily="2" charset="-122"/>
                <a:ea typeface="华光行书_CNKI" panose="02000500000000000000" pitchFamily="2" charset="-122"/>
              </a:rPr>
              <a:t>修饰符，表示为内联函数。 </a:t>
            </a:r>
          </a:p>
        </p:txBody>
      </p:sp>
      <p:sp>
        <p:nvSpPr>
          <p:cNvPr id="10" name="Rectangle 7">
            <a:extLst>
              <a:ext uri="{FF2B5EF4-FFF2-40B4-BE49-F238E27FC236}">
                <a16:creationId xmlns:a16="http://schemas.microsoft.com/office/drawing/2014/main" id="{B83173A3-4B89-4858-BAFB-61696F81349D}"/>
              </a:ext>
            </a:extLst>
          </p:cNvPr>
          <p:cNvSpPr>
            <a:spLocks noChangeArrowheads="1"/>
          </p:cNvSpPr>
          <p:nvPr/>
        </p:nvSpPr>
        <p:spPr bwMode="auto">
          <a:xfrm>
            <a:off x="177066" y="3732151"/>
            <a:ext cx="11779582" cy="1331134"/>
          </a:xfrm>
          <a:prstGeom prst="rect">
            <a:avLst/>
          </a:prstGeom>
          <a:noFill/>
          <a:ln>
            <a:noFill/>
          </a:ln>
        </p:spPr>
        <p:txBody>
          <a:bodyPr wrap="square" anchor="ctr">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lang="zh-CN" altLang="en-US" sz="2800" dirty="0">
                <a:solidFill>
                  <a:srgbClr val="134F85"/>
                </a:solidFill>
                <a:latin typeface="华光行书_CNKI" panose="02000500000000000000" pitchFamily="2" charset="-122"/>
                <a:ea typeface="华光行书_CNKI" panose="02000500000000000000" pitchFamily="2" charset="-122"/>
              </a:rPr>
              <a:t>当编译器发现某段代码在调用一个内联函数时，它不是去调用该函数，而是将该函数的代码，整段插入到当前位置。 </a:t>
            </a:r>
          </a:p>
        </p:txBody>
      </p:sp>
      <p:sp>
        <p:nvSpPr>
          <p:cNvPr id="11" name="文本框 10">
            <a:extLst>
              <a:ext uri="{FF2B5EF4-FFF2-40B4-BE49-F238E27FC236}">
                <a16:creationId xmlns:a16="http://schemas.microsoft.com/office/drawing/2014/main" id="{459ADAD8-F913-4594-B447-2B73970E7F6D}"/>
              </a:ext>
            </a:extLst>
          </p:cNvPr>
          <p:cNvSpPr txBox="1"/>
          <p:nvPr/>
        </p:nvSpPr>
        <p:spPr>
          <a:xfrm>
            <a:off x="328572" y="1012459"/>
            <a:ext cx="11534856" cy="684803"/>
          </a:xfrm>
          <a:prstGeom prst="rect">
            <a:avLst/>
          </a:prstGeom>
          <a:noFill/>
          <a:ln>
            <a:noFill/>
          </a:ln>
        </p:spPr>
        <p:txBody>
          <a:bodyPr wrap="square" anchor="ctr">
            <a:spAutoFit/>
          </a:bodyPr>
          <a:lstStyle>
            <a:defPPr>
              <a:defRPr lang="en-US"/>
            </a:defPPr>
            <a:lvl1pPr>
              <a:lnSpc>
                <a:spcPct val="150000"/>
              </a:lnSpc>
              <a:spcBef>
                <a:spcPct val="0"/>
              </a:spcBef>
              <a:buClrTx/>
              <a:buSzTx/>
              <a:buFontTx/>
              <a:buNone/>
              <a:defRPr sz="2800">
                <a:solidFill>
                  <a:srgbClr val="134F85"/>
                </a:solidFill>
                <a:latin typeface="华光行书_CNKI" panose="02000500000000000000" pitchFamily="2" charset="-122"/>
                <a:ea typeface="华光行书_CNKI" panose="02000500000000000000" pitchFamily="2" charset="-12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r>
              <a:rPr lang="zh-CN" altLang="en-US" dirty="0"/>
              <a:t>函数调用是需要处理现场和返回地址，代价是增加时间和空间的开销</a:t>
            </a:r>
          </a:p>
        </p:txBody>
      </p:sp>
    </p:spTree>
    <p:extLst>
      <p:ext uri="{BB962C8B-B14F-4D97-AF65-F5344CB8AC3E}">
        <p14:creationId xmlns:p14="http://schemas.microsoft.com/office/powerpoint/2010/main" val="16075134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3">
            <a:extLst>
              <a:ext uri="{FF2B5EF4-FFF2-40B4-BE49-F238E27FC236}">
                <a16:creationId xmlns:a16="http://schemas.microsoft.com/office/drawing/2014/main" id="{BD193D93-C33B-45DA-AFF9-A2D345E1C7EE}"/>
              </a:ext>
            </a:extLst>
          </p:cNvPr>
          <p:cNvSpPr>
            <a:spLocks noChangeArrowheads="1"/>
          </p:cNvSpPr>
          <p:nvPr/>
        </p:nvSpPr>
        <p:spPr bwMode="auto">
          <a:xfrm>
            <a:off x="173620" y="427831"/>
            <a:ext cx="8893175" cy="600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2400" dirty="0">
                <a:solidFill>
                  <a:srgbClr val="134F85"/>
                </a:solidFill>
                <a:latin typeface="Comic Sans MS" panose="030F0702030302020204" pitchFamily="66" charset="0"/>
              </a:rPr>
              <a:t>int sum(int x) {return x + x;}</a:t>
            </a:r>
            <a:endParaRPr lang="en-US" altLang="zh-CN" sz="2400" dirty="0">
              <a:solidFill>
                <a:srgbClr val="134F85"/>
              </a:solidFill>
              <a:latin typeface="Comic Sans MS" panose="030F0702030302020204" pitchFamily="66" charset="0"/>
            </a:endParaRPr>
          </a:p>
          <a:p>
            <a:endParaRPr lang="zh-CN" altLang="en-US" sz="2400" dirty="0">
              <a:solidFill>
                <a:srgbClr val="134F85"/>
              </a:solidFill>
              <a:latin typeface="Comic Sans MS" panose="030F0702030302020204" pitchFamily="66" charset="0"/>
            </a:endParaRPr>
          </a:p>
          <a:p>
            <a:r>
              <a:rPr lang="zh-CN" altLang="en-US" sz="2400" dirty="0">
                <a:solidFill>
                  <a:srgbClr val="134F85"/>
                </a:solidFill>
                <a:latin typeface="Comic Sans MS" panose="030F0702030302020204" pitchFamily="66" charset="0"/>
              </a:rPr>
              <a:t>int main()</a:t>
            </a:r>
          </a:p>
          <a:p>
            <a:r>
              <a:rPr lang="zh-CN" altLang="en-US" sz="2400" dirty="0">
                <a:solidFill>
                  <a:srgbClr val="134F85"/>
                </a:solidFill>
                <a:latin typeface="Comic Sans MS" panose="030F0702030302020204" pitchFamily="66" charset="0"/>
              </a:rPr>
              <a:t>{   int count = 10000000000</a:t>
            </a:r>
            <a:r>
              <a:rPr lang="en-US" altLang="zh-CN" sz="2400" dirty="0">
                <a:solidFill>
                  <a:srgbClr val="134F85"/>
                </a:solidFill>
                <a:latin typeface="Comic Sans MS" panose="030F0702030302020204" pitchFamily="66" charset="0"/>
              </a:rPr>
              <a:t>,  </a:t>
            </a:r>
            <a:r>
              <a:rPr lang="en-US" altLang="zh-CN" sz="2400" dirty="0" err="1">
                <a:solidFill>
                  <a:srgbClr val="134F85"/>
                </a:solidFill>
                <a:latin typeface="Comic Sans MS" panose="030F0702030302020204" pitchFamily="66" charset="0"/>
              </a:rPr>
              <a:t>i</a:t>
            </a:r>
            <a:r>
              <a:rPr lang="en-US" altLang="zh-CN" sz="2400" dirty="0">
                <a:solidFill>
                  <a:srgbClr val="134F85"/>
                </a:solidFill>
                <a:latin typeface="Comic Sans MS" panose="030F0702030302020204" pitchFamily="66" charset="0"/>
              </a:rPr>
              <a:t>, </a:t>
            </a:r>
            <a:r>
              <a:rPr lang="zh-CN" altLang="en-US" sz="2400" dirty="0">
                <a:solidFill>
                  <a:srgbClr val="134F85"/>
                </a:solidFill>
                <a:latin typeface="Comic Sans MS" panose="030F0702030302020204" pitchFamily="66" charset="0"/>
              </a:rPr>
              <a:t>num;</a:t>
            </a:r>
          </a:p>
          <a:p>
            <a:r>
              <a:rPr lang="zh-CN" altLang="en-US" sz="2400" dirty="0">
                <a:solidFill>
                  <a:srgbClr val="134F85"/>
                </a:solidFill>
                <a:latin typeface="Comic Sans MS" panose="030F0702030302020204" pitchFamily="66" charset="0"/>
              </a:rPr>
              <a:t>    time_t start, stop;</a:t>
            </a:r>
          </a:p>
          <a:p>
            <a:r>
              <a:rPr lang="zh-CN" altLang="en-US" sz="2400" dirty="0">
                <a:solidFill>
                  <a:srgbClr val="134F85"/>
                </a:solidFill>
                <a:latin typeface="Comic Sans MS" panose="030F0702030302020204" pitchFamily="66" charset="0"/>
              </a:rPr>
              <a:t>    time(&amp;start);</a:t>
            </a:r>
          </a:p>
          <a:p>
            <a:r>
              <a:rPr lang="zh-CN" altLang="en-US" sz="2400" dirty="0">
                <a:solidFill>
                  <a:srgbClr val="134F85"/>
                </a:solidFill>
                <a:latin typeface="Comic Sans MS" panose="030F0702030302020204" pitchFamily="66" charset="0"/>
              </a:rPr>
              <a:t>    for (i = 0; i &lt; count; i++) num = sum(i); </a:t>
            </a:r>
          </a:p>
          <a:p>
            <a:r>
              <a:rPr lang="zh-CN" altLang="en-US" sz="2400" dirty="0">
                <a:solidFill>
                  <a:srgbClr val="134F85"/>
                </a:solidFill>
                <a:latin typeface="Comic Sans MS" panose="030F0702030302020204" pitchFamily="66" charset="0"/>
              </a:rPr>
              <a:t>    time(&amp;stop);</a:t>
            </a:r>
          </a:p>
          <a:p>
            <a:r>
              <a:rPr lang="zh-CN" altLang="en-US" sz="2400" dirty="0">
                <a:solidFill>
                  <a:srgbClr val="134F85"/>
                </a:solidFill>
                <a:latin typeface="Comic Sans MS" panose="030F0702030302020204" pitchFamily="66" charset="0"/>
              </a:rPr>
              <a:t>    cout&lt;&lt;"调用函数时:"&lt;&lt;stop - start;  /* 8 */</a:t>
            </a:r>
          </a:p>
          <a:p>
            <a:endParaRPr lang="zh-CN" altLang="en-US" sz="2400" dirty="0">
              <a:solidFill>
                <a:srgbClr val="134F85"/>
              </a:solidFill>
              <a:latin typeface="Comic Sans MS" panose="030F0702030302020204" pitchFamily="66" charset="0"/>
            </a:endParaRPr>
          </a:p>
          <a:p>
            <a:r>
              <a:rPr lang="zh-CN" altLang="en-US" sz="2400" dirty="0">
                <a:solidFill>
                  <a:srgbClr val="134F85"/>
                </a:solidFill>
                <a:latin typeface="Comic Sans MS" panose="030F0702030302020204" pitchFamily="66" charset="0"/>
              </a:rPr>
              <a:t>    time(&amp;start);</a:t>
            </a:r>
          </a:p>
          <a:p>
            <a:r>
              <a:rPr lang="zh-CN" altLang="en-US" sz="2400" dirty="0">
                <a:solidFill>
                  <a:srgbClr val="134F85"/>
                </a:solidFill>
                <a:latin typeface="Comic Sans MS" panose="030F0702030302020204" pitchFamily="66" charset="0"/>
              </a:rPr>
              <a:t>    for (i = 0; i &lt; count; i++) num = i + i;    </a:t>
            </a:r>
            <a:endParaRPr lang="en-US" altLang="zh-CN" sz="2400" dirty="0">
              <a:solidFill>
                <a:srgbClr val="134F85"/>
              </a:solidFill>
              <a:latin typeface="Comic Sans MS" panose="030F0702030302020204" pitchFamily="66" charset="0"/>
            </a:endParaRPr>
          </a:p>
          <a:p>
            <a:r>
              <a:rPr lang="en-US" altLang="zh-CN" sz="2400" dirty="0">
                <a:solidFill>
                  <a:srgbClr val="134F85"/>
                </a:solidFill>
                <a:latin typeface="Comic Sans MS" panose="030F0702030302020204" pitchFamily="66" charset="0"/>
              </a:rPr>
              <a:t>    </a:t>
            </a:r>
            <a:r>
              <a:rPr lang="zh-CN" altLang="en-US" sz="2400" dirty="0">
                <a:solidFill>
                  <a:srgbClr val="134F85"/>
                </a:solidFill>
                <a:latin typeface="Comic Sans MS" panose="030F0702030302020204" pitchFamily="66" charset="0"/>
              </a:rPr>
              <a:t>time(&amp;stop);</a:t>
            </a:r>
          </a:p>
          <a:p>
            <a:r>
              <a:rPr lang="zh-CN" altLang="en-US" sz="2400" dirty="0">
                <a:solidFill>
                  <a:srgbClr val="134F85"/>
                </a:solidFill>
                <a:latin typeface="Comic Sans MS" panose="030F0702030302020204" pitchFamily="66" charset="0"/>
              </a:rPr>
              <a:t>    cout&lt;&lt;“</a:t>
            </a:r>
            <a:r>
              <a:rPr lang="en-US" altLang="zh-CN" sz="2400" dirty="0">
                <a:solidFill>
                  <a:srgbClr val="134F85"/>
                </a:solidFill>
                <a:latin typeface="Comic Sans MS" panose="030F0702030302020204" pitchFamily="66" charset="0"/>
              </a:rPr>
              <a:t>\n</a:t>
            </a:r>
            <a:r>
              <a:rPr lang="zh-CN" altLang="en-US" sz="2400" dirty="0">
                <a:solidFill>
                  <a:srgbClr val="134F85"/>
                </a:solidFill>
                <a:latin typeface="Comic Sans MS" panose="030F0702030302020204" pitchFamily="66" charset="0"/>
              </a:rPr>
              <a:t>非函数用时:"&lt;&lt;stop - start;  /* 4 */</a:t>
            </a:r>
          </a:p>
          <a:p>
            <a:r>
              <a:rPr lang="zh-CN" altLang="en-US" sz="2400" dirty="0">
                <a:solidFill>
                  <a:srgbClr val="134F85"/>
                </a:solidFill>
                <a:latin typeface="Comic Sans MS" panose="030F0702030302020204" pitchFamily="66" charset="0"/>
              </a:rPr>
              <a:t>    return 0;</a:t>
            </a:r>
          </a:p>
          <a:p>
            <a:r>
              <a:rPr lang="zh-CN" altLang="en-US" sz="2400" dirty="0">
                <a:solidFill>
                  <a:srgbClr val="134F85"/>
                </a:solidFill>
                <a:latin typeface="Comic Sans MS" panose="030F0702030302020204" pitchFamily="66" charset="0"/>
              </a:rPr>
              <a:t>}</a:t>
            </a:r>
          </a:p>
        </p:txBody>
      </p:sp>
    </p:spTree>
    <p:extLst>
      <p:ext uri="{BB962C8B-B14F-4D97-AF65-F5344CB8AC3E}">
        <p14:creationId xmlns:p14="http://schemas.microsoft.com/office/powerpoint/2010/main" val="1773076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74369A15-2C0D-4640-ADC3-2A8BAA1BCF9C}"/>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4" name="直线连接符 6">
            <a:extLst>
              <a:ext uri="{FF2B5EF4-FFF2-40B4-BE49-F238E27FC236}">
                <a16:creationId xmlns:a16="http://schemas.microsoft.com/office/drawing/2014/main" id="{4E9F1813-23BA-43BB-8E8B-E17AA319A034}"/>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5" name="文本框 4">
            <a:extLst>
              <a:ext uri="{FF2B5EF4-FFF2-40B4-BE49-F238E27FC236}">
                <a16:creationId xmlns:a16="http://schemas.microsoft.com/office/drawing/2014/main" id="{C30DAE22-161F-43E4-9416-858B6AD303DF}"/>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5.2</a:t>
            </a:r>
            <a:r>
              <a:rPr lang="zh-CN" altLang="en-US" dirty="0"/>
              <a:t>内联</a:t>
            </a:r>
            <a:r>
              <a:rPr lang="zh-CN" altLang="en-US" dirty="0">
                <a:sym typeface="+mn-lt"/>
              </a:rPr>
              <a:t>函数</a:t>
            </a:r>
            <a:endParaRPr lang="zh-CN" altLang="en-US" dirty="0"/>
          </a:p>
        </p:txBody>
      </p:sp>
      <p:sp>
        <p:nvSpPr>
          <p:cNvPr id="8" name="矩形 3">
            <a:extLst>
              <a:ext uri="{FF2B5EF4-FFF2-40B4-BE49-F238E27FC236}">
                <a16:creationId xmlns:a16="http://schemas.microsoft.com/office/drawing/2014/main" id="{75388A8E-5758-43F0-84FF-47506A2C8A61}"/>
              </a:ext>
            </a:extLst>
          </p:cNvPr>
          <p:cNvSpPr>
            <a:spLocks noChangeArrowheads="1"/>
          </p:cNvSpPr>
          <p:nvPr/>
        </p:nvSpPr>
        <p:spPr bwMode="auto">
          <a:xfrm>
            <a:off x="250825" y="2298061"/>
            <a:ext cx="8893175"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2400" dirty="0">
                <a:solidFill>
                  <a:srgbClr val="134F85"/>
                </a:solidFill>
                <a:latin typeface="Comic Sans MS" panose="030F0702030302020204" pitchFamily="66" charset="0"/>
              </a:rPr>
              <a:t>inline</a:t>
            </a:r>
            <a:r>
              <a:rPr lang="en-US" altLang="zh-CN" sz="2400" dirty="0">
                <a:solidFill>
                  <a:schemeClr val="tx1"/>
                </a:solidFill>
              </a:rPr>
              <a:t>  </a:t>
            </a:r>
            <a:r>
              <a:rPr lang="zh-CN" altLang="en-US" sz="2400" dirty="0">
                <a:solidFill>
                  <a:srgbClr val="134F85"/>
                </a:solidFill>
                <a:latin typeface="Comic Sans MS" panose="030F0702030302020204" pitchFamily="66" charset="0"/>
              </a:rPr>
              <a:t>int sum(int x) {return x + x;}</a:t>
            </a:r>
            <a:endParaRPr lang="en-US" altLang="zh-CN" sz="2400" dirty="0">
              <a:solidFill>
                <a:srgbClr val="134F85"/>
              </a:solidFill>
              <a:latin typeface="Comic Sans MS" panose="030F0702030302020204" pitchFamily="66" charset="0"/>
            </a:endParaRPr>
          </a:p>
          <a:p>
            <a:endParaRPr lang="zh-CN" altLang="en-US" sz="2400" dirty="0">
              <a:solidFill>
                <a:srgbClr val="134F85"/>
              </a:solidFill>
              <a:latin typeface="Comic Sans MS" panose="030F0702030302020204" pitchFamily="66" charset="0"/>
            </a:endParaRPr>
          </a:p>
          <a:p>
            <a:r>
              <a:rPr lang="zh-CN" altLang="en-US" sz="2400" dirty="0">
                <a:solidFill>
                  <a:srgbClr val="134F85"/>
                </a:solidFill>
                <a:latin typeface="Comic Sans MS" panose="030F0702030302020204" pitchFamily="66" charset="0"/>
              </a:rPr>
              <a:t>int main()</a:t>
            </a:r>
          </a:p>
          <a:p>
            <a:r>
              <a:rPr lang="zh-CN" altLang="en-US" sz="2400" dirty="0">
                <a:solidFill>
                  <a:srgbClr val="134F85"/>
                </a:solidFill>
                <a:latin typeface="Comic Sans MS" panose="030F0702030302020204" pitchFamily="66" charset="0"/>
              </a:rPr>
              <a:t>{   int count = 10000000000</a:t>
            </a:r>
            <a:r>
              <a:rPr lang="en-US" altLang="zh-CN" sz="2400" dirty="0">
                <a:solidFill>
                  <a:srgbClr val="134F85"/>
                </a:solidFill>
                <a:latin typeface="Comic Sans MS" panose="030F0702030302020204" pitchFamily="66" charset="0"/>
              </a:rPr>
              <a:t>,  </a:t>
            </a:r>
            <a:r>
              <a:rPr lang="en-US" altLang="zh-CN" sz="2400" dirty="0" err="1">
                <a:solidFill>
                  <a:srgbClr val="134F85"/>
                </a:solidFill>
                <a:latin typeface="Comic Sans MS" panose="030F0702030302020204" pitchFamily="66" charset="0"/>
              </a:rPr>
              <a:t>i</a:t>
            </a:r>
            <a:r>
              <a:rPr lang="en-US" altLang="zh-CN" sz="2400" dirty="0">
                <a:solidFill>
                  <a:srgbClr val="134F85"/>
                </a:solidFill>
                <a:latin typeface="Comic Sans MS" panose="030F0702030302020204" pitchFamily="66" charset="0"/>
              </a:rPr>
              <a:t>, </a:t>
            </a:r>
            <a:r>
              <a:rPr lang="zh-CN" altLang="en-US" sz="2400" dirty="0">
                <a:solidFill>
                  <a:srgbClr val="134F85"/>
                </a:solidFill>
                <a:latin typeface="Comic Sans MS" panose="030F0702030302020204" pitchFamily="66" charset="0"/>
              </a:rPr>
              <a:t>num;</a:t>
            </a:r>
          </a:p>
          <a:p>
            <a:r>
              <a:rPr lang="en-US" altLang="zh-CN" sz="2400" dirty="0">
                <a:solidFill>
                  <a:srgbClr val="134F85"/>
                </a:solidFill>
                <a:latin typeface="Comic Sans MS" panose="030F0702030302020204" pitchFamily="66" charset="0"/>
              </a:rPr>
              <a:t>	</a:t>
            </a:r>
            <a:r>
              <a:rPr lang="zh-CN" altLang="en-US" sz="2400" dirty="0">
                <a:solidFill>
                  <a:srgbClr val="134F85"/>
                </a:solidFill>
                <a:latin typeface="Comic Sans MS" panose="030F0702030302020204" pitchFamily="66" charset="0"/>
              </a:rPr>
              <a:t>for (i = 0; i &lt; count; i++) num = sum(i);</a:t>
            </a:r>
            <a:r>
              <a:rPr lang="en-US" altLang="zh-CN" sz="2400" dirty="0">
                <a:solidFill>
                  <a:srgbClr val="134F85"/>
                </a:solidFill>
                <a:latin typeface="Comic Sans MS" panose="030F0702030302020204" pitchFamily="66" charset="0"/>
              </a:rPr>
              <a:t>//</a:t>
            </a:r>
            <a:r>
              <a:rPr lang="en-US" altLang="zh-CN" sz="2400" dirty="0" err="1">
                <a:solidFill>
                  <a:srgbClr val="134F85"/>
                </a:solidFill>
                <a:latin typeface="Comic Sans MS" panose="030F0702030302020204" pitchFamily="66" charset="0"/>
              </a:rPr>
              <a:t>i+i</a:t>
            </a:r>
            <a:r>
              <a:rPr lang="zh-CN" altLang="en-US" sz="2400" dirty="0">
                <a:solidFill>
                  <a:srgbClr val="134F85"/>
                </a:solidFill>
                <a:latin typeface="Comic Sans MS" panose="030F0702030302020204" pitchFamily="66" charset="0"/>
              </a:rPr>
              <a:t> </a:t>
            </a:r>
          </a:p>
          <a:p>
            <a:r>
              <a:rPr lang="en-US" altLang="zh-CN" sz="2400" dirty="0">
                <a:solidFill>
                  <a:srgbClr val="134F85"/>
                </a:solidFill>
                <a:latin typeface="Comic Sans MS" panose="030F0702030302020204" pitchFamily="66" charset="0"/>
              </a:rPr>
              <a:t>	</a:t>
            </a:r>
            <a:r>
              <a:rPr lang="zh-CN" altLang="en-US" sz="2400" dirty="0">
                <a:solidFill>
                  <a:srgbClr val="134F85"/>
                </a:solidFill>
                <a:latin typeface="Comic Sans MS" panose="030F0702030302020204" pitchFamily="66" charset="0"/>
              </a:rPr>
              <a:t>return 0;</a:t>
            </a:r>
          </a:p>
          <a:p>
            <a:r>
              <a:rPr lang="zh-CN" altLang="en-US" sz="2400" dirty="0">
                <a:solidFill>
                  <a:srgbClr val="134F85"/>
                </a:solidFill>
                <a:latin typeface="Comic Sans MS" panose="030F0702030302020204" pitchFamily="66" charset="0"/>
              </a:rPr>
              <a:t>}</a:t>
            </a:r>
          </a:p>
        </p:txBody>
      </p:sp>
      <p:sp>
        <p:nvSpPr>
          <p:cNvPr id="13" name="Rectangle 3">
            <a:extLst>
              <a:ext uri="{FF2B5EF4-FFF2-40B4-BE49-F238E27FC236}">
                <a16:creationId xmlns:a16="http://schemas.microsoft.com/office/drawing/2014/main" id="{23537184-149D-409C-B232-065CDC1B2A26}"/>
              </a:ext>
            </a:extLst>
          </p:cNvPr>
          <p:cNvSpPr>
            <a:spLocks noChangeArrowheads="1"/>
          </p:cNvSpPr>
          <p:nvPr/>
        </p:nvSpPr>
        <p:spPr bwMode="auto">
          <a:xfrm>
            <a:off x="250825" y="1288167"/>
            <a:ext cx="5599113"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lang="zh-CN" altLang="en-US" sz="2400" b="1" dirty="0">
                <a:solidFill>
                  <a:srgbClr val="FF0000"/>
                </a:solidFill>
                <a:latin typeface="华光行书_CNKI" panose="02000500000000000000" pitchFamily="2" charset="-122"/>
                <a:ea typeface="华光行书_CNKI" panose="02000500000000000000" pitchFamily="2" charset="-122"/>
              </a:rPr>
              <a:t>省去了调用的过程，加快程序运行速度 </a:t>
            </a:r>
          </a:p>
        </p:txBody>
      </p:sp>
    </p:spTree>
    <p:extLst>
      <p:ext uri="{BB962C8B-B14F-4D97-AF65-F5344CB8AC3E}">
        <p14:creationId xmlns:p14="http://schemas.microsoft.com/office/powerpoint/2010/main" val="34055885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78F810F-F2E5-4F75-88F1-D61F41264244}"/>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3" name="直线连接符 6">
            <a:extLst>
              <a:ext uri="{FF2B5EF4-FFF2-40B4-BE49-F238E27FC236}">
                <a16:creationId xmlns:a16="http://schemas.microsoft.com/office/drawing/2014/main" id="{06EAB57C-218D-42A5-90B0-84BCF4F5265C}"/>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4" name="文本框 3">
            <a:extLst>
              <a:ext uri="{FF2B5EF4-FFF2-40B4-BE49-F238E27FC236}">
                <a16:creationId xmlns:a16="http://schemas.microsoft.com/office/drawing/2014/main" id="{2703AC8B-9FE1-4411-A045-D1AB2D7DC783}"/>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5.3</a:t>
            </a:r>
            <a:r>
              <a:rPr lang="zh-CN" altLang="en-US" dirty="0"/>
              <a:t>带默认形参值的</a:t>
            </a:r>
            <a:r>
              <a:rPr lang="zh-CN" altLang="en-US" dirty="0">
                <a:sym typeface="+mn-lt"/>
              </a:rPr>
              <a:t>函数</a:t>
            </a:r>
            <a:endParaRPr lang="zh-CN" altLang="en-US" dirty="0"/>
          </a:p>
        </p:txBody>
      </p:sp>
      <p:sp>
        <p:nvSpPr>
          <p:cNvPr id="5" name="Rectangle 15">
            <a:extLst>
              <a:ext uri="{FF2B5EF4-FFF2-40B4-BE49-F238E27FC236}">
                <a16:creationId xmlns:a16="http://schemas.microsoft.com/office/drawing/2014/main" id="{E99359BA-DAE3-4333-B6B9-EC1F35638569}"/>
              </a:ext>
            </a:extLst>
          </p:cNvPr>
          <p:cNvSpPr>
            <a:spLocks noChangeArrowheads="1"/>
          </p:cNvSpPr>
          <p:nvPr/>
        </p:nvSpPr>
        <p:spPr bwMode="auto">
          <a:xfrm>
            <a:off x="184819" y="950883"/>
            <a:ext cx="11809061"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lang="zh-CN" altLang="en-US" sz="3000" dirty="0">
                <a:solidFill>
                  <a:srgbClr val="134F85"/>
                </a:solidFill>
                <a:latin typeface="华光行书_CNKI" panose="02000500000000000000" pitchFamily="2" charset="-122"/>
                <a:ea typeface="华光行书_CNKI" panose="02000500000000000000" pitchFamily="2" charset="-122"/>
              </a:rPr>
              <a:t>为卖萝卜的大娘的写一个价格计算器。</a:t>
            </a:r>
            <a:endParaRPr lang="en-US" altLang="zh-CN" sz="3000" dirty="0">
              <a:solidFill>
                <a:srgbClr val="134F85"/>
              </a:solidFill>
              <a:latin typeface="华光行书_CNKI" panose="02000500000000000000" pitchFamily="2" charset="-122"/>
              <a:ea typeface="华光行书_CNKI" panose="02000500000000000000" pitchFamily="2" charset="-122"/>
            </a:endParaRPr>
          </a:p>
          <a:p>
            <a:pPr marL="457200" indent="-457200" eaLnBrk="1" hangingPunct="1">
              <a:spcBef>
                <a:spcPct val="0"/>
              </a:spcBef>
              <a:buClrTx/>
              <a:buSzPct val="77000"/>
              <a:buFont typeface="Wingdings" panose="05000000000000000000" pitchFamily="2" charset="2"/>
              <a:buChar char="l"/>
            </a:pPr>
            <a:r>
              <a:rPr lang="zh-CN" altLang="en-US" sz="3000" dirty="0">
                <a:solidFill>
                  <a:srgbClr val="134F85"/>
                </a:solidFill>
                <a:latin typeface="华光行书_CNKI" panose="02000500000000000000" pitchFamily="2" charset="-122"/>
                <a:ea typeface="华光行书_CNKI" panose="02000500000000000000" pitchFamily="2" charset="-122"/>
              </a:rPr>
              <a:t>函数需要两个参数：萝卜的单价和重量。</a:t>
            </a:r>
            <a:endParaRPr lang="en-US" altLang="zh-CN" sz="3000" dirty="0">
              <a:solidFill>
                <a:srgbClr val="134F85"/>
              </a:solidFill>
              <a:latin typeface="华光行书_CNKI" panose="02000500000000000000" pitchFamily="2" charset="-122"/>
              <a:ea typeface="华光行书_CNKI" panose="02000500000000000000" pitchFamily="2" charset="-122"/>
            </a:endParaRPr>
          </a:p>
          <a:p>
            <a:pPr marL="457200" indent="-457200" eaLnBrk="1" hangingPunct="1">
              <a:spcBef>
                <a:spcPct val="0"/>
              </a:spcBef>
              <a:buClrTx/>
              <a:buSzPct val="77000"/>
              <a:buFont typeface="Wingdings" panose="05000000000000000000" pitchFamily="2" charset="2"/>
              <a:buChar char="l"/>
            </a:pPr>
            <a:r>
              <a:rPr lang="zh-CN" altLang="en-US" sz="3000" dirty="0">
                <a:solidFill>
                  <a:srgbClr val="134F85"/>
                </a:solidFill>
                <a:latin typeface="华光行书_CNKI" panose="02000500000000000000" pitchFamily="2" charset="-122"/>
                <a:ea typeface="华光行书_CNKI" panose="02000500000000000000" pitchFamily="2" charset="-122"/>
              </a:rPr>
              <a:t>函数返回值：购买萝卜应该支付的费用。</a:t>
            </a:r>
          </a:p>
        </p:txBody>
      </p:sp>
      <p:sp>
        <p:nvSpPr>
          <p:cNvPr id="6" name="Rectangle 16">
            <a:extLst>
              <a:ext uri="{FF2B5EF4-FFF2-40B4-BE49-F238E27FC236}">
                <a16:creationId xmlns:a16="http://schemas.microsoft.com/office/drawing/2014/main" id="{BB300246-5AED-434B-8BEC-548ECCB3A029}"/>
              </a:ext>
            </a:extLst>
          </p:cNvPr>
          <p:cNvSpPr>
            <a:spLocks noChangeArrowheads="1"/>
          </p:cNvSpPr>
          <p:nvPr/>
        </p:nvSpPr>
        <p:spPr bwMode="auto">
          <a:xfrm>
            <a:off x="247719" y="2485239"/>
            <a:ext cx="7808548" cy="1246880"/>
          </a:xfrm>
          <a:prstGeom prst="rect">
            <a:avLst/>
          </a:prstGeom>
          <a:noFill/>
          <a:ln w="9525">
            <a:noFill/>
            <a:miter lim="800000"/>
            <a:headEnd/>
            <a:tailEnd/>
          </a:ln>
        </p:spPr>
        <p:txBody>
          <a:bodyPr wrap="none" anchor="ctr">
            <a:spAutoFit/>
          </a:bodyPr>
          <a:lstStyle/>
          <a:p>
            <a:pPr eaLnBrk="1" hangingPunct="1">
              <a:lnSpc>
                <a:spcPts val="3000"/>
              </a:lnSpc>
              <a:defRPr/>
            </a:pPr>
            <a:r>
              <a:rPr lang="en-US" altLang="zh-CN" sz="3000" dirty="0">
                <a:solidFill>
                  <a:srgbClr val="134F85"/>
                </a:solidFill>
                <a:latin typeface="Comic Sans MS" panose="030F0702030302020204" pitchFamily="66" charset="0"/>
                <a:ea typeface="黑体" panose="02010609060101010101" pitchFamily="49" charset="-122"/>
              </a:rPr>
              <a:t>float </a:t>
            </a:r>
            <a:r>
              <a:rPr lang="en-US" altLang="zh-CN" sz="3000" dirty="0" err="1">
                <a:solidFill>
                  <a:srgbClr val="134F85"/>
                </a:solidFill>
                <a:latin typeface="Comic Sans MS" panose="030F0702030302020204" pitchFamily="66" charset="0"/>
                <a:ea typeface="黑体" panose="02010609060101010101" pitchFamily="49" charset="-122"/>
              </a:rPr>
              <a:t>TotalMoney</a:t>
            </a:r>
            <a:r>
              <a:rPr lang="en-US" altLang="zh-CN" sz="3000" dirty="0">
                <a:solidFill>
                  <a:srgbClr val="134F85"/>
                </a:solidFill>
                <a:latin typeface="Comic Sans MS" panose="030F0702030302020204" pitchFamily="66" charset="0"/>
                <a:ea typeface="黑体" panose="02010609060101010101" pitchFamily="49" charset="-122"/>
              </a:rPr>
              <a:t>(float count, float price){</a:t>
            </a:r>
          </a:p>
          <a:p>
            <a:pPr eaLnBrk="1" hangingPunct="1">
              <a:lnSpc>
                <a:spcPts val="3000"/>
              </a:lnSpc>
              <a:defRPr/>
            </a:pPr>
            <a:r>
              <a:rPr lang="en-US" altLang="zh-CN" sz="3000" dirty="0">
                <a:solidFill>
                  <a:srgbClr val="134F85"/>
                </a:solidFill>
                <a:latin typeface="Comic Sans MS" panose="030F0702030302020204" pitchFamily="66" charset="0"/>
                <a:ea typeface="黑体" panose="02010609060101010101" pitchFamily="49" charset="-122"/>
              </a:rPr>
              <a:t>   return count*price; </a:t>
            </a:r>
            <a:endParaRPr lang="zh-CN" altLang="en-US" sz="2800" spc="-150" dirty="0">
              <a:solidFill>
                <a:srgbClr val="134F85"/>
              </a:solidFill>
              <a:latin typeface="Comic Sans MS" panose="030F0702030302020204" pitchFamily="66" charset="0"/>
              <a:ea typeface="黑体" panose="02010609060101010101" pitchFamily="49" charset="-122"/>
            </a:endParaRPr>
          </a:p>
          <a:p>
            <a:pPr eaLnBrk="1" hangingPunct="1">
              <a:lnSpc>
                <a:spcPts val="3000"/>
              </a:lnSpc>
              <a:defRPr/>
            </a:pPr>
            <a:r>
              <a:rPr lang="en-US" altLang="zh-CN" sz="3000" dirty="0">
                <a:solidFill>
                  <a:srgbClr val="134F85"/>
                </a:solidFill>
                <a:latin typeface="Comic Sans MS" panose="030F0702030302020204" pitchFamily="66" charset="0"/>
                <a:ea typeface="黑体" panose="02010609060101010101" pitchFamily="49" charset="-122"/>
              </a:rPr>
              <a:t>}</a:t>
            </a:r>
          </a:p>
        </p:txBody>
      </p:sp>
      <p:sp>
        <p:nvSpPr>
          <p:cNvPr id="8" name="Rectangle 16">
            <a:extLst>
              <a:ext uri="{FF2B5EF4-FFF2-40B4-BE49-F238E27FC236}">
                <a16:creationId xmlns:a16="http://schemas.microsoft.com/office/drawing/2014/main" id="{9395EB20-3A59-47D8-B842-F94C445B17E5}"/>
              </a:ext>
            </a:extLst>
          </p:cNvPr>
          <p:cNvSpPr>
            <a:spLocks noChangeArrowheads="1"/>
          </p:cNvSpPr>
          <p:nvPr/>
        </p:nvSpPr>
        <p:spPr bwMode="auto">
          <a:xfrm>
            <a:off x="247719" y="5283677"/>
            <a:ext cx="8238153" cy="1246880"/>
          </a:xfrm>
          <a:prstGeom prst="rect">
            <a:avLst/>
          </a:prstGeom>
          <a:noFill/>
          <a:ln w="9525">
            <a:noFill/>
            <a:miter lim="800000"/>
            <a:headEnd/>
            <a:tailEnd/>
          </a:ln>
        </p:spPr>
        <p:txBody>
          <a:bodyPr wrap="none" anchor="ctr">
            <a:spAutoFit/>
          </a:bodyPr>
          <a:lstStyle/>
          <a:p>
            <a:pPr eaLnBrk="1" hangingPunct="1">
              <a:lnSpc>
                <a:spcPts val="3000"/>
              </a:lnSpc>
              <a:defRPr/>
            </a:pPr>
            <a:r>
              <a:rPr lang="en-US" altLang="zh-CN" sz="3000" dirty="0">
                <a:solidFill>
                  <a:srgbClr val="134F85"/>
                </a:solidFill>
                <a:latin typeface="Comic Sans MS" panose="030F0702030302020204" pitchFamily="66" charset="0"/>
                <a:ea typeface="黑体" panose="02010609060101010101" pitchFamily="49" charset="-122"/>
              </a:rPr>
              <a:t>float </a:t>
            </a:r>
            <a:r>
              <a:rPr lang="en-US" altLang="zh-CN" sz="3000" dirty="0" err="1">
                <a:solidFill>
                  <a:srgbClr val="134F85"/>
                </a:solidFill>
                <a:latin typeface="Comic Sans MS" panose="030F0702030302020204" pitchFamily="66" charset="0"/>
                <a:ea typeface="黑体" panose="02010609060101010101" pitchFamily="49" charset="-122"/>
              </a:rPr>
              <a:t>TotalMoney</a:t>
            </a:r>
            <a:r>
              <a:rPr lang="en-US" altLang="zh-CN" sz="3000" dirty="0">
                <a:solidFill>
                  <a:srgbClr val="134F85"/>
                </a:solidFill>
                <a:latin typeface="Comic Sans MS" panose="030F0702030302020204" pitchFamily="66" charset="0"/>
                <a:ea typeface="黑体" panose="02010609060101010101" pitchFamily="49" charset="-122"/>
              </a:rPr>
              <a:t>(float count, float price=5){</a:t>
            </a:r>
          </a:p>
          <a:p>
            <a:pPr eaLnBrk="1" hangingPunct="1">
              <a:lnSpc>
                <a:spcPts val="3000"/>
              </a:lnSpc>
              <a:defRPr/>
            </a:pPr>
            <a:r>
              <a:rPr lang="en-US" altLang="zh-CN" sz="3000" dirty="0">
                <a:solidFill>
                  <a:srgbClr val="134F85"/>
                </a:solidFill>
                <a:latin typeface="Comic Sans MS" panose="030F0702030302020204" pitchFamily="66" charset="0"/>
                <a:ea typeface="黑体" panose="02010609060101010101" pitchFamily="49" charset="-122"/>
              </a:rPr>
              <a:t>   return count*price; </a:t>
            </a:r>
            <a:endParaRPr lang="zh-CN" altLang="en-US" sz="2800" spc="-150" dirty="0">
              <a:solidFill>
                <a:srgbClr val="134F85"/>
              </a:solidFill>
              <a:latin typeface="Comic Sans MS" panose="030F0702030302020204" pitchFamily="66" charset="0"/>
              <a:ea typeface="黑体" panose="02010609060101010101" pitchFamily="49" charset="-122"/>
            </a:endParaRPr>
          </a:p>
          <a:p>
            <a:pPr eaLnBrk="1" hangingPunct="1">
              <a:lnSpc>
                <a:spcPts val="3000"/>
              </a:lnSpc>
              <a:defRPr/>
            </a:pPr>
            <a:r>
              <a:rPr lang="en-US" altLang="zh-CN" sz="3000" dirty="0">
                <a:solidFill>
                  <a:srgbClr val="134F85"/>
                </a:solidFill>
                <a:latin typeface="Comic Sans MS" panose="030F0702030302020204" pitchFamily="66" charset="0"/>
                <a:ea typeface="黑体" panose="02010609060101010101" pitchFamily="49" charset="-122"/>
              </a:rPr>
              <a:t>}</a:t>
            </a:r>
          </a:p>
        </p:txBody>
      </p:sp>
      <p:sp>
        <p:nvSpPr>
          <p:cNvPr id="9" name="Rectangle 8">
            <a:extLst>
              <a:ext uri="{FF2B5EF4-FFF2-40B4-BE49-F238E27FC236}">
                <a16:creationId xmlns:a16="http://schemas.microsoft.com/office/drawing/2014/main" id="{E45F64FC-CAC8-4738-8926-905E8D415BAC}"/>
              </a:ext>
            </a:extLst>
          </p:cNvPr>
          <p:cNvSpPr>
            <a:spLocks noChangeArrowheads="1"/>
          </p:cNvSpPr>
          <p:nvPr/>
        </p:nvSpPr>
        <p:spPr bwMode="auto">
          <a:xfrm>
            <a:off x="247718" y="3590464"/>
            <a:ext cx="7808547" cy="769441"/>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buClr>
                <a:schemeClr val="folHlink"/>
              </a:buClr>
              <a:buSzPct val="60000"/>
              <a:buFont typeface="Wingdings" pitchFamily="2" charset="2"/>
              <a:buNone/>
              <a:defRPr/>
            </a:pPr>
            <a:r>
              <a:rPr kumimoji="1" lang="zh-CN" altLang="en-US" dirty="0">
                <a:solidFill>
                  <a:srgbClr val="FF0000"/>
                </a:solidFill>
                <a:latin typeface="华光行书_CNKI" panose="02000500000000000000" pitchFamily="2" charset="-122"/>
                <a:ea typeface="华光行书_CNKI" panose="02000500000000000000" pitchFamily="2" charset="-122"/>
              </a:rPr>
              <a:t>函数在定义时可以为形式参数指定默认值</a:t>
            </a:r>
          </a:p>
        </p:txBody>
      </p:sp>
      <p:sp>
        <p:nvSpPr>
          <p:cNvPr id="11" name="文本框 10">
            <a:extLst>
              <a:ext uri="{FF2B5EF4-FFF2-40B4-BE49-F238E27FC236}">
                <a16:creationId xmlns:a16="http://schemas.microsoft.com/office/drawing/2014/main" id="{E1FD5D61-5DD8-4335-AB80-B957997D7A54}"/>
              </a:ext>
            </a:extLst>
          </p:cNvPr>
          <p:cNvSpPr txBox="1"/>
          <p:nvPr/>
        </p:nvSpPr>
        <p:spPr>
          <a:xfrm>
            <a:off x="8675749" y="2772249"/>
            <a:ext cx="2967990" cy="1313501"/>
          </a:xfrm>
          <a:prstGeom prst="rect">
            <a:avLst/>
          </a:prstGeom>
          <a:noFill/>
        </p:spPr>
        <p:txBody>
          <a:bodyPr wrap="square">
            <a:spAutoFit/>
          </a:bodyPr>
          <a:lstStyle/>
          <a:p>
            <a:pPr eaLnBrk="1" hangingPunct="1">
              <a:lnSpc>
                <a:spcPct val="150000"/>
              </a:lnSpc>
              <a:defRPr/>
            </a:pPr>
            <a:r>
              <a:rPr lang="en-US" altLang="zh-CN" sz="2800" dirty="0" err="1">
                <a:solidFill>
                  <a:srgbClr val="134F85"/>
                </a:solidFill>
                <a:latin typeface="Comic Sans MS" panose="030F0702030302020204" pitchFamily="66" charset="0"/>
                <a:ea typeface="黑体" panose="02010609060101010101" pitchFamily="49" charset="-122"/>
              </a:rPr>
              <a:t>TotalMoney</a:t>
            </a:r>
            <a:r>
              <a:rPr lang="en-US" altLang="zh-CN" sz="2800" dirty="0">
                <a:solidFill>
                  <a:srgbClr val="134F85"/>
                </a:solidFill>
                <a:latin typeface="Comic Sans MS" panose="030F0702030302020204" pitchFamily="66" charset="0"/>
                <a:ea typeface="黑体" panose="02010609060101010101" pitchFamily="49" charset="-122"/>
              </a:rPr>
              <a:t>(3);</a:t>
            </a:r>
          </a:p>
          <a:p>
            <a:pPr>
              <a:lnSpc>
                <a:spcPct val="150000"/>
              </a:lnSpc>
              <a:defRPr/>
            </a:pPr>
            <a:r>
              <a:rPr lang="en-US" altLang="zh-CN" sz="2800" dirty="0" err="1">
                <a:solidFill>
                  <a:srgbClr val="134F85"/>
                </a:solidFill>
                <a:latin typeface="Comic Sans MS" panose="030F0702030302020204" pitchFamily="66" charset="0"/>
                <a:ea typeface="黑体" panose="02010609060101010101" pitchFamily="49" charset="-122"/>
              </a:rPr>
              <a:t>TotalMoney</a:t>
            </a:r>
            <a:r>
              <a:rPr lang="en-US" altLang="zh-CN" sz="2800" dirty="0">
                <a:solidFill>
                  <a:srgbClr val="134F85"/>
                </a:solidFill>
                <a:latin typeface="Comic Sans MS" panose="030F0702030302020204" pitchFamily="66" charset="0"/>
                <a:ea typeface="黑体" panose="02010609060101010101" pitchFamily="49" charset="-122"/>
              </a:rPr>
              <a:t>(3,4);</a:t>
            </a:r>
          </a:p>
        </p:txBody>
      </p:sp>
      <p:sp>
        <p:nvSpPr>
          <p:cNvPr id="13" name="文本框 12">
            <a:extLst>
              <a:ext uri="{FF2B5EF4-FFF2-40B4-BE49-F238E27FC236}">
                <a16:creationId xmlns:a16="http://schemas.microsoft.com/office/drawing/2014/main" id="{F95031FA-1BF8-45AF-AC9A-1E14593C4830}"/>
              </a:ext>
            </a:extLst>
          </p:cNvPr>
          <p:cNvSpPr txBox="1"/>
          <p:nvPr/>
        </p:nvSpPr>
        <p:spPr>
          <a:xfrm>
            <a:off x="247719" y="4300240"/>
            <a:ext cx="6286500" cy="707886"/>
          </a:xfrm>
          <a:prstGeom prst="rect">
            <a:avLst/>
          </a:prstGeom>
          <a:noFill/>
        </p:spPr>
        <p:txBody>
          <a:bodyPr wrap="square">
            <a:spAutoFit/>
          </a:bodyPr>
          <a:lstStyle/>
          <a:p>
            <a:pPr marL="342900" indent="-342900">
              <a:buSzPct val="77000"/>
              <a:buFont typeface="Wingdings" panose="05000000000000000000" pitchFamily="2" charset="2"/>
              <a:buChar char="l"/>
            </a:pPr>
            <a:r>
              <a:rPr kumimoji="1" lang="zh-CN" altLang="en-US" sz="2800" dirty="0">
                <a:solidFill>
                  <a:srgbClr val="134F85"/>
                </a:solidFill>
                <a:latin typeface="华光行书_CNKI" panose="02000500000000000000" pitchFamily="2" charset="-122"/>
                <a:ea typeface="华光行书_CNKI" panose="02000500000000000000" pitchFamily="2" charset="-122"/>
              </a:rPr>
              <a:t>缺省行参必须从</a:t>
            </a:r>
            <a:r>
              <a:rPr kumimoji="1" lang="zh-CN" altLang="en-US" sz="4000" dirty="0">
                <a:solidFill>
                  <a:srgbClr val="FF0000"/>
                </a:solidFill>
                <a:latin typeface="华光行书_CNKI" panose="02000500000000000000" pitchFamily="2" charset="-122"/>
                <a:ea typeface="华光行书_CNKI" panose="02000500000000000000" pitchFamily="2" charset="-122"/>
              </a:rPr>
              <a:t>右</a:t>
            </a:r>
            <a:r>
              <a:rPr kumimoji="1" lang="zh-CN" altLang="en-US" sz="2800" dirty="0">
                <a:solidFill>
                  <a:srgbClr val="FF0000"/>
                </a:solidFill>
                <a:latin typeface="华光行书_CNKI" panose="02000500000000000000" pitchFamily="2" charset="-122"/>
                <a:ea typeface="华光行书_CNKI" panose="02000500000000000000" pitchFamily="2" charset="-122"/>
              </a:rPr>
              <a:t>边</a:t>
            </a:r>
            <a:r>
              <a:rPr kumimoji="1" lang="zh-CN" altLang="en-US" sz="2800" dirty="0">
                <a:solidFill>
                  <a:srgbClr val="134F85"/>
                </a:solidFill>
                <a:latin typeface="华光行书_CNKI" panose="02000500000000000000" pitchFamily="2" charset="-122"/>
                <a:ea typeface="华光行书_CNKI" panose="02000500000000000000" pitchFamily="2" charset="-122"/>
              </a:rPr>
              <a:t>开始定义</a:t>
            </a:r>
            <a:endParaRPr lang="zh-CN" altLang="en-US" sz="2800" dirty="0">
              <a:solidFill>
                <a:srgbClr val="134F85"/>
              </a:solidFill>
              <a:latin typeface="华光行书_CNKI" panose="02000500000000000000" pitchFamily="2" charset="-122"/>
              <a:ea typeface="华光行书_CNKI" panose="02000500000000000000" pitchFamily="2" charset="-122"/>
            </a:endParaRPr>
          </a:p>
        </p:txBody>
      </p:sp>
    </p:spTree>
    <p:extLst>
      <p:ext uri="{BB962C8B-B14F-4D97-AF65-F5344CB8AC3E}">
        <p14:creationId xmlns:p14="http://schemas.microsoft.com/office/powerpoint/2010/main" val="4200773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randombar(horizontal)">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inVertical)">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randombar(horizontal)">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p:bldP spid="11" grpId="0"/>
      <p:bldP spid="1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a:extLst>
              <a:ext uri="{FF2B5EF4-FFF2-40B4-BE49-F238E27FC236}">
                <a16:creationId xmlns:a16="http://schemas.microsoft.com/office/drawing/2014/main" id="{2A090551-DA6C-47CE-B001-D4ECC79AD664}"/>
              </a:ext>
            </a:extLst>
          </p:cNvPr>
          <p:cNvSpPr>
            <a:spLocks noChangeArrowheads="1"/>
          </p:cNvSpPr>
          <p:nvPr/>
        </p:nvSpPr>
        <p:spPr bwMode="auto">
          <a:xfrm>
            <a:off x="247719" y="1218927"/>
            <a:ext cx="7322838" cy="1246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indent="266700">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lnSpc>
                <a:spcPts val="3000"/>
              </a:lnSpc>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void fun(int a=1,int b=2,int c=3)</a:t>
            </a:r>
          </a:p>
          <a:p>
            <a:pPr eaLnBrk="1" hangingPunct="1">
              <a:lnSpc>
                <a:spcPts val="3000"/>
              </a:lnSpc>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a:t>
            </a:r>
            <a:r>
              <a:rPr lang="en-US" altLang="zh-CN" sz="3000" dirty="0" err="1">
                <a:solidFill>
                  <a:srgbClr val="134F85"/>
                </a:solidFill>
                <a:latin typeface="Comic Sans MS" panose="030F0702030302020204" pitchFamily="66" charset="0"/>
                <a:ea typeface="华光行书_CNKI" panose="02000500000000000000" pitchFamily="2" charset="-122"/>
              </a:rPr>
              <a:t>cout</a:t>
            </a:r>
            <a:r>
              <a:rPr lang="en-US" altLang="zh-CN" sz="3000" dirty="0">
                <a:solidFill>
                  <a:srgbClr val="134F85"/>
                </a:solidFill>
                <a:latin typeface="Comic Sans MS" panose="030F0702030302020204" pitchFamily="66" charset="0"/>
                <a:ea typeface="华光行书_CNKI" panose="02000500000000000000" pitchFamily="2" charset="-122"/>
              </a:rPr>
              <a:t>&lt;&lt;"a="&lt;&lt;a&lt;&lt;",b="&lt;&lt;b&lt;&lt;",c="&lt;&lt;c&lt;&lt;</a:t>
            </a:r>
            <a:r>
              <a:rPr lang="en-US" altLang="zh-CN" sz="3000" dirty="0" err="1">
                <a:solidFill>
                  <a:srgbClr val="134F85"/>
                </a:solidFill>
                <a:latin typeface="Comic Sans MS" panose="030F0702030302020204" pitchFamily="66" charset="0"/>
                <a:ea typeface="华光行书_CNKI" panose="02000500000000000000" pitchFamily="2" charset="-122"/>
              </a:rPr>
              <a:t>endl</a:t>
            </a:r>
            <a:r>
              <a:rPr lang="en-US" altLang="zh-CN" sz="3000" dirty="0">
                <a:solidFill>
                  <a:srgbClr val="134F85"/>
                </a:solidFill>
                <a:latin typeface="Comic Sans MS" panose="030F0702030302020204" pitchFamily="66" charset="0"/>
                <a:ea typeface="华光行书_CNKI" panose="02000500000000000000" pitchFamily="2" charset="-122"/>
              </a:rPr>
              <a:t>;</a:t>
            </a:r>
          </a:p>
          <a:p>
            <a:pPr eaLnBrk="1" hangingPunct="1">
              <a:lnSpc>
                <a:spcPts val="3000"/>
              </a:lnSpc>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a:t>
            </a:r>
          </a:p>
        </p:txBody>
      </p:sp>
      <p:sp>
        <p:nvSpPr>
          <p:cNvPr id="3" name="Rectangle 9">
            <a:extLst>
              <a:ext uri="{FF2B5EF4-FFF2-40B4-BE49-F238E27FC236}">
                <a16:creationId xmlns:a16="http://schemas.microsoft.com/office/drawing/2014/main" id="{1FCE4988-84F9-48D8-8668-6D4AB2B446D3}"/>
              </a:ext>
            </a:extLst>
          </p:cNvPr>
          <p:cNvSpPr>
            <a:spLocks noChangeArrowheads="1"/>
          </p:cNvSpPr>
          <p:nvPr/>
        </p:nvSpPr>
        <p:spPr bwMode="auto">
          <a:xfrm>
            <a:off x="1587" y="2779018"/>
            <a:ext cx="2663825"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int main()</a:t>
            </a:r>
          </a:p>
          <a:p>
            <a:pPr eaLnBrk="1" hangingPunct="1">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    fun();             </a:t>
            </a:r>
          </a:p>
          <a:p>
            <a:pPr eaLnBrk="1" hangingPunct="1">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      fun(4);                  </a:t>
            </a:r>
          </a:p>
          <a:p>
            <a:pPr eaLnBrk="1" hangingPunct="1">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      fun(4,5);         </a:t>
            </a:r>
          </a:p>
          <a:p>
            <a:pPr eaLnBrk="1" hangingPunct="1">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     fun(4,5,6);</a:t>
            </a:r>
          </a:p>
          <a:p>
            <a:pPr eaLnBrk="1" hangingPunct="1">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     return 0;</a:t>
            </a:r>
          </a:p>
          <a:p>
            <a:pPr eaLnBrk="1" hangingPunct="1">
              <a:spcBef>
                <a:spcPct val="0"/>
              </a:spcBef>
              <a:buClrTx/>
              <a:buSzTx/>
              <a:buFontTx/>
              <a:buNone/>
            </a:pPr>
            <a:r>
              <a:rPr lang="en-US" altLang="zh-CN" sz="3000" dirty="0">
                <a:solidFill>
                  <a:srgbClr val="134F85"/>
                </a:solidFill>
                <a:latin typeface="Comic Sans MS" panose="030F0702030302020204" pitchFamily="66" charset="0"/>
                <a:ea typeface="华光行书_CNKI" panose="02000500000000000000" pitchFamily="2" charset="-122"/>
              </a:rPr>
              <a:t>}</a:t>
            </a:r>
          </a:p>
        </p:txBody>
      </p:sp>
      <p:sp>
        <p:nvSpPr>
          <p:cNvPr id="4" name="Rectangle 62">
            <a:extLst>
              <a:ext uri="{FF2B5EF4-FFF2-40B4-BE49-F238E27FC236}">
                <a16:creationId xmlns:a16="http://schemas.microsoft.com/office/drawing/2014/main" id="{90E472D5-1617-426C-BE6E-B82AAAADB563}"/>
              </a:ext>
            </a:extLst>
          </p:cNvPr>
          <p:cNvSpPr>
            <a:spLocks noChangeArrowheads="1"/>
          </p:cNvSpPr>
          <p:nvPr/>
        </p:nvSpPr>
        <p:spPr bwMode="auto">
          <a:xfrm>
            <a:off x="2648663" y="2799596"/>
            <a:ext cx="2520950" cy="2246312"/>
          </a:xfrm>
          <a:prstGeom prst="rect">
            <a:avLst/>
          </a:prstGeom>
          <a:noFill/>
          <a:ln>
            <a:noFill/>
          </a:ln>
        </p:spPr>
        <p:txBody>
          <a:bodyPr anchor="ctr">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spcBef>
                <a:spcPct val="0"/>
              </a:spcBef>
              <a:buClrTx/>
              <a:buSzTx/>
              <a:buFontTx/>
              <a:buNone/>
              <a:defRPr/>
            </a:pPr>
            <a:r>
              <a:rPr lang="zh-CN" altLang="en-US" sz="2800" dirty="0">
                <a:solidFill>
                  <a:srgbClr val="134F85"/>
                </a:solidFill>
                <a:latin typeface="Comic Sans MS" panose="030F0702030302020204" pitchFamily="66" charset="0"/>
                <a:ea typeface="华光行书_CNKI" panose="02000500000000000000" pitchFamily="2" charset="-122"/>
              </a:rPr>
              <a:t>运行结果如下：</a:t>
            </a:r>
          </a:p>
          <a:p>
            <a:pPr eaLnBrk="1" hangingPunct="1">
              <a:spcBef>
                <a:spcPct val="0"/>
              </a:spcBef>
              <a:buClrTx/>
              <a:buSzTx/>
              <a:buFontTx/>
              <a:buNone/>
              <a:defRPr/>
            </a:pPr>
            <a:r>
              <a:rPr lang="en-US" altLang="zh-CN" sz="2800" dirty="0">
                <a:solidFill>
                  <a:srgbClr val="134F85"/>
                </a:solidFill>
                <a:latin typeface="Comic Sans MS" panose="030F0702030302020204" pitchFamily="66" charset="0"/>
                <a:ea typeface="华光行书_CNKI" panose="02000500000000000000" pitchFamily="2" charset="-122"/>
              </a:rPr>
              <a:t>a=1,b=2,c=3</a:t>
            </a:r>
          </a:p>
          <a:p>
            <a:pPr eaLnBrk="1" hangingPunct="1">
              <a:spcBef>
                <a:spcPct val="0"/>
              </a:spcBef>
              <a:buClrTx/>
              <a:buSzTx/>
              <a:buFontTx/>
              <a:buNone/>
              <a:defRPr/>
            </a:pPr>
            <a:r>
              <a:rPr lang="en-US" altLang="zh-CN" sz="2800" dirty="0">
                <a:solidFill>
                  <a:srgbClr val="134F85"/>
                </a:solidFill>
                <a:latin typeface="Comic Sans MS" panose="030F0702030302020204" pitchFamily="66" charset="0"/>
                <a:ea typeface="华光行书_CNKI" panose="02000500000000000000" pitchFamily="2" charset="-122"/>
              </a:rPr>
              <a:t>a=4,b=2,c=3</a:t>
            </a:r>
          </a:p>
          <a:p>
            <a:pPr eaLnBrk="1" hangingPunct="1">
              <a:spcBef>
                <a:spcPct val="0"/>
              </a:spcBef>
              <a:buClrTx/>
              <a:buSzTx/>
              <a:buFontTx/>
              <a:buNone/>
              <a:defRPr/>
            </a:pPr>
            <a:r>
              <a:rPr lang="en-US" altLang="zh-CN" sz="2800" dirty="0">
                <a:solidFill>
                  <a:srgbClr val="134F85"/>
                </a:solidFill>
                <a:latin typeface="Comic Sans MS" panose="030F0702030302020204" pitchFamily="66" charset="0"/>
                <a:ea typeface="华光行书_CNKI" panose="02000500000000000000" pitchFamily="2" charset="-122"/>
              </a:rPr>
              <a:t>a=4,b=5,c=3</a:t>
            </a:r>
          </a:p>
          <a:p>
            <a:pPr eaLnBrk="1" hangingPunct="1">
              <a:spcBef>
                <a:spcPct val="0"/>
              </a:spcBef>
              <a:buClrTx/>
              <a:buSzTx/>
              <a:buFontTx/>
              <a:buNone/>
              <a:defRPr/>
            </a:pPr>
            <a:r>
              <a:rPr lang="en-US" altLang="zh-CN" sz="2800" dirty="0">
                <a:solidFill>
                  <a:srgbClr val="134F85"/>
                </a:solidFill>
                <a:latin typeface="Comic Sans MS" panose="030F0702030302020204" pitchFamily="66" charset="0"/>
                <a:ea typeface="华光行书_CNKI" panose="02000500000000000000" pitchFamily="2" charset="-122"/>
              </a:rPr>
              <a:t>a=4,b=5,c=6</a:t>
            </a:r>
          </a:p>
        </p:txBody>
      </p:sp>
      <p:sp>
        <p:nvSpPr>
          <p:cNvPr id="5" name="Rectangle 7">
            <a:extLst>
              <a:ext uri="{FF2B5EF4-FFF2-40B4-BE49-F238E27FC236}">
                <a16:creationId xmlns:a16="http://schemas.microsoft.com/office/drawing/2014/main" id="{07CDCA98-0792-4E51-A9C2-4C0562A3C0EA}"/>
              </a:ext>
            </a:extLst>
          </p:cNvPr>
          <p:cNvSpPr>
            <a:spLocks noChangeArrowheads="1"/>
          </p:cNvSpPr>
          <p:nvPr/>
        </p:nvSpPr>
        <p:spPr bwMode="auto">
          <a:xfrm>
            <a:off x="5312488" y="3148435"/>
            <a:ext cx="7179212" cy="1905458"/>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25000"/>
              </a:lnSpc>
              <a:spcBef>
                <a:spcPct val="0"/>
              </a:spcBef>
              <a:buClr>
                <a:srgbClr val="FF0000"/>
              </a:buClr>
              <a:buNone/>
              <a:defRPr/>
            </a:pPr>
            <a:r>
              <a:rPr kumimoji="1" lang="zh-CN" altLang="en-US" dirty="0">
                <a:solidFill>
                  <a:srgbClr val="134F85"/>
                </a:solidFill>
                <a:latin typeface="Comic Sans MS" panose="030F0702030302020204" pitchFamily="66" charset="0"/>
                <a:ea typeface="华光行书_CNKI" panose="02000500000000000000" pitchFamily="2" charset="-122"/>
              </a:rPr>
              <a:t>函数调用时</a:t>
            </a:r>
            <a:r>
              <a:rPr kumimoji="1" lang="en-US" altLang="zh-CN" dirty="0">
                <a:solidFill>
                  <a:srgbClr val="134F85"/>
                </a:solidFill>
                <a:latin typeface="Comic Sans MS" panose="030F0702030302020204" pitchFamily="66" charset="0"/>
                <a:ea typeface="华光行书_CNKI" panose="02000500000000000000" pitchFamily="2" charset="-122"/>
              </a:rPr>
              <a:t>:</a:t>
            </a:r>
          </a:p>
          <a:p>
            <a:pPr eaLnBrk="1" hangingPunct="1">
              <a:lnSpc>
                <a:spcPct val="125000"/>
              </a:lnSpc>
              <a:spcBef>
                <a:spcPct val="0"/>
              </a:spcBef>
              <a:buClr>
                <a:srgbClr val="FF0000"/>
              </a:buClr>
              <a:buFont typeface="Wingdings" pitchFamily="2" charset="2"/>
              <a:buChar char="n"/>
              <a:defRPr/>
            </a:pPr>
            <a:r>
              <a:rPr kumimoji="1" lang="zh-CN" altLang="en-US" dirty="0">
                <a:solidFill>
                  <a:srgbClr val="134F85"/>
                </a:solidFill>
                <a:latin typeface="Comic Sans MS" panose="030F0702030302020204" pitchFamily="66" charset="0"/>
                <a:ea typeface="华光行书_CNKI" panose="02000500000000000000" pitchFamily="2" charset="-122"/>
              </a:rPr>
              <a:t>指定了形参对应的实参，使用实参值</a:t>
            </a:r>
            <a:endParaRPr kumimoji="1" lang="en-US" altLang="zh-CN" dirty="0">
              <a:solidFill>
                <a:srgbClr val="134F85"/>
              </a:solidFill>
              <a:latin typeface="Comic Sans MS" panose="030F0702030302020204" pitchFamily="66" charset="0"/>
              <a:ea typeface="华光行书_CNKI" panose="02000500000000000000" pitchFamily="2" charset="-122"/>
            </a:endParaRPr>
          </a:p>
          <a:p>
            <a:pPr eaLnBrk="1" hangingPunct="1">
              <a:lnSpc>
                <a:spcPct val="125000"/>
              </a:lnSpc>
              <a:spcBef>
                <a:spcPct val="0"/>
              </a:spcBef>
              <a:buClr>
                <a:srgbClr val="FF0000"/>
              </a:buClr>
              <a:buFont typeface="Wingdings" pitchFamily="2" charset="2"/>
              <a:buChar char="n"/>
              <a:defRPr/>
            </a:pPr>
            <a:r>
              <a:rPr kumimoji="1" lang="zh-CN" altLang="en-US" dirty="0">
                <a:solidFill>
                  <a:srgbClr val="134F85"/>
                </a:solidFill>
                <a:latin typeface="Comic Sans MS" panose="030F0702030302020204" pitchFamily="66" charset="0"/>
                <a:ea typeface="华光行书_CNKI" panose="02000500000000000000" pitchFamily="2" charset="-122"/>
              </a:rPr>
              <a:t>未指定相应实参，则使用默认值</a:t>
            </a:r>
          </a:p>
        </p:txBody>
      </p:sp>
      <p:sp>
        <p:nvSpPr>
          <p:cNvPr id="6" name="矩形 5">
            <a:extLst>
              <a:ext uri="{FF2B5EF4-FFF2-40B4-BE49-F238E27FC236}">
                <a16:creationId xmlns:a16="http://schemas.microsoft.com/office/drawing/2014/main" id="{8D768E76-F61A-4F60-998E-F440AB4D7B99}"/>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7" name="直线连接符 6">
            <a:extLst>
              <a:ext uri="{FF2B5EF4-FFF2-40B4-BE49-F238E27FC236}">
                <a16:creationId xmlns:a16="http://schemas.microsoft.com/office/drawing/2014/main" id="{B219F298-1C08-49C8-AF7D-CCAFD5B99670}"/>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8" name="文本框 7">
            <a:extLst>
              <a:ext uri="{FF2B5EF4-FFF2-40B4-BE49-F238E27FC236}">
                <a16:creationId xmlns:a16="http://schemas.microsoft.com/office/drawing/2014/main" id="{ABC04F0A-DE1B-4402-94C8-28D3FF62F826}"/>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5.3</a:t>
            </a:r>
            <a:r>
              <a:rPr lang="zh-CN" altLang="en-US" dirty="0"/>
              <a:t>带默认形参值的</a:t>
            </a:r>
            <a:r>
              <a:rPr lang="zh-CN" altLang="en-US" dirty="0">
                <a:sym typeface="+mn-lt"/>
              </a:rPr>
              <a:t>函数</a:t>
            </a:r>
            <a:endParaRPr lang="zh-CN" altLang="en-US" dirty="0"/>
          </a:p>
        </p:txBody>
      </p:sp>
    </p:spTree>
    <p:extLst>
      <p:ext uri="{BB962C8B-B14F-4D97-AF65-F5344CB8AC3E}">
        <p14:creationId xmlns:p14="http://schemas.microsoft.com/office/powerpoint/2010/main" val="2757901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Horizontal)">
                                      <p:cBhvr>
                                        <p:cTn id="12" dur="500"/>
                                        <p:tgtEl>
                                          <p:spTgt spid="3">
                                            <p:txEl>
                                              <p:pRg st="0" end="0"/>
                                            </p:txEl>
                                          </p:spTgt>
                                        </p:tgtEl>
                                      </p:cBhvr>
                                    </p:animEffect>
                                  </p:childTnLst>
                                </p:cTn>
                              </p:par>
                              <p:par>
                                <p:cTn id="13" presetID="16" presetClass="entr" presetSubtype="26"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Horizontal)">
                                      <p:cBhvr>
                                        <p:cTn id="15" dur="500"/>
                                        <p:tgtEl>
                                          <p:spTgt spid="3">
                                            <p:txEl>
                                              <p:pRg st="1" end="1"/>
                                            </p:txEl>
                                          </p:spTgt>
                                        </p:tgtEl>
                                      </p:cBhvr>
                                    </p:animEffect>
                                  </p:childTnLst>
                                </p:cTn>
                              </p:par>
                              <p:par>
                                <p:cTn id="16" presetID="16" presetClass="entr" presetSubtype="26" fill="hold" grpId="0"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Horizontal)">
                                      <p:cBhvr>
                                        <p:cTn id="18" dur="500"/>
                                        <p:tgtEl>
                                          <p:spTgt spid="3">
                                            <p:txEl>
                                              <p:pRg st="2" end="2"/>
                                            </p:txEl>
                                          </p:spTgt>
                                        </p:tgtEl>
                                      </p:cBhvr>
                                    </p:animEffect>
                                  </p:childTnLst>
                                </p:cTn>
                              </p:par>
                              <p:par>
                                <p:cTn id="19" presetID="16" presetClass="entr" presetSubtype="26"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inHorizontal)">
                                      <p:cBhvr>
                                        <p:cTn id="21" dur="500"/>
                                        <p:tgtEl>
                                          <p:spTgt spid="3">
                                            <p:txEl>
                                              <p:pRg st="3" end="3"/>
                                            </p:txEl>
                                          </p:spTgt>
                                        </p:tgtEl>
                                      </p:cBhvr>
                                    </p:animEffect>
                                  </p:childTnLst>
                                </p:cTn>
                              </p:par>
                              <p:par>
                                <p:cTn id="22" presetID="16" presetClass="entr" presetSubtype="26" fill="hold" grpId="0"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barn(inHorizontal)">
                                      <p:cBhvr>
                                        <p:cTn id="24" dur="500"/>
                                        <p:tgtEl>
                                          <p:spTgt spid="3">
                                            <p:txEl>
                                              <p:pRg st="4" end="4"/>
                                            </p:txEl>
                                          </p:spTgt>
                                        </p:tgtEl>
                                      </p:cBhvr>
                                    </p:animEffect>
                                  </p:childTnLst>
                                </p:cTn>
                              </p:par>
                              <p:par>
                                <p:cTn id="25" presetID="16" presetClass="entr" presetSubtype="26" fill="hold" grpId="0"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arn(inHorizontal)">
                                      <p:cBhvr>
                                        <p:cTn id="27" dur="500"/>
                                        <p:tgtEl>
                                          <p:spTgt spid="3">
                                            <p:txEl>
                                              <p:pRg st="5" end="5"/>
                                            </p:txEl>
                                          </p:spTgt>
                                        </p:tgtEl>
                                      </p:cBhvr>
                                    </p:animEffect>
                                  </p:childTnLst>
                                </p:cTn>
                              </p:par>
                              <p:par>
                                <p:cTn id="28" presetID="16" presetClass="entr" presetSubtype="26" fill="hold" grpId="0" nodeType="with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barn(inHorizontal)">
                                      <p:cBhvr>
                                        <p:cTn id="30" dur="500"/>
                                        <p:tgtEl>
                                          <p:spTgt spid="3">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visible"/>
                                      </p:to>
                                    </p:set>
                                    <p:animEffect transition="in" filter="fade">
                                      <p:cBhvr>
                                        <p:cTn id="35" dur="1000"/>
                                        <p:tgtEl>
                                          <p:spTgt spid="4">
                                            <p:txEl>
                                              <p:pRg st="0" end="0"/>
                                            </p:txEl>
                                          </p:spTgt>
                                        </p:tgtEl>
                                      </p:cBhvr>
                                    </p:animEffect>
                                    <p:anim calcmode="lin" valueType="num">
                                      <p:cBhvr>
                                        <p:cTn id="36"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4">
                                            <p:txEl>
                                              <p:pRg st="0" end="0"/>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4">
                                            <p:txEl>
                                              <p:pRg st="1" end="1"/>
                                            </p:txEl>
                                          </p:spTgt>
                                        </p:tgtEl>
                                        <p:attrNameLst>
                                          <p:attrName>style.visibility</p:attrName>
                                        </p:attrNameLst>
                                      </p:cBhvr>
                                      <p:to>
                                        <p:strVal val="visible"/>
                                      </p:to>
                                    </p:set>
                                    <p:animEffect transition="in" filter="fade">
                                      <p:cBhvr>
                                        <p:cTn id="40" dur="1000"/>
                                        <p:tgtEl>
                                          <p:spTgt spid="4">
                                            <p:txEl>
                                              <p:pRg st="1" end="1"/>
                                            </p:txEl>
                                          </p:spTgt>
                                        </p:tgtEl>
                                      </p:cBhvr>
                                    </p:animEffect>
                                    <p:anim calcmode="lin" valueType="num">
                                      <p:cBhvr>
                                        <p:cTn id="41"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42" dur="1000" fill="hold"/>
                                        <p:tgtEl>
                                          <p:spTgt spid="4">
                                            <p:txEl>
                                              <p:pRg st="1" end="1"/>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4">
                                            <p:txEl>
                                              <p:pRg st="2" end="2"/>
                                            </p:txEl>
                                          </p:spTgt>
                                        </p:tgtEl>
                                        <p:attrNameLst>
                                          <p:attrName>style.visibility</p:attrName>
                                        </p:attrNameLst>
                                      </p:cBhvr>
                                      <p:to>
                                        <p:strVal val="visible"/>
                                      </p:to>
                                    </p:set>
                                    <p:animEffect transition="in" filter="fade">
                                      <p:cBhvr>
                                        <p:cTn id="45" dur="1000"/>
                                        <p:tgtEl>
                                          <p:spTgt spid="4">
                                            <p:txEl>
                                              <p:pRg st="2" end="2"/>
                                            </p:txEl>
                                          </p:spTgt>
                                        </p:tgtEl>
                                      </p:cBhvr>
                                    </p:animEffect>
                                    <p:anim calcmode="lin" valueType="num">
                                      <p:cBhvr>
                                        <p:cTn id="46"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47" dur="1000" fill="hold"/>
                                        <p:tgtEl>
                                          <p:spTgt spid="4">
                                            <p:txEl>
                                              <p:pRg st="2" end="2"/>
                                            </p:txEl>
                                          </p:spTgt>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4">
                                            <p:txEl>
                                              <p:pRg st="3" end="3"/>
                                            </p:txEl>
                                          </p:spTgt>
                                        </p:tgtEl>
                                        <p:attrNameLst>
                                          <p:attrName>style.visibility</p:attrName>
                                        </p:attrNameLst>
                                      </p:cBhvr>
                                      <p:to>
                                        <p:strVal val="visible"/>
                                      </p:to>
                                    </p:set>
                                    <p:animEffect transition="in" filter="fade">
                                      <p:cBhvr>
                                        <p:cTn id="50" dur="1000"/>
                                        <p:tgtEl>
                                          <p:spTgt spid="4">
                                            <p:txEl>
                                              <p:pRg st="3" end="3"/>
                                            </p:txEl>
                                          </p:spTgt>
                                        </p:tgtEl>
                                      </p:cBhvr>
                                    </p:animEffect>
                                    <p:anim calcmode="lin" valueType="num">
                                      <p:cBhvr>
                                        <p:cTn id="51"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52" dur="1000" fill="hold"/>
                                        <p:tgtEl>
                                          <p:spTgt spid="4">
                                            <p:txEl>
                                              <p:pRg st="3" end="3"/>
                                            </p:txEl>
                                          </p:spTgt>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0"/>
                                  </p:stCondLst>
                                  <p:childTnLst>
                                    <p:set>
                                      <p:cBhvr>
                                        <p:cTn id="54" dur="1" fill="hold">
                                          <p:stCondLst>
                                            <p:cond delay="0"/>
                                          </p:stCondLst>
                                        </p:cTn>
                                        <p:tgtEl>
                                          <p:spTgt spid="4">
                                            <p:txEl>
                                              <p:pRg st="4" end="4"/>
                                            </p:txEl>
                                          </p:spTgt>
                                        </p:tgtEl>
                                        <p:attrNameLst>
                                          <p:attrName>style.visibility</p:attrName>
                                        </p:attrNameLst>
                                      </p:cBhvr>
                                      <p:to>
                                        <p:strVal val="visible"/>
                                      </p:to>
                                    </p:set>
                                    <p:animEffect transition="in" filter="fade">
                                      <p:cBhvr>
                                        <p:cTn id="55" dur="1000"/>
                                        <p:tgtEl>
                                          <p:spTgt spid="4">
                                            <p:txEl>
                                              <p:pRg st="4" end="4"/>
                                            </p:txEl>
                                          </p:spTgt>
                                        </p:tgtEl>
                                      </p:cBhvr>
                                    </p:animEffect>
                                    <p:anim calcmode="lin" valueType="num">
                                      <p:cBhvr>
                                        <p:cTn id="56"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57"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allAtOnce"/>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378F810F-F2E5-4F75-88F1-D61F41264244}"/>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3" name="直线连接符 6">
            <a:extLst>
              <a:ext uri="{FF2B5EF4-FFF2-40B4-BE49-F238E27FC236}">
                <a16:creationId xmlns:a16="http://schemas.microsoft.com/office/drawing/2014/main" id="{06EAB57C-218D-42A5-90B0-84BCF4F5265C}"/>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4" name="文本框 3">
            <a:extLst>
              <a:ext uri="{FF2B5EF4-FFF2-40B4-BE49-F238E27FC236}">
                <a16:creationId xmlns:a16="http://schemas.microsoft.com/office/drawing/2014/main" id="{2703AC8B-9FE1-4411-A045-D1AB2D7DC783}"/>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5.4</a:t>
            </a:r>
            <a:r>
              <a:rPr lang="zh-CN" altLang="en-US" dirty="0">
                <a:sym typeface="+mn-lt"/>
              </a:rPr>
              <a:t>函数重载</a:t>
            </a:r>
            <a:endParaRPr lang="zh-CN" altLang="en-US" dirty="0"/>
          </a:p>
        </p:txBody>
      </p:sp>
      <p:sp>
        <p:nvSpPr>
          <p:cNvPr id="6" name="Rectangle 15">
            <a:extLst>
              <a:ext uri="{FF2B5EF4-FFF2-40B4-BE49-F238E27FC236}">
                <a16:creationId xmlns:a16="http://schemas.microsoft.com/office/drawing/2014/main" id="{66C8CCE6-635F-4248-9B09-7FBF03998356}"/>
              </a:ext>
            </a:extLst>
          </p:cNvPr>
          <p:cNvSpPr>
            <a:spLocks noChangeArrowheads="1"/>
          </p:cNvSpPr>
          <p:nvPr/>
        </p:nvSpPr>
        <p:spPr bwMode="auto">
          <a:xfrm>
            <a:off x="247719" y="1089898"/>
            <a:ext cx="5101521" cy="2339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spcBef>
                <a:spcPct val="0"/>
              </a:spcBef>
              <a:buClrTx/>
              <a:buSzTx/>
              <a:buNone/>
            </a:pPr>
            <a:r>
              <a:rPr lang="zh-CN" altLang="en-US" sz="2800" kern="0" dirty="0">
                <a:solidFill>
                  <a:srgbClr val="134F85"/>
                </a:solidFill>
                <a:latin typeface="华光行书_CNKI" panose="02000500000000000000" pitchFamily="2" charset="-122"/>
                <a:ea typeface="华光行书_CNKI" panose="02000500000000000000" pitchFamily="2" charset="-122"/>
              </a:rPr>
              <a:t>允许多个功能类似的函数用</a:t>
            </a:r>
            <a:r>
              <a:rPr lang="zh-CN" altLang="en-US" sz="2800" kern="0" dirty="0">
                <a:solidFill>
                  <a:srgbClr val="FF0000"/>
                </a:solidFill>
                <a:latin typeface="华光行书_CNKI" panose="02000500000000000000" pitchFamily="2" charset="-122"/>
                <a:ea typeface="华光行书_CNKI" panose="02000500000000000000" pitchFamily="2" charset="-122"/>
              </a:rPr>
              <a:t>相同的函数名</a:t>
            </a:r>
            <a:r>
              <a:rPr lang="zh-CN" altLang="en-US" sz="2800" kern="0" dirty="0">
                <a:solidFill>
                  <a:srgbClr val="134F85"/>
                </a:solidFill>
                <a:latin typeface="华光行书_CNKI" panose="02000500000000000000" pitchFamily="2" charset="-122"/>
                <a:ea typeface="华光行书_CNKI" panose="02000500000000000000" pitchFamily="2" charset="-122"/>
              </a:rPr>
              <a:t>，方便使用和记忆</a:t>
            </a:r>
            <a:endParaRPr lang="en-US" altLang="zh-CN" sz="3000" dirty="0">
              <a:solidFill>
                <a:srgbClr val="134F85"/>
              </a:solidFill>
              <a:latin typeface="华光行书_CNKI" panose="02000500000000000000" pitchFamily="2" charset="-122"/>
              <a:ea typeface="华光行书_CNKI" panose="02000500000000000000" pitchFamily="2" charset="-122"/>
            </a:endParaRPr>
          </a:p>
          <a:p>
            <a:pPr marL="457200" indent="-457200" eaLnBrk="1" hangingPunct="1">
              <a:spcBef>
                <a:spcPct val="0"/>
              </a:spcBef>
              <a:buClrTx/>
              <a:buSzPct val="77000"/>
              <a:buFont typeface="Wingdings" panose="05000000000000000000" pitchFamily="2" charset="2"/>
              <a:buChar char="l"/>
            </a:pPr>
            <a:r>
              <a:rPr lang="zh-CN" altLang="en-US" sz="3000" dirty="0">
                <a:solidFill>
                  <a:srgbClr val="134F85"/>
                </a:solidFill>
                <a:latin typeface="华光行书_CNKI" panose="02000500000000000000" pitchFamily="2" charset="-122"/>
                <a:ea typeface="华光行书_CNKI" panose="02000500000000000000" pitchFamily="2" charset="-122"/>
              </a:rPr>
              <a:t>功能相似</a:t>
            </a:r>
            <a:endParaRPr lang="en-US" altLang="zh-CN" sz="3000" dirty="0">
              <a:solidFill>
                <a:srgbClr val="134F85"/>
              </a:solidFill>
              <a:latin typeface="华光行书_CNKI" panose="02000500000000000000" pitchFamily="2" charset="-122"/>
              <a:ea typeface="华光行书_CNKI" panose="02000500000000000000" pitchFamily="2" charset="-122"/>
            </a:endParaRPr>
          </a:p>
          <a:p>
            <a:pPr marL="457200" indent="-457200" eaLnBrk="1" hangingPunct="1">
              <a:spcBef>
                <a:spcPct val="0"/>
              </a:spcBef>
              <a:buClrTx/>
              <a:buSzPct val="77000"/>
              <a:buFont typeface="Wingdings" panose="05000000000000000000" pitchFamily="2" charset="2"/>
              <a:buChar char="l"/>
            </a:pPr>
            <a:r>
              <a:rPr lang="zh-CN" altLang="en-US" sz="3000" dirty="0">
                <a:solidFill>
                  <a:srgbClr val="134F85"/>
                </a:solidFill>
                <a:latin typeface="华光行书_CNKI" panose="02000500000000000000" pitchFamily="2" charset="-122"/>
                <a:ea typeface="华光行书_CNKI" panose="02000500000000000000" pitchFamily="2" charset="-122"/>
              </a:rPr>
              <a:t>实现方式形似</a:t>
            </a:r>
            <a:endParaRPr lang="en-US" altLang="zh-CN" sz="3000" dirty="0">
              <a:solidFill>
                <a:srgbClr val="134F85"/>
              </a:solidFill>
              <a:latin typeface="华光行书_CNKI" panose="02000500000000000000" pitchFamily="2" charset="-122"/>
              <a:ea typeface="华光行书_CNKI" panose="02000500000000000000" pitchFamily="2" charset="-122"/>
            </a:endParaRPr>
          </a:p>
          <a:p>
            <a:pPr marL="457200" indent="-457200" eaLnBrk="1" hangingPunct="1">
              <a:spcBef>
                <a:spcPct val="0"/>
              </a:spcBef>
              <a:buClrTx/>
              <a:buSzPct val="77000"/>
              <a:buFont typeface="Wingdings" panose="05000000000000000000" pitchFamily="2" charset="2"/>
              <a:buChar char="l"/>
            </a:pPr>
            <a:r>
              <a:rPr lang="zh-CN" altLang="en-US" sz="3000" dirty="0">
                <a:solidFill>
                  <a:srgbClr val="134F85"/>
                </a:solidFill>
                <a:latin typeface="华光行书_CNKI" panose="02000500000000000000" pitchFamily="2" charset="-122"/>
                <a:ea typeface="华光行书_CNKI" panose="02000500000000000000" pitchFamily="2" charset="-122"/>
              </a:rPr>
              <a:t>一般数据类型不同</a:t>
            </a:r>
          </a:p>
        </p:txBody>
      </p:sp>
      <p:sp>
        <p:nvSpPr>
          <p:cNvPr id="7" name="Rectangle 11">
            <a:extLst>
              <a:ext uri="{FF2B5EF4-FFF2-40B4-BE49-F238E27FC236}">
                <a16:creationId xmlns:a16="http://schemas.microsoft.com/office/drawing/2014/main" id="{F60648B2-CBA5-4B57-B543-6F752FCBD444}"/>
              </a:ext>
            </a:extLst>
          </p:cNvPr>
          <p:cNvSpPr>
            <a:spLocks noChangeArrowheads="1"/>
          </p:cNvSpPr>
          <p:nvPr/>
        </p:nvSpPr>
        <p:spPr bwMode="auto">
          <a:xfrm>
            <a:off x="0" y="3332850"/>
            <a:ext cx="4919663" cy="2619435"/>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lang="en-US" altLang="zh-CN" sz="2800" dirty="0" err="1">
                <a:solidFill>
                  <a:srgbClr val="134F85"/>
                </a:solidFill>
                <a:latin typeface="华光行书_CNKI" panose="02000500000000000000" pitchFamily="2" charset="-122"/>
                <a:ea typeface="华光行书_CNKI" panose="02000500000000000000" pitchFamily="2" charset="-122"/>
              </a:rPr>
              <a:t>int</a:t>
            </a:r>
            <a:r>
              <a:rPr lang="en-US" altLang="zh-CN" sz="2800" dirty="0">
                <a:solidFill>
                  <a:srgbClr val="134F85"/>
                </a:solidFill>
                <a:latin typeface="华光行书_CNKI" panose="02000500000000000000" pitchFamily="2" charset="-122"/>
                <a:ea typeface="华光行书_CNKI" panose="02000500000000000000" pitchFamily="2" charset="-122"/>
              </a:rPr>
              <a:t> max(</a:t>
            </a:r>
            <a:r>
              <a:rPr lang="en-US" altLang="zh-CN" sz="2800" dirty="0" err="1">
                <a:solidFill>
                  <a:srgbClr val="134F85"/>
                </a:solidFill>
                <a:latin typeface="华光行书_CNKI" panose="02000500000000000000" pitchFamily="2" charset="-122"/>
                <a:ea typeface="华光行书_CNKI" panose="02000500000000000000" pitchFamily="2" charset="-122"/>
              </a:rPr>
              <a:t>int</a:t>
            </a:r>
            <a:r>
              <a:rPr lang="en-US" altLang="zh-CN" sz="2800" dirty="0">
                <a:solidFill>
                  <a:srgbClr val="134F85"/>
                </a:solidFill>
                <a:latin typeface="华光行书_CNKI" panose="02000500000000000000" pitchFamily="2" charset="-122"/>
                <a:ea typeface="华光行书_CNKI" panose="02000500000000000000" pitchFamily="2" charset="-122"/>
              </a:rPr>
              <a:t> a, </a:t>
            </a:r>
            <a:r>
              <a:rPr lang="en-US" altLang="zh-CN" sz="2800" dirty="0" err="1">
                <a:solidFill>
                  <a:srgbClr val="134F85"/>
                </a:solidFill>
                <a:latin typeface="华光行书_CNKI" panose="02000500000000000000" pitchFamily="2" charset="-122"/>
                <a:ea typeface="华光行书_CNKI" panose="02000500000000000000" pitchFamily="2" charset="-122"/>
              </a:rPr>
              <a:t>int</a:t>
            </a:r>
            <a:r>
              <a:rPr lang="en-US" altLang="zh-CN" sz="2800" dirty="0">
                <a:solidFill>
                  <a:srgbClr val="134F85"/>
                </a:solidFill>
                <a:latin typeface="华光行书_CNKI" panose="02000500000000000000" pitchFamily="2" charset="-122"/>
                <a:ea typeface="华光行书_CNKI" panose="02000500000000000000" pitchFamily="2" charset="-122"/>
              </a:rPr>
              <a:t> b);</a:t>
            </a:r>
          </a:p>
          <a:p>
            <a:pPr eaLnBrk="1" hangingPunct="1">
              <a:lnSpc>
                <a:spcPct val="150000"/>
              </a:lnSpc>
              <a:spcBef>
                <a:spcPct val="0"/>
              </a:spcBef>
              <a:buClrTx/>
              <a:buSzTx/>
              <a:buFontTx/>
              <a:buNone/>
              <a:defRPr/>
            </a:pPr>
            <a:r>
              <a:rPr lang="en-US" altLang="zh-CN" sz="2800" dirty="0">
                <a:solidFill>
                  <a:srgbClr val="134F85"/>
                </a:solidFill>
                <a:latin typeface="华光行书_CNKI" panose="02000500000000000000" pitchFamily="2" charset="-122"/>
                <a:ea typeface="华光行书_CNKI" panose="02000500000000000000" pitchFamily="2" charset="-122"/>
              </a:rPr>
              <a:t>float max(float a, float b);</a:t>
            </a:r>
          </a:p>
          <a:p>
            <a:pPr eaLnBrk="1" hangingPunct="1">
              <a:lnSpc>
                <a:spcPct val="150000"/>
              </a:lnSpc>
              <a:spcBef>
                <a:spcPct val="0"/>
              </a:spcBef>
              <a:buClrTx/>
              <a:buSzTx/>
              <a:buFontTx/>
              <a:buNone/>
              <a:defRPr/>
            </a:pPr>
            <a:r>
              <a:rPr lang="en-US" altLang="zh-CN" sz="2800" dirty="0">
                <a:solidFill>
                  <a:srgbClr val="134F85"/>
                </a:solidFill>
                <a:latin typeface="华光行书_CNKI" panose="02000500000000000000" pitchFamily="2" charset="-122"/>
                <a:ea typeface="华光行书_CNKI" panose="02000500000000000000" pitchFamily="2" charset="-122"/>
              </a:rPr>
              <a:t>double max(double a, double b);</a:t>
            </a:r>
          </a:p>
          <a:p>
            <a:pPr eaLnBrk="1" hangingPunct="1">
              <a:lnSpc>
                <a:spcPct val="150000"/>
              </a:lnSpc>
              <a:spcBef>
                <a:spcPct val="0"/>
              </a:spcBef>
              <a:buClrTx/>
              <a:buSzTx/>
              <a:buNone/>
              <a:defRPr/>
            </a:pPr>
            <a:r>
              <a:rPr lang="en-US" altLang="zh-CN" sz="2800" dirty="0">
                <a:solidFill>
                  <a:srgbClr val="134F85"/>
                </a:solidFill>
                <a:latin typeface="华光行书_CNKI" panose="02000500000000000000" pitchFamily="2" charset="-122"/>
                <a:ea typeface="华光行书_CNKI" panose="02000500000000000000" pitchFamily="2" charset="-122"/>
              </a:rPr>
              <a:t> int max(int a, int b , int c);</a:t>
            </a:r>
          </a:p>
        </p:txBody>
      </p:sp>
      <p:sp>
        <p:nvSpPr>
          <p:cNvPr id="8" name="右大括号 1">
            <a:extLst>
              <a:ext uri="{FF2B5EF4-FFF2-40B4-BE49-F238E27FC236}">
                <a16:creationId xmlns:a16="http://schemas.microsoft.com/office/drawing/2014/main" id="{D5E78BCA-4601-4AB9-BFBA-95DE43C42128}"/>
              </a:ext>
            </a:extLst>
          </p:cNvPr>
          <p:cNvSpPr>
            <a:spLocks/>
          </p:cNvSpPr>
          <p:nvPr/>
        </p:nvSpPr>
        <p:spPr bwMode="auto">
          <a:xfrm>
            <a:off x="4843463" y="3613181"/>
            <a:ext cx="215900" cy="2229373"/>
          </a:xfrm>
          <a:prstGeom prst="rightBrace">
            <a:avLst>
              <a:gd name="adj1" fmla="val 8336"/>
              <a:gd name="adj2" fmla="val 50000"/>
            </a:avLst>
          </a:prstGeom>
          <a:noFill/>
          <a:ln w="9525" algn="ctr">
            <a:solidFill>
              <a:srgbClr val="134F85"/>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endParaRPr lang="zh-CN" altLang="en-US" sz="2000">
              <a:solidFill>
                <a:srgbClr val="134F85"/>
              </a:solidFill>
              <a:latin typeface="华光行书_CNKI" panose="02000500000000000000" pitchFamily="2" charset="-122"/>
              <a:ea typeface="华光行书_CNKI" panose="02000500000000000000" pitchFamily="2" charset="-122"/>
            </a:endParaRPr>
          </a:p>
        </p:txBody>
      </p:sp>
      <p:sp>
        <p:nvSpPr>
          <p:cNvPr id="9" name="Rectangle 8">
            <a:extLst>
              <a:ext uri="{FF2B5EF4-FFF2-40B4-BE49-F238E27FC236}">
                <a16:creationId xmlns:a16="http://schemas.microsoft.com/office/drawing/2014/main" id="{AC4221C2-5C21-4208-A4B1-02B98581F10F}"/>
              </a:ext>
            </a:extLst>
          </p:cNvPr>
          <p:cNvSpPr txBox="1">
            <a:spLocks noChangeArrowheads="1"/>
          </p:cNvSpPr>
          <p:nvPr/>
        </p:nvSpPr>
        <p:spPr bwMode="auto">
          <a:xfrm>
            <a:off x="4951413" y="4233123"/>
            <a:ext cx="2113597" cy="1023570"/>
          </a:xfrm>
          <a:prstGeom prst="rect">
            <a:avLst/>
          </a:prstGeom>
          <a:noFill/>
          <a:ln>
            <a:noFill/>
          </a:ln>
        </p:spPr>
        <p:txBody>
          <a:bodyPr anchor="b"/>
          <a:lstStyle>
            <a:lvl1pPr algn="l" rtl="0" eaLnBrk="0" fontAlgn="base" hangingPunct="0">
              <a:spcBef>
                <a:spcPct val="0"/>
              </a:spcBef>
              <a:spcAft>
                <a:spcPct val="0"/>
              </a:spcAft>
              <a:defRPr sz="4400">
                <a:solidFill>
                  <a:schemeClr val="tx1"/>
                </a:solidFill>
                <a:latin typeface="+mj-lt"/>
                <a:ea typeface="+mj-ea"/>
                <a:cs typeface="楷体_GB2312"/>
              </a:defRPr>
            </a:lvl1pPr>
            <a:lvl2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2pPr>
            <a:lvl3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3pPr>
            <a:lvl4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4pPr>
            <a:lvl5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5pPr>
            <a:lvl6pPr marL="457200" algn="l" rtl="0" fontAlgn="base">
              <a:spcBef>
                <a:spcPct val="0"/>
              </a:spcBef>
              <a:spcAft>
                <a:spcPct val="0"/>
              </a:spcAft>
              <a:defRPr sz="4400">
                <a:solidFill>
                  <a:schemeClr val="tx1"/>
                </a:solidFill>
                <a:latin typeface="Times New Roman" pitchFamily="18" charset="0"/>
                <a:ea typeface="楷体_GB2312" pitchFamily="49" charset="-122"/>
              </a:defRPr>
            </a:lvl6pPr>
            <a:lvl7pPr marL="914400" algn="l" rtl="0" fontAlgn="base">
              <a:spcBef>
                <a:spcPct val="0"/>
              </a:spcBef>
              <a:spcAft>
                <a:spcPct val="0"/>
              </a:spcAft>
              <a:defRPr sz="4400">
                <a:solidFill>
                  <a:schemeClr val="tx1"/>
                </a:solidFill>
                <a:latin typeface="Times New Roman" pitchFamily="18" charset="0"/>
                <a:ea typeface="楷体_GB2312" pitchFamily="49" charset="-122"/>
              </a:defRPr>
            </a:lvl7pPr>
            <a:lvl8pPr marL="1371600" algn="l" rtl="0" fontAlgn="base">
              <a:spcBef>
                <a:spcPct val="0"/>
              </a:spcBef>
              <a:spcAft>
                <a:spcPct val="0"/>
              </a:spcAft>
              <a:defRPr sz="4400">
                <a:solidFill>
                  <a:schemeClr val="tx1"/>
                </a:solidFill>
                <a:latin typeface="Times New Roman" pitchFamily="18" charset="0"/>
                <a:ea typeface="楷体_GB2312" pitchFamily="49" charset="-122"/>
              </a:defRPr>
            </a:lvl8pPr>
            <a:lvl9pPr marL="1828800" algn="l" rtl="0" fontAlgn="base">
              <a:spcBef>
                <a:spcPct val="0"/>
              </a:spcBef>
              <a:spcAft>
                <a:spcPct val="0"/>
              </a:spcAft>
              <a:defRPr sz="4400">
                <a:solidFill>
                  <a:schemeClr val="tx1"/>
                </a:solidFill>
                <a:latin typeface="Times New Roman" pitchFamily="18" charset="0"/>
                <a:ea typeface="楷体_GB2312" pitchFamily="49" charset="-122"/>
              </a:defRPr>
            </a:lvl9pPr>
          </a:lstStyle>
          <a:p>
            <a:pPr eaLnBrk="1" hangingPunct="1">
              <a:defRPr/>
            </a:pPr>
            <a:r>
              <a:rPr lang="zh-CN" altLang="en-US" sz="2800" kern="0" dirty="0">
                <a:solidFill>
                  <a:srgbClr val="134F85"/>
                </a:solidFill>
                <a:latin typeface="华光行书_CNKI" panose="02000500000000000000" pitchFamily="2" charset="-122"/>
                <a:ea typeface="华光行书_CNKI" panose="02000500000000000000" pitchFamily="2" charset="-122"/>
              </a:rPr>
              <a:t>形参类型或个数不同</a:t>
            </a:r>
          </a:p>
        </p:txBody>
      </p:sp>
    </p:spTree>
    <p:extLst>
      <p:ext uri="{BB962C8B-B14F-4D97-AF65-F5344CB8AC3E}">
        <p14:creationId xmlns:p14="http://schemas.microsoft.com/office/powerpoint/2010/main" val="3755564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barn(inVertical)">
                                      <p:cBhvr>
                                        <p:cTn id="14" dur="500"/>
                                        <p:tgtEl>
                                          <p:spTgt spid="7"/>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arn(inVertical)">
                                      <p:cBhvr>
                                        <p:cTn id="17" dur="500"/>
                                        <p:tgtEl>
                                          <p:spTgt spid="8"/>
                                        </p:tgtEl>
                                      </p:cBhvr>
                                    </p:animEffect>
                                  </p:childTnLst>
                                </p:cTn>
                              </p:par>
                              <p:par>
                                <p:cTn id="18" presetID="16" presetClass="entr" presetSubtype="21"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barn(inVertical)">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P spid="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a:extLst>
              <a:ext uri="{FF2B5EF4-FFF2-40B4-BE49-F238E27FC236}">
                <a16:creationId xmlns:a16="http://schemas.microsoft.com/office/drawing/2014/main" id="{0937C7F6-AABE-46F3-8B53-F37954472953}"/>
              </a:ext>
            </a:extLst>
          </p:cNvPr>
          <p:cNvSpPr txBox="1">
            <a:spLocks noChangeArrowheads="1"/>
          </p:cNvSpPr>
          <p:nvPr/>
        </p:nvSpPr>
        <p:spPr bwMode="auto">
          <a:xfrm>
            <a:off x="0" y="1250950"/>
            <a:ext cx="9144000" cy="468313"/>
          </a:xfrm>
          <a:prstGeom prst="rect">
            <a:avLst/>
          </a:prstGeom>
          <a:noFill/>
          <a:ln>
            <a:noFill/>
          </a:ln>
        </p:spPr>
        <p:txBody>
          <a:bodyPr anchor="b"/>
          <a:lstStyle>
            <a:lvl1pPr algn="l" rtl="0" eaLnBrk="0" fontAlgn="base" hangingPunct="0">
              <a:spcBef>
                <a:spcPct val="0"/>
              </a:spcBef>
              <a:spcAft>
                <a:spcPct val="0"/>
              </a:spcAft>
              <a:defRPr sz="4400">
                <a:solidFill>
                  <a:schemeClr val="tx1"/>
                </a:solidFill>
                <a:latin typeface="+mj-lt"/>
                <a:ea typeface="+mj-ea"/>
                <a:cs typeface="楷体_GB2312"/>
              </a:defRPr>
            </a:lvl1pPr>
            <a:lvl2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2pPr>
            <a:lvl3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3pPr>
            <a:lvl4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4pPr>
            <a:lvl5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5pPr>
            <a:lvl6pPr marL="457200" algn="l" rtl="0" fontAlgn="base">
              <a:spcBef>
                <a:spcPct val="0"/>
              </a:spcBef>
              <a:spcAft>
                <a:spcPct val="0"/>
              </a:spcAft>
              <a:defRPr sz="4400">
                <a:solidFill>
                  <a:schemeClr val="tx1"/>
                </a:solidFill>
                <a:latin typeface="Times New Roman" pitchFamily="18" charset="0"/>
                <a:ea typeface="楷体_GB2312" pitchFamily="49" charset="-122"/>
              </a:defRPr>
            </a:lvl6pPr>
            <a:lvl7pPr marL="914400" algn="l" rtl="0" fontAlgn="base">
              <a:spcBef>
                <a:spcPct val="0"/>
              </a:spcBef>
              <a:spcAft>
                <a:spcPct val="0"/>
              </a:spcAft>
              <a:defRPr sz="4400">
                <a:solidFill>
                  <a:schemeClr val="tx1"/>
                </a:solidFill>
                <a:latin typeface="Times New Roman" pitchFamily="18" charset="0"/>
                <a:ea typeface="楷体_GB2312" pitchFamily="49" charset="-122"/>
              </a:defRPr>
            </a:lvl7pPr>
            <a:lvl8pPr marL="1371600" algn="l" rtl="0" fontAlgn="base">
              <a:spcBef>
                <a:spcPct val="0"/>
              </a:spcBef>
              <a:spcAft>
                <a:spcPct val="0"/>
              </a:spcAft>
              <a:defRPr sz="4400">
                <a:solidFill>
                  <a:schemeClr val="tx1"/>
                </a:solidFill>
                <a:latin typeface="Times New Roman" pitchFamily="18" charset="0"/>
                <a:ea typeface="楷体_GB2312" pitchFamily="49" charset="-122"/>
              </a:defRPr>
            </a:lvl8pPr>
            <a:lvl9pPr marL="1828800" algn="l" rtl="0" fontAlgn="base">
              <a:spcBef>
                <a:spcPct val="0"/>
              </a:spcBef>
              <a:spcAft>
                <a:spcPct val="0"/>
              </a:spcAft>
              <a:defRPr sz="4400">
                <a:solidFill>
                  <a:schemeClr val="tx1"/>
                </a:solidFill>
                <a:latin typeface="Times New Roman" pitchFamily="18" charset="0"/>
                <a:ea typeface="楷体_GB2312" pitchFamily="49" charset="-122"/>
              </a:defRPr>
            </a:lvl9pPr>
          </a:lstStyle>
          <a:p>
            <a:pPr eaLnBrk="1" hangingPunct="1">
              <a:defRPr/>
            </a:pPr>
            <a:r>
              <a:rPr lang="zh-CN" altLang="en-US" sz="2800" kern="0" dirty="0">
                <a:solidFill>
                  <a:srgbClr val="134F85"/>
                </a:solidFill>
                <a:latin typeface="Comic Sans MS" panose="030F0702030302020204" pitchFamily="66" charset="0"/>
                <a:ea typeface="华光行书_CNKI" panose="02000500000000000000" pitchFamily="2" charset="-122"/>
                <a:sym typeface="Webdings"/>
              </a:rPr>
              <a:t>编辑器将根据实参和形参的匹配确定调用哪个同名函数</a:t>
            </a:r>
            <a:endParaRPr lang="zh-CN" altLang="en-US" sz="2800" kern="0" dirty="0">
              <a:solidFill>
                <a:srgbClr val="134F85"/>
              </a:solidFill>
              <a:latin typeface="Comic Sans MS" panose="030F0702030302020204" pitchFamily="66" charset="0"/>
              <a:ea typeface="华光行书_CNKI" panose="02000500000000000000" pitchFamily="2" charset="-122"/>
            </a:endParaRPr>
          </a:p>
        </p:txBody>
      </p:sp>
      <p:sp>
        <p:nvSpPr>
          <p:cNvPr id="3" name="Text Box 5">
            <a:extLst>
              <a:ext uri="{FF2B5EF4-FFF2-40B4-BE49-F238E27FC236}">
                <a16:creationId xmlns:a16="http://schemas.microsoft.com/office/drawing/2014/main" id="{035D91F0-6AA7-4327-AC24-9C246B1BFC7A}"/>
              </a:ext>
            </a:extLst>
          </p:cNvPr>
          <p:cNvSpPr txBox="1">
            <a:spLocks noChangeArrowheads="1"/>
          </p:cNvSpPr>
          <p:nvPr/>
        </p:nvSpPr>
        <p:spPr bwMode="auto">
          <a:xfrm>
            <a:off x="250825" y="2174875"/>
            <a:ext cx="3241675"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spcBef>
                <a:spcPct val="50000"/>
              </a:spcBef>
              <a:buClrTx/>
              <a:buSzTx/>
              <a:buFontTx/>
              <a:buNone/>
            </a:pPr>
            <a:r>
              <a:rPr lang="en-US" altLang="zh-CN" sz="2400">
                <a:solidFill>
                  <a:srgbClr val="134F85"/>
                </a:solidFill>
                <a:latin typeface="Comic Sans MS" panose="030F0702030302020204" pitchFamily="66" charset="0"/>
                <a:ea typeface="华光行书_CNKI" panose="02000500000000000000" pitchFamily="2" charset="-122"/>
              </a:rPr>
              <a:t>int   max(int x, int y)</a:t>
            </a:r>
          </a:p>
          <a:p>
            <a:pPr>
              <a:spcBef>
                <a:spcPct val="50000"/>
              </a:spcBef>
              <a:buClrTx/>
              <a:buSzTx/>
              <a:buFontTx/>
              <a:buNone/>
            </a:pPr>
            <a:r>
              <a:rPr lang="en-US" altLang="zh-CN" sz="2400">
                <a:solidFill>
                  <a:srgbClr val="134F85"/>
                </a:solidFill>
                <a:latin typeface="Comic Sans MS" panose="030F0702030302020204" pitchFamily="66" charset="0"/>
                <a:ea typeface="华光行书_CNKI" panose="02000500000000000000" pitchFamily="2" charset="-122"/>
              </a:rPr>
              <a:t>{return x&gt;y?x:y;}</a:t>
            </a:r>
          </a:p>
        </p:txBody>
      </p:sp>
      <p:sp>
        <p:nvSpPr>
          <p:cNvPr id="4" name="Text Box 7">
            <a:extLst>
              <a:ext uri="{FF2B5EF4-FFF2-40B4-BE49-F238E27FC236}">
                <a16:creationId xmlns:a16="http://schemas.microsoft.com/office/drawing/2014/main" id="{2F3E910D-CE74-4455-8675-B7B3F764AD6F}"/>
              </a:ext>
            </a:extLst>
          </p:cNvPr>
          <p:cNvSpPr txBox="1">
            <a:spLocks noChangeArrowheads="1"/>
          </p:cNvSpPr>
          <p:nvPr/>
        </p:nvSpPr>
        <p:spPr bwMode="auto">
          <a:xfrm>
            <a:off x="825500" y="3711575"/>
            <a:ext cx="4229100" cy="2678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spcBef>
                <a:spcPct val="50000"/>
              </a:spcBef>
              <a:buClrTx/>
              <a:buSzTx/>
              <a:buFontTx/>
              <a:buNone/>
            </a:pPr>
            <a:r>
              <a:rPr lang="en-US" altLang="zh-CN" sz="2400">
                <a:solidFill>
                  <a:srgbClr val="134F85"/>
                </a:solidFill>
                <a:latin typeface="Comic Sans MS" panose="030F0702030302020204" pitchFamily="66" charset="0"/>
                <a:ea typeface="华光行书_CNKI" panose="02000500000000000000" pitchFamily="2" charset="-122"/>
              </a:rPr>
              <a:t>int main()</a:t>
            </a:r>
          </a:p>
          <a:p>
            <a:pPr>
              <a:spcBef>
                <a:spcPct val="50000"/>
              </a:spcBef>
              <a:buClrTx/>
              <a:buSzTx/>
              <a:buFontTx/>
              <a:buNone/>
            </a:pPr>
            <a:r>
              <a:rPr lang="en-US" altLang="zh-CN" sz="2400">
                <a:solidFill>
                  <a:srgbClr val="134F85"/>
                </a:solidFill>
                <a:latin typeface="Comic Sans MS" panose="030F0702030302020204" pitchFamily="66" charset="0"/>
                <a:ea typeface="华光行书_CNKI" panose="02000500000000000000" pitchFamily="2" charset="-122"/>
              </a:rPr>
              <a:t>{cout&lt;&lt;max(-10, 5)&lt;&lt;endl;</a:t>
            </a:r>
          </a:p>
          <a:p>
            <a:pPr>
              <a:spcBef>
                <a:spcPct val="50000"/>
              </a:spcBef>
              <a:buClrTx/>
              <a:buSzTx/>
              <a:buFontTx/>
              <a:buNone/>
            </a:pPr>
            <a:r>
              <a:rPr lang="en-US" altLang="zh-CN" sz="2400">
                <a:solidFill>
                  <a:srgbClr val="134F85"/>
                </a:solidFill>
                <a:latin typeface="Comic Sans MS" panose="030F0702030302020204" pitchFamily="66" charset="0"/>
                <a:ea typeface="华光行书_CNKI" panose="02000500000000000000" pitchFamily="2" charset="-122"/>
              </a:rPr>
              <a:t>cout &lt;&lt;max(9.5, 12.8)&lt;&lt; endl;</a:t>
            </a:r>
          </a:p>
          <a:p>
            <a:pPr>
              <a:spcBef>
                <a:spcPct val="50000"/>
              </a:spcBef>
              <a:buClrTx/>
              <a:buSzTx/>
              <a:buFontTx/>
              <a:buNone/>
            </a:pPr>
            <a:r>
              <a:rPr lang="en-US" altLang="zh-CN" sz="2400">
                <a:solidFill>
                  <a:srgbClr val="134F85"/>
                </a:solidFill>
                <a:latin typeface="Comic Sans MS" panose="030F0702030302020204" pitchFamily="66" charset="0"/>
                <a:ea typeface="华光行书_CNKI" panose="02000500000000000000" pitchFamily="2" charset="-122"/>
              </a:rPr>
              <a:t>return 0;</a:t>
            </a:r>
          </a:p>
          <a:p>
            <a:pPr>
              <a:spcBef>
                <a:spcPct val="50000"/>
              </a:spcBef>
              <a:buClrTx/>
              <a:buSzTx/>
              <a:buFontTx/>
              <a:buNone/>
            </a:pPr>
            <a:r>
              <a:rPr lang="en-US" altLang="zh-CN" sz="2400">
                <a:solidFill>
                  <a:srgbClr val="134F85"/>
                </a:solidFill>
                <a:latin typeface="Comic Sans MS" panose="030F0702030302020204" pitchFamily="66" charset="0"/>
                <a:ea typeface="华光行书_CNKI" panose="02000500000000000000" pitchFamily="2" charset="-122"/>
              </a:rPr>
              <a:t>}</a:t>
            </a:r>
          </a:p>
        </p:txBody>
      </p:sp>
      <p:sp>
        <p:nvSpPr>
          <p:cNvPr id="5" name="Line 8">
            <a:extLst>
              <a:ext uri="{FF2B5EF4-FFF2-40B4-BE49-F238E27FC236}">
                <a16:creationId xmlns:a16="http://schemas.microsoft.com/office/drawing/2014/main" id="{150B19BA-6A15-46C9-BA8D-C44221ACE0D1}"/>
              </a:ext>
            </a:extLst>
          </p:cNvPr>
          <p:cNvSpPr>
            <a:spLocks noChangeShapeType="1"/>
          </p:cNvSpPr>
          <p:nvPr/>
        </p:nvSpPr>
        <p:spPr bwMode="auto">
          <a:xfrm flipH="1" flipV="1">
            <a:off x="2349500" y="3330575"/>
            <a:ext cx="228600" cy="914400"/>
          </a:xfrm>
          <a:prstGeom prst="line">
            <a:avLst/>
          </a:prstGeom>
          <a:noFill/>
          <a:ln w="9525">
            <a:solidFill>
              <a:srgbClr val="FF0000"/>
            </a:solidFill>
            <a:round/>
            <a:headEnd/>
            <a:tailEnd type="triangle" w="med" len="med"/>
          </a:ln>
          <a:extLst>
            <a:ext uri="{909E8E84-426E-40DD-AFC4-6F175D3DCCD1}">
              <a14:hiddenFill xmlns:a14="http://schemas.microsoft.com/office/drawing/2010/main">
                <a:noFill/>
              </a14:hiddenFill>
            </a:ext>
          </a:extLst>
        </p:spPr>
        <p:txBody>
          <a:bodyPr>
            <a:spAutoFit/>
          </a:bodyPr>
          <a:lstStyle/>
          <a:p>
            <a:endParaRPr lang="zh-CN" altLang="en-US">
              <a:solidFill>
                <a:srgbClr val="134F85"/>
              </a:solidFill>
              <a:latin typeface="Comic Sans MS" panose="030F0702030302020204" pitchFamily="66" charset="0"/>
              <a:ea typeface="华光行书_CNKI" panose="02000500000000000000" pitchFamily="2" charset="-122"/>
            </a:endParaRPr>
          </a:p>
        </p:txBody>
      </p:sp>
      <p:sp>
        <p:nvSpPr>
          <p:cNvPr id="6" name="Line 9">
            <a:extLst>
              <a:ext uri="{FF2B5EF4-FFF2-40B4-BE49-F238E27FC236}">
                <a16:creationId xmlns:a16="http://schemas.microsoft.com/office/drawing/2014/main" id="{B07C3399-9C3D-4CCD-A8A4-D4A018E0962F}"/>
              </a:ext>
            </a:extLst>
          </p:cNvPr>
          <p:cNvSpPr>
            <a:spLocks noChangeShapeType="1"/>
          </p:cNvSpPr>
          <p:nvPr/>
        </p:nvSpPr>
        <p:spPr bwMode="auto">
          <a:xfrm flipV="1">
            <a:off x="2882900" y="3330575"/>
            <a:ext cx="1143000" cy="1524000"/>
          </a:xfrm>
          <a:prstGeom prst="line">
            <a:avLst/>
          </a:prstGeom>
          <a:noFill/>
          <a:ln w="9525">
            <a:solidFill>
              <a:srgbClr val="FF0000"/>
            </a:solidFill>
            <a:round/>
            <a:headEnd/>
            <a:tailEnd type="triangle" w="med" len="med"/>
          </a:ln>
          <a:extLst>
            <a:ext uri="{909E8E84-426E-40DD-AFC4-6F175D3DCCD1}">
              <a14:hiddenFill xmlns:a14="http://schemas.microsoft.com/office/drawing/2010/main">
                <a:noFill/>
              </a14:hiddenFill>
            </a:ext>
          </a:extLst>
        </p:spPr>
        <p:txBody>
          <a:bodyPr>
            <a:spAutoFit/>
          </a:bodyPr>
          <a:lstStyle/>
          <a:p>
            <a:endParaRPr lang="zh-CN" altLang="en-US">
              <a:solidFill>
                <a:srgbClr val="134F85"/>
              </a:solidFill>
              <a:latin typeface="Comic Sans MS" panose="030F0702030302020204" pitchFamily="66" charset="0"/>
              <a:ea typeface="华光行书_CNKI" panose="02000500000000000000" pitchFamily="2" charset="-122"/>
            </a:endParaRPr>
          </a:p>
        </p:txBody>
      </p:sp>
      <p:sp>
        <p:nvSpPr>
          <p:cNvPr id="7" name="Text Box 5">
            <a:extLst>
              <a:ext uri="{FF2B5EF4-FFF2-40B4-BE49-F238E27FC236}">
                <a16:creationId xmlns:a16="http://schemas.microsoft.com/office/drawing/2014/main" id="{15A75593-508B-43EE-814C-E87BB591A14F}"/>
              </a:ext>
            </a:extLst>
          </p:cNvPr>
          <p:cNvSpPr txBox="1">
            <a:spLocks noChangeArrowheads="1"/>
          </p:cNvSpPr>
          <p:nvPr/>
        </p:nvSpPr>
        <p:spPr bwMode="auto">
          <a:xfrm>
            <a:off x="4406900" y="2298700"/>
            <a:ext cx="583669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spcBef>
                <a:spcPct val="50000"/>
              </a:spcBef>
              <a:buClrTx/>
              <a:buSzTx/>
              <a:buFontTx/>
              <a:buNone/>
            </a:pPr>
            <a:r>
              <a:rPr lang="en-US" altLang="zh-CN" sz="2400" dirty="0">
                <a:solidFill>
                  <a:srgbClr val="134F85"/>
                </a:solidFill>
                <a:latin typeface="Comic Sans MS" panose="030F0702030302020204" pitchFamily="66" charset="0"/>
                <a:ea typeface="华光行书_CNKI" panose="02000500000000000000" pitchFamily="2" charset="-122"/>
              </a:rPr>
              <a:t>double  max(double x, double y)</a:t>
            </a:r>
          </a:p>
          <a:p>
            <a:pPr>
              <a:spcBef>
                <a:spcPct val="50000"/>
              </a:spcBef>
              <a:buClrTx/>
              <a:buSzTx/>
              <a:buFontTx/>
              <a:buNone/>
            </a:pPr>
            <a:r>
              <a:rPr lang="en-US" altLang="zh-CN" sz="2400" dirty="0">
                <a:solidFill>
                  <a:srgbClr val="134F85"/>
                </a:solidFill>
                <a:latin typeface="Comic Sans MS" panose="030F0702030302020204" pitchFamily="66" charset="0"/>
                <a:ea typeface="华光行书_CNKI" panose="02000500000000000000" pitchFamily="2" charset="-122"/>
              </a:rPr>
              <a:t>{return x&gt;</a:t>
            </a:r>
            <a:r>
              <a:rPr lang="en-US" altLang="zh-CN" sz="2400" dirty="0" err="1">
                <a:solidFill>
                  <a:srgbClr val="134F85"/>
                </a:solidFill>
                <a:latin typeface="Comic Sans MS" panose="030F0702030302020204" pitchFamily="66" charset="0"/>
                <a:ea typeface="华光行书_CNKI" panose="02000500000000000000" pitchFamily="2" charset="-122"/>
              </a:rPr>
              <a:t>y?x:y</a:t>
            </a:r>
            <a:r>
              <a:rPr lang="en-US" altLang="zh-CN" sz="2400" dirty="0">
                <a:solidFill>
                  <a:srgbClr val="134F85"/>
                </a:solidFill>
                <a:latin typeface="Comic Sans MS" panose="030F0702030302020204" pitchFamily="66" charset="0"/>
                <a:ea typeface="华光行书_CNKI" panose="02000500000000000000" pitchFamily="2" charset="-122"/>
              </a:rPr>
              <a:t>;}</a:t>
            </a:r>
          </a:p>
        </p:txBody>
      </p:sp>
      <p:sp>
        <p:nvSpPr>
          <p:cNvPr id="8" name="矩形 7">
            <a:extLst>
              <a:ext uri="{FF2B5EF4-FFF2-40B4-BE49-F238E27FC236}">
                <a16:creationId xmlns:a16="http://schemas.microsoft.com/office/drawing/2014/main" id="{0321CC45-122C-4815-AB74-6812ECD67E8A}"/>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9" name="直线连接符 6">
            <a:extLst>
              <a:ext uri="{FF2B5EF4-FFF2-40B4-BE49-F238E27FC236}">
                <a16:creationId xmlns:a16="http://schemas.microsoft.com/office/drawing/2014/main" id="{714E748F-686D-4BD8-80EF-EC7F4D81F264}"/>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0" name="文本框 9">
            <a:extLst>
              <a:ext uri="{FF2B5EF4-FFF2-40B4-BE49-F238E27FC236}">
                <a16:creationId xmlns:a16="http://schemas.microsoft.com/office/drawing/2014/main" id="{0058EF67-E4FF-4979-824E-F88C42CB13B3}"/>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5.4</a:t>
            </a:r>
            <a:r>
              <a:rPr lang="zh-CN" altLang="en-US" dirty="0">
                <a:sym typeface="+mn-lt"/>
              </a:rPr>
              <a:t>函数重载</a:t>
            </a:r>
            <a:endParaRPr lang="zh-CN" altLang="en-US" dirty="0"/>
          </a:p>
        </p:txBody>
      </p:sp>
    </p:spTree>
    <p:extLst>
      <p:ext uri="{BB962C8B-B14F-4D97-AF65-F5344CB8AC3E}">
        <p14:creationId xmlns:p14="http://schemas.microsoft.com/office/powerpoint/2010/main" val="508588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7"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ppt_x</p:attrName>
                                        </p:attrNameLst>
                                      </p:cBhvr>
                                      <p:tavLst>
                                        <p:tav tm="0">
                                          <p:val>
                                            <p:strVal val="#ppt_x"/>
                                          </p:val>
                                        </p:tav>
                                        <p:tav tm="100000">
                                          <p:val>
                                            <p:strVal val="#ppt_x"/>
                                          </p:val>
                                        </p:tav>
                                      </p:tavLst>
                                    </p:anim>
                                    <p:anim calcmode="lin" valueType="num">
                                      <p:cBhvr>
                                        <p:cTn id="18" dur="500" fill="hold"/>
                                        <p:tgtEl>
                                          <p:spTgt spid="5"/>
                                        </p:tgtEl>
                                        <p:attrNameLst>
                                          <p:attrName>ppt_y</p:attrName>
                                        </p:attrNameLst>
                                      </p:cBhvr>
                                      <p:tavLst>
                                        <p:tav tm="0">
                                          <p:val>
                                            <p:strVal val="#ppt_y+#ppt_h/2"/>
                                          </p:val>
                                        </p:tav>
                                        <p:tav tm="100000">
                                          <p:val>
                                            <p:strVal val="#ppt_y"/>
                                          </p:val>
                                        </p:tav>
                                      </p:tavLst>
                                    </p:anim>
                                    <p:anim calcmode="lin" valueType="num">
                                      <p:cBhvr>
                                        <p:cTn id="19" dur="500" fill="hold"/>
                                        <p:tgtEl>
                                          <p:spTgt spid="5"/>
                                        </p:tgtEl>
                                        <p:attrNameLst>
                                          <p:attrName>ppt_w</p:attrName>
                                        </p:attrNameLst>
                                      </p:cBhvr>
                                      <p:tavLst>
                                        <p:tav tm="0">
                                          <p:val>
                                            <p:strVal val="#ppt_w"/>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17" presetClass="entr" presetSubtype="4"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ppt_x</p:attrName>
                                        </p:attrNameLst>
                                      </p:cBhvr>
                                      <p:tavLst>
                                        <p:tav tm="0">
                                          <p:val>
                                            <p:strVal val="#ppt_x"/>
                                          </p:val>
                                        </p:tav>
                                        <p:tav tm="100000">
                                          <p:val>
                                            <p:strVal val="#ppt_x"/>
                                          </p:val>
                                        </p:tav>
                                      </p:tavLst>
                                    </p:anim>
                                    <p:anim calcmode="lin" valueType="num">
                                      <p:cBhvr>
                                        <p:cTn id="26" dur="500" fill="hold"/>
                                        <p:tgtEl>
                                          <p:spTgt spid="6"/>
                                        </p:tgtEl>
                                        <p:attrNameLst>
                                          <p:attrName>ppt_y</p:attrName>
                                        </p:attrNameLst>
                                      </p:cBhvr>
                                      <p:tavLst>
                                        <p:tav tm="0">
                                          <p:val>
                                            <p:strVal val="#ppt_y+#ppt_h/2"/>
                                          </p:val>
                                        </p:tav>
                                        <p:tav tm="100000">
                                          <p:val>
                                            <p:strVal val="#ppt_y"/>
                                          </p:val>
                                        </p:tav>
                                      </p:tavLst>
                                    </p:anim>
                                    <p:anim calcmode="lin" valueType="num">
                                      <p:cBhvr>
                                        <p:cTn id="27" dur="500" fill="hold"/>
                                        <p:tgtEl>
                                          <p:spTgt spid="6"/>
                                        </p:tgtEl>
                                        <p:attrNameLst>
                                          <p:attrName>ppt_w</p:attrName>
                                        </p:attrNameLst>
                                      </p:cBhvr>
                                      <p:tavLst>
                                        <p:tav tm="0">
                                          <p:val>
                                            <p:strVal val="#ppt_w"/>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dissolve">
                                      <p:cBhvr>
                                        <p:cTn id="3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utoUpdateAnimBg="0"/>
      <p:bldP spid="4" grpId="0" autoUpdateAnimBg="0"/>
      <p:bldP spid="7" grpId="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0321CC45-122C-4815-AB74-6812ECD67E8A}"/>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9" name="直线连接符 6">
            <a:extLst>
              <a:ext uri="{FF2B5EF4-FFF2-40B4-BE49-F238E27FC236}">
                <a16:creationId xmlns:a16="http://schemas.microsoft.com/office/drawing/2014/main" id="{714E748F-686D-4BD8-80EF-EC7F4D81F264}"/>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0" name="文本框 9">
            <a:extLst>
              <a:ext uri="{FF2B5EF4-FFF2-40B4-BE49-F238E27FC236}">
                <a16:creationId xmlns:a16="http://schemas.microsoft.com/office/drawing/2014/main" id="{0058EF67-E4FF-4979-824E-F88C42CB13B3}"/>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5.4</a:t>
            </a:r>
            <a:r>
              <a:rPr lang="zh-CN" altLang="en-US" dirty="0">
                <a:sym typeface="+mn-lt"/>
              </a:rPr>
              <a:t>函数重载</a:t>
            </a:r>
            <a:endParaRPr lang="zh-CN" altLang="en-US" dirty="0"/>
          </a:p>
        </p:txBody>
      </p:sp>
      <p:sp>
        <p:nvSpPr>
          <p:cNvPr id="11" name="Rectangle 11">
            <a:extLst>
              <a:ext uri="{FF2B5EF4-FFF2-40B4-BE49-F238E27FC236}">
                <a16:creationId xmlns:a16="http://schemas.microsoft.com/office/drawing/2014/main" id="{A8DDE0D8-0AD9-4E11-B091-C0D56B992F2B}"/>
              </a:ext>
            </a:extLst>
          </p:cNvPr>
          <p:cNvSpPr>
            <a:spLocks noChangeArrowheads="1"/>
          </p:cNvSpPr>
          <p:nvPr/>
        </p:nvSpPr>
        <p:spPr bwMode="auto">
          <a:xfrm>
            <a:off x="1212850" y="2116366"/>
            <a:ext cx="5800090" cy="1975028"/>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max(</a:t>
            </a: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a, </a:t>
            </a: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b);</a:t>
            </a:r>
          </a:p>
          <a:p>
            <a:pPr eaLnBrk="1" hangingPunct="1">
              <a:lnSpc>
                <a:spcPct val="150000"/>
              </a:lnSpc>
              <a:spcBef>
                <a:spcPct val="0"/>
              </a:spcBef>
              <a:buClrTx/>
              <a:buSzTx/>
              <a:buFontTx/>
              <a:buNone/>
              <a:defRPr/>
            </a:pP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max(</a:t>
            </a: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x, </a:t>
            </a: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y);</a:t>
            </a:r>
          </a:p>
          <a:p>
            <a:pPr eaLnBrk="1" hangingPunct="1">
              <a:lnSpc>
                <a:spcPct val="150000"/>
              </a:lnSpc>
              <a:spcBef>
                <a:spcPct val="0"/>
              </a:spcBef>
              <a:buClrTx/>
              <a:buSzTx/>
              <a:buFontTx/>
              <a:buNone/>
              <a:defRPr/>
            </a:pPr>
            <a:r>
              <a:rPr lang="zh-CN" altLang="en-US" sz="2800" dirty="0">
                <a:solidFill>
                  <a:srgbClr val="134F85"/>
                </a:solidFill>
                <a:latin typeface="Comic Sans MS" panose="030F0702030302020204" pitchFamily="66" charset="0"/>
                <a:ea typeface="华光行书_CNKI" panose="02000500000000000000" pitchFamily="2" charset="-122"/>
              </a:rPr>
              <a:t>编译器不能以形参的名字来区分</a:t>
            </a:r>
            <a:endParaRPr lang="en-US" altLang="zh-CN" sz="2800" dirty="0">
              <a:solidFill>
                <a:srgbClr val="134F85"/>
              </a:solidFill>
              <a:latin typeface="Comic Sans MS" panose="030F0702030302020204" pitchFamily="66" charset="0"/>
              <a:ea typeface="华光行书_CNKI" panose="02000500000000000000" pitchFamily="2" charset="-122"/>
            </a:endParaRPr>
          </a:p>
        </p:txBody>
      </p:sp>
      <p:pic>
        <p:nvPicPr>
          <p:cNvPr id="12" name="Picture 18">
            <a:extLst>
              <a:ext uri="{FF2B5EF4-FFF2-40B4-BE49-F238E27FC236}">
                <a16:creationId xmlns:a16="http://schemas.microsoft.com/office/drawing/2014/main" id="{F7224DF4-18A8-4091-B868-453FA5A30E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32340" y="2318068"/>
            <a:ext cx="590550" cy="785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11">
            <a:extLst>
              <a:ext uri="{FF2B5EF4-FFF2-40B4-BE49-F238E27FC236}">
                <a16:creationId xmlns:a16="http://schemas.microsoft.com/office/drawing/2014/main" id="{69FA715A-3FA5-4E7B-B48E-3B82B5B4E63D}"/>
              </a:ext>
            </a:extLst>
          </p:cNvPr>
          <p:cNvSpPr>
            <a:spLocks noChangeArrowheads="1"/>
          </p:cNvSpPr>
          <p:nvPr/>
        </p:nvSpPr>
        <p:spPr bwMode="auto">
          <a:xfrm>
            <a:off x="1212850" y="4376966"/>
            <a:ext cx="5690870" cy="1975028"/>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max(</a:t>
            </a: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a, </a:t>
            </a: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b);</a:t>
            </a:r>
          </a:p>
          <a:p>
            <a:pPr eaLnBrk="1" hangingPunct="1">
              <a:lnSpc>
                <a:spcPct val="150000"/>
              </a:lnSpc>
              <a:spcBef>
                <a:spcPct val="0"/>
              </a:spcBef>
              <a:buClrTx/>
              <a:buSzTx/>
              <a:buFontTx/>
              <a:buNone/>
              <a:defRPr/>
            </a:pPr>
            <a:r>
              <a:rPr lang="en-US" altLang="zh-CN" sz="2800" dirty="0">
                <a:solidFill>
                  <a:srgbClr val="134F85"/>
                </a:solidFill>
                <a:latin typeface="Comic Sans MS" panose="030F0702030302020204" pitchFamily="66" charset="0"/>
                <a:ea typeface="华光行书_CNKI" panose="02000500000000000000" pitchFamily="2" charset="-122"/>
              </a:rPr>
              <a:t>double max(</a:t>
            </a: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x, </a:t>
            </a:r>
            <a:r>
              <a:rPr lang="en-US" altLang="zh-CN" sz="2800" dirty="0" err="1">
                <a:solidFill>
                  <a:srgbClr val="134F85"/>
                </a:solidFill>
                <a:latin typeface="Comic Sans MS" panose="030F0702030302020204" pitchFamily="66" charset="0"/>
                <a:ea typeface="华光行书_CNKI" panose="02000500000000000000" pitchFamily="2" charset="-122"/>
              </a:rPr>
              <a:t>int</a:t>
            </a:r>
            <a:r>
              <a:rPr lang="en-US" altLang="zh-CN" sz="2800" dirty="0">
                <a:solidFill>
                  <a:srgbClr val="134F85"/>
                </a:solidFill>
                <a:latin typeface="Comic Sans MS" panose="030F0702030302020204" pitchFamily="66" charset="0"/>
                <a:ea typeface="华光行书_CNKI" panose="02000500000000000000" pitchFamily="2" charset="-122"/>
              </a:rPr>
              <a:t> y);</a:t>
            </a:r>
          </a:p>
          <a:p>
            <a:pPr eaLnBrk="1" hangingPunct="1">
              <a:lnSpc>
                <a:spcPct val="150000"/>
              </a:lnSpc>
              <a:spcBef>
                <a:spcPct val="0"/>
              </a:spcBef>
              <a:buClrTx/>
              <a:buSzTx/>
              <a:buFontTx/>
              <a:buNone/>
              <a:defRPr/>
            </a:pPr>
            <a:r>
              <a:rPr lang="zh-CN" altLang="en-US" sz="2800" dirty="0">
                <a:solidFill>
                  <a:srgbClr val="134F85"/>
                </a:solidFill>
                <a:latin typeface="Comic Sans MS" panose="030F0702030302020204" pitchFamily="66" charset="0"/>
                <a:ea typeface="华光行书_CNKI" panose="02000500000000000000" pitchFamily="2" charset="-122"/>
              </a:rPr>
              <a:t>编译器不能以返回值类型来区分</a:t>
            </a:r>
            <a:endParaRPr lang="en-US" altLang="zh-CN" sz="2800" dirty="0">
              <a:solidFill>
                <a:srgbClr val="134F85"/>
              </a:solidFill>
              <a:latin typeface="Comic Sans MS" panose="030F0702030302020204" pitchFamily="66" charset="0"/>
              <a:ea typeface="华光行书_CNKI" panose="02000500000000000000" pitchFamily="2" charset="-122"/>
            </a:endParaRPr>
          </a:p>
        </p:txBody>
      </p:sp>
      <p:pic>
        <p:nvPicPr>
          <p:cNvPr id="14" name="Picture 18">
            <a:extLst>
              <a:ext uri="{FF2B5EF4-FFF2-40B4-BE49-F238E27FC236}">
                <a16:creationId xmlns:a16="http://schemas.microsoft.com/office/drawing/2014/main" id="{8F52A5CF-66B3-4940-9C82-9DA9A28A2D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32340" y="4578668"/>
            <a:ext cx="590550" cy="785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8">
            <a:extLst>
              <a:ext uri="{FF2B5EF4-FFF2-40B4-BE49-F238E27FC236}">
                <a16:creationId xmlns:a16="http://schemas.microsoft.com/office/drawing/2014/main" id="{BB7435E4-B835-4D8C-B559-A25D86969824}"/>
              </a:ext>
            </a:extLst>
          </p:cNvPr>
          <p:cNvSpPr txBox="1">
            <a:spLocks noChangeArrowheads="1"/>
          </p:cNvSpPr>
          <p:nvPr/>
        </p:nvSpPr>
        <p:spPr bwMode="auto">
          <a:xfrm>
            <a:off x="1212850" y="1484313"/>
            <a:ext cx="5400675" cy="468312"/>
          </a:xfrm>
          <a:prstGeom prst="rect">
            <a:avLst/>
          </a:prstGeom>
          <a:noFill/>
          <a:ln>
            <a:noFill/>
          </a:ln>
        </p:spPr>
        <p:txBody>
          <a:bodyPr anchor="b"/>
          <a:lstStyle>
            <a:lvl1pPr algn="l" rtl="0" eaLnBrk="0" fontAlgn="base" hangingPunct="0">
              <a:spcBef>
                <a:spcPct val="0"/>
              </a:spcBef>
              <a:spcAft>
                <a:spcPct val="0"/>
              </a:spcAft>
              <a:defRPr sz="4400">
                <a:solidFill>
                  <a:schemeClr val="tx1"/>
                </a:solidFill>
                <a:latin typeface="+mj-lt"/>
                <a:ea typeface="+mj-ea"/>
                <a:cs typeface="楷体_GB2312"/>
              </a:defRPr>
            </a:lvl1pPr>
            <a:lvl2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2pPr>
            <a:lvl3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3pPr>
            <a:lvl4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4pPr>
            <a:lvl5pPr algn="l" rtl="0" eaLnBrk="0" fontAlgn="base" hangingPunct="0">
              <a:spcBef>
                <a:spcPct val="0"/>
              </a:spcBef>
              <a:spcAft>
                <a:spcPct val="0"/>
              </a:spcAft>
              <a:defRPr sz="4400">
                <a:solidFill>
                  <a:schemeClr val="tx1"/>
                </a:solidFill>
                <a:latin typeface="Times New Roman" pitchFamily="18" charset="0"/>
                <a:ea typeface="楷体_GB2312" pitchFamily="49" charset="-122"/>
                <a:cs typeface="楷体_GB2312"/>
              </a:defRPr>
            </a:lvl5pPr>
            <a:lvl6pPr marL="457200" algn="l" rtl="0" fontAlgn="base">
              <a:spcBef>
                <a:spcPct val="0"/>
              </a:spcBef>
              <a:spcAft>
                <a:spcPct val="0"/>
              </a:spcAft>
              <a:defRPr sz="4400">
                <a:solidFill>
                  <a:schemeClr val="tx1"/>
                </a:solidFill>
                <a:latin typeface="Times New Roman" pitchFamily="18" charset="0"/>
                <a:ea typeface="楷体_GB2312" pitchFamily="49" charset="-122"/>
              </a:defRPr>
            </a:lvl6pPr>
            <a:lvl7pPr marL="914400" algn="l" rtl="0" fontAlgn="base">
              <a:spcBef>
                <a:spcPct val="0"/>
              </a:spcBef>
              <a:spcAft>
                <a:spcPct val="0"/>
              </a:spcAft>
              <a:defRPr sz="4400">
                <a:solidFill>
                  <a:schemeClr val="tx1"/>
                </a:solidFill>
                <a:latin typeface="Times New Roman" pitchFamily="18" charset="0"/>
                <a:ea typeface="楷体_GB2312" pitchFamily="49" charset="-122"/>
              </a:defRPr>
            </a:lvl7pPr>
            <a:lvl8pPr marL="1371600" algn="l" rtl="0" fontAlgn="base">
              <a:spcBef>
                <a:spcPct val="0"/>
              </a:spcBef>
              <a:spcAft>
                <a:spcPct val="0"/>
              </a:spcAft>
              <a:defRPr sz="4400">
                <a:solidFill>
                  <a:schemeClr val="tx1"/>
                </a:solidFill>
                <a:latin typeface="Times New Roman" pitchFamily="18" charset="0"/>
                <a:ea typeface="楷体_GB2312" pitchFamily="49" charset="-122"/>
              </a:defRPr>
            </a:lvl8pPr>
            <a:lvl9pPr marL="1828800" algn="l" rtl="0" fontAlgn="base">
              <a:spcBef>
                <a:spcPct val="0"/>
              </a:spcBef>
              <a:spcAft>
                <a:spcPct val="0"/>
              </a:spcAft>
              <a:defRPr sz="4400">
                <a:solidFill>
                  <a:schemeClr val="tx1"/>
                </a:solidFill>
                <a:latin typeface="Times New Roman" pitchFamily="18" charset="0"/>
                <a:ea typeface="楷体_GB2312" pitchFamily="49" charset="-122"/>
              </a:defRPr>
            </a:lvl9pPr>
          </a:lstStyle>
          <a:p>
            <a:pPr eaLnBrk="1" hangingPunct="1">
              <a:defRPr/>
            </a:pPr>
            <a:r>
              <a:rPr lang="zh-CN" altLang="en-US" sz="2800" kern="0" dirty="0">
                <a:solidFill>
                  <a:srgbClr val="134F85"/>
                </a:solidFill>
                <a:latin typeface="Comic Sans MS" panose="030F0702030302020204" pitchFamily="66" charset="0"/>
                <a:ea typeface="华光行书_CNKI" panose="02000500000000000000" pitchFamily="2" charset="-122"/>
                <a:sym typeface="Webdings"/>
              </a:rPr>
              <a:t></a:t>
            </a:r>
            <a:r>
              <a:rPr lang="zh-CN" altLang="en-US" sz="2800" kern="0" dirty="0">
                <a:solidFill>
                  <a:srgbClr val="134F85"/>
                </a:solidFill>
                <a:latin typeface="Comic Sans MS" panose="030F0702030302020204" pitchFamily="66" charset="0"/>
                <a:ea typeface="华光行书_CNKI" panose="02000500000000000000" pitchFamily="2" charset="-122"/>
              </a:rPr>
              <a:t>重载函数的形参必须不同</a:t>
            </a:r>
          </a:p>
        </p:txBody>
      </p:sp>
    </p:spTree>
    <p:extLst>
      <p:ext uri="{BB962C8B-B14F-4D97-AF65-F5344CB8AC3E}">
        <p14:creationId xmlns:p14="http://schemas.microsoft.com/office/powerpoint/2010/main" val="730202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sp>
        <p:nvSpPr>
          <p:cNvPr id="5" name="文本框 4"/>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cxnSp>
        <p:nvCxnSpPr>
          <p:cNvPr id="7" name="直线连接符 6"/>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1" name="文本框 10">
            <a:extLst>
              <a:ext uri="{FF2B5EF4-FFF2-40B4-BE49-F238E27FC236}">
                <a16:creationId xmlns:a16="http://schemas.microsoft.com/office/drawing/2014/main" id="{4A5B6234-A432-4EDB-8B97-65FC19558373}"/>
              </a:ext>
            </a:extLst>
          </p:cNvPr>
          <p:cNvSpPr txBox="1"/>
          <p:nvPr/>
        </p:nvSpPr>
        <p:spPr>
          <a:xfrm>
            <a:off x="132619" y="991606"/>
            <a:ext cx="6430172" cy="1560042"/>
          </a:xfrm>
          <a:prstGeom prst="rect">
            <a:avLst/>
          </a:prstGeom>
          <a:noFill/>
        </p:spPr>
        <p:txBody>
          <a:bodyPr wrap="square" rtlCol="0">
            <a:spAutoFit/>
          </a:bodyPr>
          <a:lstStyle/>
          <a:p>
            <a:pPr>
              <a:lnSpc>
                <a:spcPts val="3900"/>
              </a:lnSpc>
            </a:pPr>
            <a:r>
              <a:rPr kumimoji="1" lang="zh-CN" altLang="en-US" sz="2400" dirty="0">
                <a:solidFill>
                  <a:schemeClr val="accent1"/>
                </a:solidFill>
                <a:latin typeface="华光行书_CNKI" panose="02000500000000000000" pitchFamily="2" charset="-122"/>
                <a:ea typeface="华光行书_CNKI" panose="02000500000000000000" pitchFamily="2" charset="-122"/>
              </a:rPr>
              <a:t>函数</a:t>
            </a:r>
            <a:r>
              <a:rPr kumimoji="1" lang="en-US" altLang="zh-CN" sz="2400" dirty="0">
                <a:solidFill>
                  <a:schemeClr val="accent1"/>
                </a:solidFill>
                <a:latin typeface="华光行书_CNKI" panose="02000500000000000000" pitchFamily="2" charset="-122"/>
                <a:ea typeface="华光行书_CNKI" panose="02000500000000000000" pitchFamily="2" charset="-122"/>
              </a:rPr>
              <a:t>——</a:t>
            </a:r>
            <a:r>
              <a:rPr kumimoji="1" lang="zh-CN" altLang="en-US" sz="2400" b="1" dirty="0">
                <a:solidFill>
                  <a:srgbClr val="C00000"/>
                </a:solidFill>
                <a:latin typeface="华光行书_CNKI" panose="02000500000000000000" pitchFamily="2" charset="-122"/>
                <a:ea typeface="华光行书_CNKI" panose="02000500000000000000" pitchFamily="2" charset="-122"/>
              </a:rPr>
              <a:t>自顶向下的程序设计思想</a:t>
            </a:r>
            <a:endParaRPr kumimoji="1" lang="en-US" altLang="zh-CN" b="1" dirty="0">
              <a:solidFill>
                <a:srgbClr val="C00000"/>
              </a:solidFill>
              <a:latin typeface="华光行书_CNKI" panose="02000500000000000000" pitchFamily="2" charset="-122"/>
              <a:ea typeface="华光行书_CNKI" panose="02000500000000000000" pitchFamily="2" charset="-122"/>
            </a:endParaRPr>
          </a:p>
          <a:p>
            <a:pPr marL="228600" indent="-228600">
              <a:lnSpc>
                <a:spcPts val="3900"/>
              </a:lnSpc>
              <a:buFont typeface="Wingdings" panose="05000000000000000000" pitchFamily="2" charset="2"/>
              <a:buChar char="l"/>
            </a:pPr>
            <a:r>
              <a:rPr kumimoji="1" lang="zh-CN" altLang="en-US" sz="2400" dirty="0">
                <a:solidFill>
                  <a:schemeClr val="accent1"/>
                </a:solidFill>
                <a:latin typeface="华光行书_CNKI" panose="02000500000000000000" pitchFamily="2" charset="-122"/>
                <a:ea typeface="华光行书_CNKI" panose="02000500000000000000" pitchFamily="2" charset="-122"/>
              </a:rPr>
              <a:t>功能的抽象</a:t>
            </a:r>
            <a:endParaRPr kumimoji="1" lang="en-US" altLang="zh-CN" dirty="0">
              <a:solidFill>
                <a:schemeClr val="accent1"/>
              </a:solidFill>
              <a:latin typeface="华光行书_CNKI" panose="02000500000000000000" pitchFamily="2" charset="-122"/>
              <a:ea typeface="华光行书_CNKI" panose="02000500000000000000" pitchFamily="2" charset="-122"/>
            </a:endParaRPr>
          </a:p>
          <a:p>
            <a:pPr marL="228600" indent="-228600">
              <a:lnSpc>
                <a:spcPts val="3900"/>
              </a:lnSpc>
              <a:buFont typeface="Wingdings" panose="05000000000000000000" pitchFamily="2" charset="2"/>
              <a:buChar char="l"/>
            </a:pPr>
            <a:r>
              <a:rPr kumimoji="1" lang="zh-CN" altLang="en-US" sz="2400" dirty="0">
                <a:solidFill>
                  <a:schemeClr val="accent1"/>
                </a:solidFill>
                <a:latin typeface="华光行书_CNKI" panose="02000500000000000000" pitchFamily="2" charset="-122"/>
                <a:ea typeface="华光行书_CNKI" panose="02000500000000000000" pitchFamily="2" charset="-122"/>
              </a:rPr>
              <a:t>复杂大问题分解为一系列简单小问题</a:t>
            </a:r>
            <a:endParaRPr kumimoji="1" lang="en-US" altLang="zh-CN" sz="2400" dirty="0">
              <a:solidFill>
                <a:schemeClr val="accent1"/>
              </a:solidFill>
              <a:latin typeface="华光行书_CNKI" panose="02000500000000000000" pitchFamily="2" charset="-122"/>
              <a:ea typeface="华光行书_CNKI" panose="02000500000000000000" pitchFamily="2" charset="-122"/>
            </a:endParaRPr>
          </a:p>
        </p:txBody>
      </p:sp>
      <p:sp>
        <p:nvSpPr>
          <p:cNvPr id="13" name="文本框 12">
            <a:extLst>
              <a:ext uri="{FF2B5EF4-FFF2-40B4-BE49-F238E27FC236}">
                <a16:creationId xmlns:a16="http://schemas.microsoft.com/office/drawing/2014/main" id="{278FD9C4-96C4-4AFA-9C34-E0CA676F1803}"/>
              </a:ext>
            </a:extLst>
          </p:cNvPr>
          <p:cNvSpPr txBox="1"/>
          <p:nvPr/>
        </p:nvSpPr>
        <p:spPr>
          <a:xfrm>
            <a:off x="132619" y="3029978"/>
            <a:ext cx="7545996" cy="2552750"/>
          </a:xfrm>
          <a:prstGeom prst="rect">
            <a:avLst/>
          </a:prstGeom>
          <a:noFill/>
        </p:spPr>
        <p:txBody>
          <a:bodyPr wrap="square" rtlCol="0">
            <a:spAutoFit/>
          </a:bodyPr>
          <a:lstStyle/>
          <a:p>
            <a:pPr>
              <a:lnSpc>
                <a:spcPts val="3900"/>
              </a:lnSpc>
            </a:pPr>
            <a:r>
              <a:rPr kumimoji="1" lang="zh-CN" altLang="en-US" sz="2400" dirty="0">
                <a:solidFill>
                  <a:schemeClr val="accent1"/>
                </a:solidFill>
                <a:latin typeface="华光行书_CNKI" panose="02000500000000000000" pitchFamily="2" charset="-122"/>
                <a:ea typeface="华光行书_CNKI" panose="02000500000000000000" pitchFamily="2" charset="-122"/>
              </a:rPr>
              <a:t>函数</a:t>
            </a:r>
            <a:r>
              <a:rPr kumimoji="1" lang="zh-CN" altLang="en-US" dirty="0">
                <a:solidFill>
                  <a:schemeClr val="accent1"/>
                </a:solidFill>
                <a:latin typeface="华光行书_CNKI" panose="02000500000000000000" pitchFamily="2" charset="-122"/>
                <a:ea typeface="华光行书_CNKI" panose="02000500000000000000" pitchFamily="2" charset="-122"/>
              </a:rPr>
              <a:t>作用</a:t>
            </a:r>
            <a:endParaRPr kumimoji="1" lang="en-US" altLang="zh-CN" dirty="0">
              <a:solidFill>
                <a:schemeClr val="accent1"/>
              </a:solidFill>
              <a:latin typeface="华光行书_CNKI" panose="02000500000000000000" pitchFamily="2" charset="-122"/>
              <a:ea typeface="华光行书_CNKI" panose="02000500000000000000" pitchFamily="2" charset="-122"/>
            </a:endParaRPr>
          </a:p>
          <a:p>
            <a:pPr marL="228600" indent="-228600">
              <a:lnSpc>
                <a:spcPts val="3900"/>
              </a:lnSpc>
              <a:buFont typeface="Wingdings" panose="05000000000000000000" pitchFamily="2" charset="2"/>
              <a:buChar char="l"/>
            </a:pPr>
            <a:r>
              <a:rPr kumimoji="1" lang="zh-CN" altLang="en-GB" dirty="0">
                <a:solidFill>
                  <a:schemeClr val="accent1"/>
                </a:solidFill>
                <a:latin typeface="华光行书_CNKI" panose="02000500000000000000" pitchFamily="2" charset="-122"/>
                <a:ea typeface="华光行书_CNKI" panose="02000500000000000000" pitchFamily="2" charset="-122"/>
              </a:rPr>
              <a:t>程序结构清晰，可读性好，易于维护代码</a:t>
            </a:r>
            <a:endParaRPr kumimoji="1" lang="en-US" altLang="zh-CN" dirty="0">
              <a:solidFill>
                <a:schemeClr val="accent1"/>
              </a:solidFill>
              <a:latin typeface="华光行书_CNKI" panose="02000500000000000000" pitchFamily="2" charset="-122"/>
              <a:ea typeface="华光行书_CNKI" panose="02000500000000000000" pitchFamily="2" charset="-122"/>
            </a:endParaRPr>
          </a:p>
          <a:p>
            <a:pPr marL="228600" indent="-228600">
              <a:lnSpc>
                <a:spcPts val="3900"/>
              </a:lnSpc>
              <a:buFont typeface="Wingdings" panose="05000000000000000000" pitchFamily="2" charset="2"/>
              <a:buChar char="l"/>
            </a:pPr>
            <a:r>
              <a:rPr kumimoji="1" lang="zh-CN" altLang="en-US" dirty="0">
                <a:solidFill>
                  <a:schemeClr val="accent1"/>
                </a:solidFill>
                <a:latin typeface="华光行书_CNKI" panose="02000500000000000000" pitchFamily="2" charset="-122"/>
                <a:ea typeface="华光行书_CNKI" panose="02000500000000000000" pitchFamily="2" charset="-122"/>
              </a:rPr>
              <a:t>代码重用</a:t>
            </a:r>
            <a:r>
              <a:rPr kumimoji="1" lang="zh-CN" altLang="en-GB" dirty="0">
                <a:solidFill>
                  <a:schemeClr val="accent1"/>
                </a:solidFill>
                <a:latin typeface="华光行书_CNKI" panose="02000500000000000000" pitchFamily="2" charset="-122"/>
                <a:ea typeface="华光行书_CNKI" panose="02000500000000000000" pitchFamily="2" charset="-122"/>
              </a:rPr>
              <a:t>，减少重复编码的工作量</a:t>
            </a:r>
            <a:endParaRPr kumimoji="1" lang="en-US" altLang="zh-CN" dirty="0">
              <a:solidFill>
                <a:schemeClr val="accent1"/>
              </a:solidFill>
              <a:latin typeface="华光行书_CNKI" panose="02000500000000000000" pitchFamily="2" charset="-122"/>
              <a:ea typeface="华光行书_CNKI" panose="02000500000000000000" pitchFamily="2" charset="-122"/>
            </a:endParaRPr>
          </a:p>
          <a:p>
            <a:pPr marL="228600" indent="-228600">
              <a:lnSpc>
                <a:spcPts val="3900"/>
              </a:lnSpc>
              <a:buFont typeface="Wingdings" panose="05000000000000000000" pitchFamily="2" charset="2"/>
              <a:buChar char="l"/>
            </a:pPr>
            <a:r>
              <a:rPr kumimoji="1" lang="zh-CN" altLang="en-US" dirty="0">
                <a:solidFill>
                  <a:schemeClr val="accent1"/>
                </a:solidFill>
                <a:latin typeface="华光行书_CNKI" panose="02000500000000000000" pitchFamily="2" charset="-122"/>
                <a:ea typeface="华光行书_CNKI" panose="02000500000000000000" pitchFamily="2" charset="-122"/>
              </a:rPr>
              <a:t>可多人共同编制一个大程序，缩短程序设计周期，提高程序设计和调试的效率</a:t>
            </a:r>
            <a:endParaRPr kumimoji="1" lang="en-US" altLang="zh-CN" dirty="0">
              <a:solidFill>
                <a:schemeClr val="accent1"/>
              </a:solidFill>
              <a:latin typeface="华光行书_CNKI" panose="02000500000000000000" pitchFamily="2" charset="-122"/>
              <a:ea typeface="华光行书_CNKI" panose="02000500000000000000" pitchFamily="2" charset="-122"/>
            </a:endParaRPr>
          </a:p>
        </p:txBody>
      </p:sp>
    </p:spTree>
    <p:extLst>
      <p:ext uri="{BB962C8B-B14F-4D97-AF65-F5344CB8AC3E}">
        <p14:creationId xmlns:p14="http://schemas.microsoft.com/office/powerpoint/2010/main" val="392956328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0321CC45-122C-4815-AB74-6812ECD67E8A}"/>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9" name="直线连接符 6">
            <a:extLst>
              <a:ext uri="{FF2B5EF4-FFF2-40B4-BE49-F238E27FC236}">
                <a16:creationId xmlns:a16="http://schemas.microsoft.com/office/drawing/2014/main" id="{714E748F-686D-4BD8-80EF-EC7F4D81F264}"/>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0" name="文本框 9">
            <a:extLst>
              <a:ext uri="{FF2B5EF4-FFF2-40B4-BE49-F238E27FC236}">
                <a16:creationId xmlns:a16="http://schemas.microsoft.com/office/drawing/2014/main" id="{0058EF67-E4FF-4979-824E-F88C42CB13B3}"/>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5.4</a:t>
            </a:r>
            <a:r>
              <a:rPr lang="zh-CN" altLang="en-US" dirty="0">
                <a:sym typeface="+mn-lt"/>
              </a:rPr>
              <a:t>函数重载</a:t>
            </a:r>
            <a:endParaRPr lang="zh-CN" altLang="en-US" dirty="0"/>
          </a:p>
        </p:txBody>
      </p:sp>
      <p:sp>
        <p:nvSpPr>
          <p:cNvPr id="16" name="Rectangle 11">
            <a:extLst>
              <a:ext uri="{FF2B5EF4-FFF2-40B4-BE49-F238E27FC236}">
                <a16:creationId xmlns:a16="http://schemas.microsoft.com/office/drawing/2014/main" id="{03E6CDEB-4B6C-4270-B5A7-83BDF3229DF2}"/>
              </a:ext>
            </a:extLst>
          </p:cNvPr>
          <p:cNvSpPr>
            <a:spLocks noChangeArrowheads="1"/>
          </p:cNvSpPr>
          <p:nvPr/>
        </p:nvSpPr>
        <p:spPr bwMode="auto">
          <a:xfrm>
            <a:off x="378373" y="1071516"/>
            <a:ext cx="4919663" cy="1326773"/>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lang="en-US" altLang="zh-CN" sz="2800" dirty="0" err="1">
                <a:solidFill>
                  <a:srgbClr val="134F85"/>
                </a:solidFill>
                <a:latin typeface="华光行书_CNKI" panose="02000500000000000000" pitchFamily="2" charset="-122"/>
                <a:ea typeface="华光行书_CNKI" panose="02000500000000000000" pitchFamily="2" charset="-122"/>
              </a:rPr>
              <a:t>int</a:t>
            </a:r>
            <a:r>
              <a:rPr lang="en-US" altLang="zh-CN" sz="2800" dirty="0">
                <a:solidFill>
                  <a:srgbClr val="134F85"/>
                </a:solidFill>
                <a:latin typeface="华光行书_CNKI" panose="02000500000000000000" pitchFamily="2" charset="-122"/>
                <a:ea typeface="华光行书_CNKI" panose="02000500000000000000" pitchFamily="2" charset="-122"/>
              </a:rPr>
              <a:t> max(</a:t>
            </a:r>
            <a:r>
              <a:rPr lang="en-US" altLang="zh-CN" sz="2800" dirty="0" err="1">
                <a:solidFill>
                  <a:srgbClr val="134F85"/>
                </a:solidFill>
                <a:latin typeface="华光行书_CNKI" panose="02000500000000000000" pitchFamily="2" charset="-122"/>
                <a:ea typeface="华光行书_CNKI" panose="02000500000000000000" pitchFamily="2" charset="-122"/>
              </a:rPr>
              <a:t>int</a:t>
            </a:r>
            <a:r>
              <a:rPr lang="en-US" altLang="zh-CN" sz="2800" dirty="0">
                <a:solidFill>
                  <a:srgbClr val="134F85"/>
                </a:solidFill>
                <a:latin typeface="华光行书_CNKI" panose="02000500000000000000" pitchFamily="2" charset="-122"/>
                <a:ea typeface="华光行书_CNKI" panose="02000500000000000000" pitchFamily="2" charset="-122"/>
              </a:rPr>
              <a:t> a, </a:t>
            </a:r>
            <a:r>
              <a:rPr lang="en-US" altLang="zh-CN" sz="2800" dirty="0" err="1">
                <a:solidFill>
                  <a:srgbClr val="134F85"/>
                </a:solidFill>
                <a:latin typeface="华光行书_CNKI" panose="02000500000000000000" pitchFamily="2" charset="-122"/>
                <a:ea typeface="华光行书_CNKI" panose="02000500000000000000" pitchFamily="2" charset="-122"/>
              </a:rPr>
              <a:t>int</a:t>
            </a:r>
            <a:r>
              <a:rPr lang="en-US" altLang="zh-CN" sz="2800" dirty="0">
                <a:solidFill>
                  <a:srgbClr val="134F85"/>
                </a:solidFill>
                <a:latin typeface="华光行书_CNKI" panose="02000500000000000000" pitchFamily="2" charset="-122"/>
                <a:ea typeface="华光行书_CNKI" panose="02000500000000000000" pitchFamily="2" charset="-122"/>
              </a:rPr>
              <a:t> b);</a:t>
            </a:r>
          </a:p>
          <a:p>
            <a:pPr eaLnBrk="1" hangingPunct="1">
              <a:lnSpc>
                <a:spcPct val="150000"/>
              </a:lnSpc>
              <a:spcBef>
                <a:spcPct val="0"/>
              </a:spcBef>
              <a:buClrTx/>
              <a:buSzTx/>
              <a:buNone/>
              <a:defRPr/>
            </a:pPr>
            <a:r>
              <a:rPr lang="en-US" altLang="zh-CN" sz="2800" dirty="0">
                <a:solidFill>
                  <a:srgbClr val="134F85"/>
                </a:solidFill>
                <a:latin typeface="华光行书_CNKI" panose="02000500000000000000" pitchFamily="2" charset="-122"/>
                <a:ea typeface="华光行书_CNKI" panose="02000500000000000000" pitchFamily="2" charset="-122"/>
              </a:rPr>
              <a:t>int max(int a, int b , int c);</a:t>
            </a:r>
          </a:p>
        </p:txBody>
      </p:sp>
      <p:sp>
        <p:nvSpPr>
          <p:cNvPr id="17" name="Rectangle 11">
            <a:extLst>
              <a:ext uri="{FF2B5EF4-FFF2-40B4-BE49-F238E27FC236}">
                <a16:creationId xmlns:a16="http://schemas.microsoft.com/office/drawing/2014/main" id="{F73AE196-A14D-40DF-889F-7025DD0B85DD}"/>
              </a:ext>
            </a:extLst>
          </p:cNvPr>
          <p:cNvSpPr>
            <a:spLocks noChangeArrowheads="1"/>
          </p:cNvSpPr>
          <p:nvPr/>
        </p:nvSpPr>
        <p:spPr bwMode="auto">
          <a:xfrm>
            <a:off x="6364014" y="953444"/>
            <a:ext cx="5570483" cy="1331134"/>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lang="en-US" altLang="zh-CN" sz="2800" dirty="0" err="1">
                <a:solidFill>
                  <a:srgbClr val="134F85"/>
                </a:solidFill>
                <a:latin typeface="华光行书_CNKI" panose="02000500000000000000" pitchFamily="2" charset="-122"/>
                <a:ea typeface="华光行书_CNKI" panose="02000500000000000000" pitchFamily="2" charset="-122"/>
              </a:rPr>
              <a:t>int</a:t>
            </a:r>
            <a:r>
              <a:rPr lang="en-US" altLang="zh-CN" sz="2800" dirty="0">
                <a:solidFill>
                  <a:srgbClr val="134F85"/>
                </a:solidFill>
                <a:latin typeface="华光行书_CNKI" panose="02000500000000000000" pitchFamily="2" charset="-122"/>
                <a:ea typeface="华光行书_CNKI" panose="02000500000000000000" pitchFamily="2" charset="-122"/>
              </a:rPr>
              <a:t> max(</a:t>
            </a:r>
            <a:r>
              <a:rPr lang="en-US" altLang="zh-CN" sz="2800" dirty="0" err="1">
                <a:solidFill>
                  <a:srgbClr val="134F85"/>
                </a:solidFill>
                <a:latin typeface="华光行书_CNKI" panose="02000500000000000000" pitchFamily="2" charset="-122"/>
                <a:ea typeface="华光行书_CNKI" panose="02000500000000000000" pitchFamily="2" charset="-122"/>
              </a:rPr>
              <a:t>int</a:t>
            </a:r>
            <a:r>
              <a:rPr lang="en-US" altLang="zh-CN" sz="2800" dirty="0">
                <a:solidFill>
                  <a:srgbClr val="134F85"/>
                </a:solidFill>
                <a:latin typeface="华光行书_CNKI" panose="02000500000000000000" pitchFamily="2" charset="-122"/>
                <a:ea typeface="华光行书_CNKI" panose="02000500000000000000" pitchFamily="2" charset="-122"/>
              </a:rPr>
              <a:t> a, </a:t>
            </a:r>
            <a:r>
              <a:rPr lang="en-US" altLang="zh-CN" sz="2800" dirty="0" err="1">
                <a:solidFill>
                  <a:srgbClr val="134F85"/>
                </a:solidFill>
                <a:latin typeface="华光行书_CNKI" panose="02000500000000000000" pitchFamily="2" charset="-122"/>
                <a:ea typeface="华光行书_CNKI" panose="02000500000000000000" pitchFamily="2" charset="-122"/>
              </a:rPr>
              <a:t>int</a:t>
            </a:r>
            <a:r>
              <a:rPr lang="en-US" altLang="zh-CN" sz="2800" dirty="0">
                <a:solidFill>
                  <a:srgbClr val="134F85"/>
                </a:solidFill>
                <a:latin typeface="华光行书_CNKI" panose="02000500000000000000" pitchFamily="2" charset="-122"/>
                <a:ea typeface="华光行书_CNKI" panose="02000500000000000000" pitchFamily="2" charset="-122"/>
              </a:rPr>
              <a:t> b);</a:t>
            </a:r>
          </a:p>
          <a:p>
            <a:pPr eaLnBrk="1" hangingPunct="1">
              <a:lnSpc>
                <a:spcPct val="150000"/>
              </a:lnSpc>
              <a:spcBef>
                <a:spcPct val="0"/>
              </a:spcBef>
              <a:buClrTx/>
              <a:buSzTx/>
              <a:buNone/>
              <a:defRPr/>
            </a:pPr>
            <a:r>
              <a:rPr lang="en-US" altLang="zh-CN" sz="2800" dirty="0">
                <a:solidFill>
                  <a:srgbClr val="134F85"/>
                </a:solidFill>
                <a:latin typeface="华光行书_CNKI" panose="02000500000000000000" pitchFamily="2" charset="-122"/>
                <a:ea typeface="华光行书_CNKI" panose="02000500000000000000" pitchFamily="2" charset="-122"/>
              </a:rPr>
              <a:t>int max(int a, int b , int c=10);</a:t>
            </a:r>
          </a:p>
        </p:txBody>
      </p:sp>
      <p:sp>
        <p:nvSpPr>
          <p:cNvPr id="18" name="Rectangle 11">
            <a:extLst>
              <a:ext uri="{FF2B5EF4-FFF2-40B4-BE49-F238E27FC236}">
                <a16:creationId xmlns:a16="http://schemas.microsoft.com/office/drawing/2014/main" id="{8629E1EC-7EE9-4F4F-948C-0BB92D57ED02}"/>
              </a:ext>
            </a:extLst>
          </p:cNvPr>
          <p:cNvSpPr>
            <a:spLocks noChangeArrowheads="1"/>
          </p:cNvSpPr>
          <p:nvPr/>
        </p:nvSpPr>
        <p:spPr bwMode="auto">
          <a:xfrm>
            <a:off x="247719" y="2981941"/>
            <a:ext cx="4919663" cy="684803"/>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lang="en-US" altLang="zh-CN" sz="2800" dirty="0" err="1">
                <a:solidFill>
                  <a:srgbClr val="134F85"/>
                </a:solidFill>
                <a:latin typeface="华光行书_CNKI" panose="02000500000000000000" pitchFamily="2" charset="-122"/>
                <a:ea typeface="华光行书_CNKI" panose="02000500000000000000" pitchFamily="2" charset="-122"/>
              </a:rPr>
              <a:t>cout</a:t>
            </a:r>
            <a:r>
              <a:rPr lang="en-US" altLang="zh-CN" sz="2800" dirty="0">
                <a:solidFill>
                  <a:srgbClr val="134F85"/>
                </a:solidFill>
                <a:latin typeface="华光行书_CNKI" panose="02000500000000000000" pitchFamily="2" charset="-122"/>
                <a:ea typeface="华光行书_CNKI" panose="02000500000000000000" pitchFamily="2" charset="-122"/>
              </a:rPr>
              <a:t>&lt;&lt;max(5, 7);</a:t>
            </a:r>
          </a:p>
        </p:txBody>
      </p:sp>
      <p:pic>
        <p:nvPicPr>
          <p:cNvPr id="19" name="Picture 18">
            <a:extLst>
              <a:ext uri="{FF2B5EF4-FFF2-40B4-BE49-F238E27FC236}">
                <a16:creationId xmlns:a16="http://schemas.microsoft.com/office/drawing/2014/main" id="{872FEBA9-E652-49ED-8E25-D497031A33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7319" y="3159771"/>
            <a:ext cx="590550" cy="785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Rectangle 11">
            <a:extLst>
              <a:ext uri="{FF2B5EF4-FFF2-40B4-BE49-F238E27FC236}">
                <a16:creationId xmlns:a16="http://schemas.microsoft.com/office/drawing/2014/main" id="{7F26DBD3-962E-4209-B5D5-F530F933F54C}"/>
              </a:ext>
            </a:extLst>
          </p:cNvPr>
          <p:cNvSpPr>
            <a:spLocks noChangeArrowheads="1"/>
          </p:cNvSpPr>
          <p:nvPr/>
        </p:nvSpPr>
        <p:spPr bwMode="auto">
          <a:xfrm>
            <a:off x="4057637" y="3057325"/>
            <a:ext cx="4919663" cy="684803"/>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50000"/>
              </a:lnSpc>
              <a:spcBef>
                <a:spcPct val="0"/>
              </a:spcBef>
              <a:buClrTx/>
              <a:buSzTx/>
              <a:buFontTx/>
              <a:buNone/>
              <a:defRPr/>
            </a:pPr>
            <a:r>
              <a:rPr lang="zh-CN" altLang="en-US" sz="2800" dirty="0">
                <a:solidFill>
                  <a:srgbClr val="134F85"/>
                </a:solidFill>
                <a:latin typeface="华光行书_CNKI" panose="02000500000000000000" pitchFamily="2" charset="-122"/>
                <a:ea typeface="华光行书_CNKI" panose="02000500000000000000" pitchFamily="2" charset="-122"/>
              </a:rPr>
              <a:t>重载与默认值导致的二义性</a:t>
            </a:r>
            <a:endParaRPr lang="en-US" altLang="zh-CN" sz="2800" dirty="0">
              <a:solidFill>
                <a:srgbClr val="134F85"/>
              </a:solidFill>
              <a:latin typeface="华光行书_CNKI" panose="02000500000000000000" pitchFamily="2" charset="-122"/>
              <a:ea typeface="华光行书_CNKI" panose="02000500000000000000" pitchFamily="2" charset="-122"/>
            </a:endParaRPr>
          </a:p>
        </p:txBody>
      </p:sp>
    </p:spTree>
    <p:extLst>
      <p:ext uri="{BB962C8B-B14F-4D97-AF65-F5344CB8AC3E}">
        <p14:creationId xmlns:p14="http://schemas.microsoft.com/office/powerpoint/2010/main" val="421159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arn(inVertical)">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barn(inVertical)">
                                      <p:cBhvr>
                                        <p:cTn id="17" dur="5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randombar(horizontal)">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barn(inVertical)">
                                      <p:cBhvr>
                                        <p:cTn id="2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2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0321CC45-122C-4815-AB74-6812ECD67E8A}"/>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9" name="直线连接符 6">
            <a:extLst>
              <a:ext uri="{FF2B5EF4-FFF2-40B4-BE49-F238E27FC236}">
                <a16:creationId xmlns:a16="http://schemas.microsoft.com/office/drawing/2014/main" id="{714E748F-686D-4BD8-80EF-EC7F4D81F264}"/>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0" name="文本框 9">
            <a:extLst>
              <a:ext uri="{FF2B5EF4-FFF2-40B4-BE49-F238E27FC236}">
                <a16:creationId xmlns:a16="http://schemas.microsoft.com/office/drawing/2014/main" id="{0058EF67-E4FF-4979-824E-F88C42CB13B3}"/>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5.5</a:t>
            </a:r>
            <a:r>
              <a:rPr lang="zh-CN" altLang="en-US" dirty="0">
                <a:sym typeface="+mn-lt"/>
              </a:rPr>
              <a:t>系统函数</a:t>
            </a:r>
            <a:endParaRPr lang="zh-CN" altLang="en-US" dirty="0"/>
          </a:p>
        </p:txBody>
      </p:sp>
      <p:sp>
        <p:nvSpPr>
          <p:cNvPr id="16" name="文本框 15">
            <a:extLst>
              <a:ext uri="{FF2B5EF4-FFF2-40B4-BE49-F238E27FC236}">
                <a16:creationId xmlns:a16="http://schemas.microsoft.com/office/drawing/2014/main" id="{350C08E0-F303-4C2B-BE80-0AF3F8E9BD40}"/>
              </a:ext>
            </a:extLst>
          </p:cNvPr>
          <p:cNvSpPr txBox="1"/>
          <p:nvPr/>
        </p:nvSpPr>
        <p:spPr>
          <a:xfrm>
            <a:off x="659130" y="1102504"/>
            <a:ext cx="6686550" cy="461665"/>
          </a:xfrm>
          <a:prstGeom prst="rect">
            <a:avLst/>
          </a:prstGeom>
          <a:noFill/>
        </p:spPr>
        <p:txBody>
          <a:bodyPr wrap="square">
            <a:spAutoFit/>
          </a:bodyPr>
          <a:lstStyle/>
          <a:p>
            <a:r>
              <a:rPr lang="en-US" altLang="zh-CN" dirty="0">
                <a:hlinkClick r:id="rId2"/>
              </a:rPr>
              <a:t>Reference - C++ Reference (cplusplus.com)</a:t>
            </a:r>
            <a:endParaRPr lang="zh-CN" altLang="en-US" dirty="0"/>
          </a:p>
        </p:txBody>
      </p:sp>
      <p:pic>
        <p:nvPicPr>
          <p:cNvPr id="6" name="图片 6">
            <a:extLst>
              <a:ext uri="{FF2B5EF4-FFF2-40B4-BE49-F238E27FC236}">
                <a16:creationId xmlns:a16="http://schemas.microsoft.com/office/drawing/2014/main" id="{49C17A23-B274-4CF0-8209-A2D00232AE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7" y="1634632"/>
            <a:ext cx="4210050"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7">
            <a:extLst>
              <a:ext uri="{FF2B5EF4-FFF2-40B4-BE49-F238E27FC236}">
                <a16:creationId xmlns:a16="http://schemas.microsoft.com/office/drawing/2014/main" id="{BA01F0D0-6EE5-4874-BE2C-FE23DCBEB1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11637" y="1955354"/>
            <a:ext cx="7949863" cy="4902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
            <a:extLst>
              <a:ext uri="{FF2B5EF4-FFF2-40B4-BE49-F238E27FC236}">
                <a16:creationId xmlns:a16="http://schemas.microsoft.com/office/drawing/2014/main" id="{AF4E9F77-C186-4694-ABD3-9874E4C2BA44}"/>
              </a:ext>
            </a:extLst>
          </p:cNvPr>
          <p:cNvSpPr>
            <a:spLocks noChangeArrowheads="1"/>
          </p:cNvSpPr>
          <p:nvPr/>
        </p:nvSpPr>
        <p:spPr bwMode="auto">
          <a:xfrm>
            <a:off x="8734917" y="1333336"/>
            <a:ext cx="3426583" cy="1200329"/>
          </a:xfrm>
          <a:prstGeom prst="rect">
            <a:avLst/>
          </a:prstGeom>
          <a:noFill/>
          <a:ln>
            <a:noFill/>
          </a:ln>
        </p:spPr>
        <p:txBody>
          <a:bodyPr wrap="square" anchor="ctr">
            <a:spAutoFit/>
          </a:bodyPr>
          <a:lstStyle>
            <a:lvl1pPr eaLnBrk="0" hangingPunct="0">
              <a:defRPr sz="2400" b="1">
                <a:solidFill>
                  <a:schemeClr val="tx1"/>
                </a:solidFill>
                <a:latin typeface="Times New Roman" pitchFamily="18" charset="0"/>
                <a:ea typeface="宋体" pitchFamily="2" charset="-122"/>
              </a:defRPr>
            </a:lvl1pPr>
            <a:lvl2pPr marL="742950" indent="-285750" eaLnBrk="0" hangingPunct="0">
              <a:defRPr sz="2400" b="1">
                <a:solidFill>
                  <a:schemeClr val="tx1"/>
                </a:solidFill>
                <a:latin typeface="Times New Roman" pitchFamily="18" charset="0"/>
                <a:ea typeface="宋体" pitchFamily="2" charset="-122"/>
              </a:defRPr>
            </a:lvl2pPr>
            <a:lvl3pPr marL="1143000" indent="-228600" eaLnBrk="0" hangingPunct="0">
              <a:defRPr sz="2400" b="1">
                <a:solidFill>
                  <a:schemeClr val="tx1"/>
                </a:solidFill>
                <a:latin typeface="Times New Roman" pitchFamily="18" charset="0"/>
                <a:ea typeface="宋体" pitchFamily="2" charset="-122"/>
              </a:defRPr>
            </a:lvl3pPr>
            <a:lvl4pPr marL="1600200" indent="-228600" eaLnBrk="0" hangingPunct="0">
              <a:defRPr sz="2400" b="1">
                <a:solidFill>
                  <a:schemeClr val="tx1"/>
                </a:solidFill>
                <a:latin typeface="Times New Roman" pitchFamily="18" charset="0"/>
                <a:ea typeface="宋体" pitchFamily="2" charset="-122"/>
              </a:defRPr>
            </a:lvl4pPr>
            <a:lvl5pPr marL="2057400" indent="-228600" eaLnBrk="0" hangingPunct="0">
              <a:defRPr sz="2400" b="1">
                <a:solidFill>
                  <a:schemeClr val="tx1"/>
                </a:solidFill>
                <a:latin typeface="Times New Roman" pitchFamily="18" charset="0"/>
                <a:ea typeface="宋体" pitchFamily="2" charset="-122"/>
              </a:defRPr>
            </a:lvl5pPr>
            <a:lvl6pPr marL="2514600" indent="-228600" eaLnBrk="0" fontAlgn="base" hangingPunct="0">
              <a:spcBef>
                <a:spcPct val="0"/>
              </a:spcBef>
              <a:spcAft>
                <a:spcPct val="0"/>
              </a:spcAft>
              <a:defRPr sz="2400" b="1">
                <a:solidFill>
                  <a:schemeClr val="tx1"/>
                </a:solidFill>
                <a:latin typeface="Times New Roman" pitchFamily="18" charset="0"/>
                <a:ea typeface="宋体" pitchFamily="2" charset="-122"/>
              </a:defRPr>
            </a:lvl6pPr>
            <a:lvl7pPr marL="2971800" indent="-228600" eaLnBrk="0" fontAlgn="base" hangingPunct="0">
              <a:spcBef>
                <a:spcPct val="0"/>
              </a:spcBef>
              <a:spcAft>
                <a:spcPct val="0"/>
              </a:spcAft>
              <a:defRPr sz="2400" b="1">
                <a:solidFill>
                  <a:schemeClr val="tx1"/>
                </a:solidFill>
                <a:latin typeface="Times New Roman" pitchFamily="18" charset="0"/>
                <a:ea typeface="宋体" pitchFamily="2" charset="-122"/>
              </a:defRPr>
            </a:lvl7pPr>
            <a:lvl8pPr marL="3429000" indent="-228600" eaLnBrk="0" fontAlgn="base" hangingPunct="0">
              <a:spcBef>
                <a:spcPct val="0"/>
              </a:spcBef>
              <a:spcAft>
                <a:spcPct val="0"/>
              </a:spcAft>
              <a:defRPr sz="2400" b="1">
                <a:solidFill>
                  <a:schemeClr val="tx1"/>
                </a:solidFill>
                <a:latin typeface="Times New Roman" pitchFamily="18" charset="0"/>
                <a:ea typeface="宋体" pitchFamily="2" charset="-122"/>
              </a:defRPr>
            </a:lvl8pPr>
            <a:lvl9pPr marL="3886200" indent="-228600" eaLnBrk="0" fontAlgn="base" hangingPunct="0">
              <a:spcBef>
                <a:spcPct val="0"/>
              </a:spcBef>
              <a:spcAft>
                <a:spcPct val="0"/>
              </a:spcAft>
              <a:defRPr sz="2400" b="1">
                <a:solidFill>
                  <a:schemeClr val="tx1"/>
                </a:solidFill>
                <a:latin typeface="Times New Roman" pitchFamily="18" charset="0"/>
                <a:ea typeface="宋体" pitchFamily="2" charset="-122"/>
              </a:defRPr>
            </a:lvl9pPr>
          </a:lstStyle>
          <a:p>
            <a:pPr>
              <a:defRPr/>
            </a:pPr>
            <a:r>
              <a:rPr lang="en-US" altLang="zh-CN" dirty="0">
                <a:solidFill>
                  <a:schemeClr val="bg1"/>
                </a:solidFill>
                <a:latin typeface="Comic Sans MS" panose="030F0702030302020204" pitchFamily="66" charset="0"/>
                <a:cs typeface="Courier New" pitchFamily="49" charset="0"/>
              </a:rPr>
              <a:t>#include&lt;</a:t>
            </a:r>
            <a:r>
              <a:rPr lang="en-US" altLang="zh-CN" dirty="0" err="1">
                <a:solidFill>
                  <a:schemeClr val="bg1"/>
                </a:solidFill>
                <a:latin typeface="Comic Sans MS" panose="030F0702030302020204" pitchFamily="66" charset="0"/>
                <a:cs typeface="Courier New" pitchFamily="49" charset="0"/>
              </a:rPr>
              <a:t>iostream</a:t>
            </a:r>
            <a:r>
              <a:rPr lang="en-US" altLang="zh-CN" dirty="0">
                <a:solidFill>
                  <a:schemeClr val="bg1"/>
                </a:solidFill>
                <a:latin typeface="Comic Sans MS" panose="030F0702030302020204" pitchFamily="66" charset="0"/>
                <a:cs typeface="Courier New" pitchFamily="49" charset="0"/>
              </a:rPr>
              <a:t>&gt;</a:t>
            </a:r>
          </a:p>
          <a:p>
            <a:pPr>
              <a:defRPr/>
            </a:pPr>
            <a:r>
              <a:rPr lang="en-US" altLang="zh-CN" dirty="0">
                <a:solidFill>
                  <a:srgbClr val="FF0000"/>
                </a:solidFill>
                <a:latin typeface="Comic Sans MS" panose="030F0702030302020204" pitchFamily="66" charset="0"/>
                <a:cs typeface="Courier New" pitchFamily="49" charset="0"/>
              </a:rPr>
              <a:t>#include &lt;</a:t>
            </a:r>
            <a:r>
              <a:rPr lang="en-US" altLang="zh-CN" dirty="0" err="1">
                <a:solidFill>
                  <a:srgbClr val="FF0000"/>
                </a:solidFill>
                <a:latin typeface="Comic Sans MS" panose="030F0702030302020204" pitchFamily="66" charset="0"/>
                <a:cs typeface="Courier New" pitchFamily="49" charset="0"/>
              </a:rPr>
              <a:t>cmath</a:t>
            </a:r>
            <a:r>
              <a:rPr lang="en-US" altLang="zh-CN" dirty="0">
                <a:solidFill>
                  <a:srgbClr val="FF0000"/>
                </a:solidFill>
                <a:latin typeface="Comic Sans MS" panose="030F0702030302020204" pitchFamily="66" charset="0"/>
                <a:cs typeface="Courier New" pitchFamily="49" charset="0"/>
              </a:rPr>
              <a:t>&gt;</a:t>
            </a:r>
          </a:p>
          <a:p>
            <a:pPr>
              <a:defRPr/>
            </a:pPr>
            <a:r>
              <a:rPr lang="en-US" altLang="zh-CN" dirty="0">
                <a:solidFill>
                  <a:schemeClr val="bg1"/>
                </a:solidFill>
                <a:latin typeface="Comic Sans MS" panose="030F0702030302020204" pitchFamily="66" charset="0"/>
                <a:cs typeface="Courier New" pitchFamily="49" charset="0"/>
              </a:rPr>
              <a:t>using namespace std;</a:t>
            </a:r>
          </a:p>
        </p:txBody>
      </p:sp>
    </p:spTree>
    <p:extLst>
      <p:ext uri="{BB962C8B-B14F-4D97-AF65-F5344CB8AC3E}">
        <p14:creationId xmlns:p14="http://schemas.microsoft.com/office/powerpoint/2010/main" val="4286860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B793501-F8F5-42B7-9321-2BBFE5A02F84}"/>
              </a:ext>
            </a:extLst>
          </p:cNvPr>
          <p:cNvPicPr>
            <a:picLocks noChangeAspect="1"/>
          </p:cNvPicPr>
          <p:nvPr/>
        </p:nvPicPr>
        <p:blipFill>
          <a:blip r:embed="rId3"/>
          <a:stretch>
            <a:fillRect/>
          </a:stretch>
        </p:blipFill>
        <p:spPr>
          <a:xfrm>
            <a:off x="2410744" y="4330799"/>
            <a:ext cx="1245276" cy="960340"/>
          </a:xfrm>
          <a:prstGeom prst="rect">
            <a:avLst/>
          </a:prstGeom>
        </p:spPr>
      </p:pic>
      <p:sp>
        <p:nvSpPr>
          <p:cNvPr id="4" name="矩形 3"/>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7" name="直线连接符 6"/>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8" name="文本框 7">
            <a:extLst>
              <a:ext uri="{FF2B5EF4-FFF2-40B4-BE49-F238E27FC236}">
                <a16:creationId xmlns:a16="http://schemas.microsoft.com/office/drawing/2014/main" id="{CEF9F208-40D9-4FE7-8F7E-83E157E00C3B}"/>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5.6</a:t>
            </a:r>
            <a:r>
              <a:rPr lang="zh-CN" altLang="en-US" dirty="0"/>
              <a:t>编程案例二</a:t>
            </a:r>
          </a:p>
        </p:txBody>
      </p:sp>
      <p:sp>
        <p:nvSpPr>
          <p:cNvPr id="9" name="Rectangle 4">
            <a:extLst>
              <a:ext uri="{FF2B5EF4-FFF2-40B4-BE49-F238E27FC236}">
                <a16:creationId xmlns:a16="http://schemas.microsoft.com/office/drawing/2014/main" id="{3E4F7027-EE4F-4B22-A2DD-0357EB210CAE}"/>
              </a:ext>
            </a:extLst>
          </p:cNvPr>
          <p:cNvSpPr>
            <a:spLocks noChangeArrowheads="1"/>
          </p:cNvSpPr>
          <p:nvPr/>
        </p:nvSpPr>
        <p:spPr bwMode="auto">
          <a:xfrm>
            <a:off x="57920" y="1052372"/>
            <a:ext cx="8408369" cy="525401"/>
          </a:xfrm>
          <a:prstGeom prst="rect">
            <a:avLst/>
          </a:prstGeom>
          <a:noFill/>
          <a:ln w="9525">
            <a:noFill/>
            <a:miter lim="800000"/>
            <a:headEnd/>
            <a:tailEnd/>
          </a:ln>
        </p:spPr>
        <p:txBody>
          <a:bodyPr wrap="none" lIns="90000" tIns="46800" rIns="90000" bIns="46800">
            <a:spAutoFit/>
          </a:bodyPr>
          <a:lstStyle/>
          <a:p>
            <a:pPr algn="ctr" eaLnBrk="1" hangingPunct="1">
              <a:spcAft>
                <a:spcPts val="600"/>
              </a:spcAft>
              <a:defRPr/>
            </a:pPr>
            <a:r>
              <a:rPr kumimoji="1" lang="zh-CN" altLang="en-US" sz="2800" spc="-150" dirty="0">
                <a:solidFill>
                  <a:srgbClr val="134F85"/>
                </a:solidFill>
                <a:latin typeface="华光行书_CNKI" panose="02000500000000000000" pitchFamily="2" charset="-122"/>
                <a:ea typeface="华光行书_CNKI" panose="02000500000000000000" pitchFamily="2" charset="-122"/>
              </a:rPr>
              <a:t>编程实现数制转换：输入</a:t>
            </a:r>
            <a:r>
              <a:rPr kumimoji="1" lang="en-US" altLang="zh-CN" sz="2800" spc="-150" dirty="0">
                <a:solidFill>
                  <a:srgbClr val="134F85"/>
                </a:solidFill>
                <a:latin typeface="华光行书_CNKI" panose="02000500000000000000" pitchFamily="2" charset="-122"/>
                <a:ea typeface="华光行书_CNKI" panose="02000500000000000000" pitchFamily="2" charset="-122"/>
              </a:rPr>
              <a:t>8</a:t>
            </a:r>
            <a:r>
              <a:rPr kumimoji="1" lang="zh-CN" altLang="en-US" sz="2800" spc="-150" dirty="0">
                <a:solidFill>
                  <a:srgbClr val="134F85"/>
                </a:solidFill>
                <a:latin typeface="华光行书_CNKI" panose="02000500000000000000" pitchFamily="2" charset="-122"/>
                <a:ea typeface="华光行书_CNKI" panose="02000500000000000000" pitchFamily="2" charset="-122"/>
              </a:rPr>
              <a:t>位二进制，转换为</a:t>
            </a:r>
            <a:r>
              <a:rPr kumimoji="1" lang="en-US" altLang="zh-CN" sz="2800" spc="-150" dirty="0">
                <a:solidFill>
                  <a:srgbClr val="134F85"/>
                </a:solidFill>
                <a:latin typeface="华光行书_CNKI" panose="02000500000000000000" pitchFamily="2" charset="-122"/>
                <a:ea typeface="华光行书_CNKI" panose="02000500000000000000" pitchFamily="2" charset="-122"/>
              </a:rPr>
              <a:t>10</a:t>
            </a:r>
            <a:r>
              <a:rPr kumimoji="1" lang="zh-CN" altLang="en-US" sz="2800" spc="-150" dirty="0">
                <a:solidFill>
                  <a:srgbClr val="134F85"/>
                </a:solidFill>
                <a:latin typeface="华光行书_CNKI" panose="02000500000000000000" pitchFamily="2" charset="-122"/>
                <a:ea typeface="华光行书_CNKI" panose="02000500000000000000" pitchFamily="2" charset="-122"/>
              </a:rPr>
              <a:t>进制输出</a:t>
            </a:r>
          </a:p>
        </p:txBody>
      </p:sp>
      <p:sp>
        <p:nvSpPr>
          <p:cNvPr id="11" name="Rectangle 4">
            <a:extLst>
              <a:ext uri="{FF2B5EF4-FFF2-40B4-BE49-F238E27FC236}">
                <a16:creationId xmlns:a16="http://schemas.microsoft.com/office/drawing/2014/main" id="{02AC92D1-3CAB-465C-8588-706AED861CA0}"/>
              </a:ext>
            </a:extLst>
          </p:cNvPr>
          <p:cNvSpPr>
            <a:spLocks noChangeArrowheads="1"/>
          </p:cNvSpPr>
          <p:nvPr/>
        </p:nvSpPr>
        <p:spPr bwMode="auto">
          <a:xfrm>
            <a:off x="0" y="1594394"/>
            <a:ext cx="12635890" cy="153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eaLnBrk="1" hangingPunct="1"/>
            <a:r>
              <a:rPr kumimoji="1" lang="zh-CN" altLang="en-US" sz="2800" b="0" dirty="0">
                <a:solidFill>
                  <a:srgbClr val="134F85"/>
                </a:solidFill>
                <a:latin typeface="Comic Sans MS" panose="030F0702030302020204" pitchFamily="66" charset="0"/>
                <a:ea typeface="华光行书_CNKI" panose="02000500000000000000" pitchFamily="2" charset="-122"/>
              </a:rPr>
              <a:t>输入：</a:t>
            </a:r>
            <a:r>
              <a:rPr kumimoji="1" lang="en-US" altLang="zh-CN" sz="2400" b="0" dirty="0">
                <a:solidFill>
                  <a:srgbClr val="134F85"/>
                </a:solidFill>
                <a:latin typeface="Comic Sans MS" panose="030F0702030302020204" pitchFamily="66" charset="0"/>
                <a:ea typeface="华光行书_CNKI" panose="02000500000000000000" pitchFamily="2" charset="-122"/>
              </a:rPr>
              <a:t>1010 1101</a:t>
            </a:r>
            <a:endParaRPr kumimoji="1" lang="en-US" altLang="zh-CN" sz="2800" b="0" dirty="0">
              <a:solidFill>
                <a:srgbClr val="134F85"/>
              </a:solidFill>
              <a:latin typeface="Comic Sans MS" panose="030F0702030302020204" pitchFamily="66" charset="0"/>
              <a:ea typeface="华光行书_CNKI" panose="02000500000000000000" pitchFamily="2" charset="-122"/>
            </a:endParaRPr>
          </a:p>
          <a:p>
            <a:pPr eaLnBrk="1" hangingPunct="1">
              <a:lnSpc>
                <a:spcPct val="120000"/>
              </a:lnSpc>
            </a:pPr>
            <a:r>
              <a:rPr kumimoji="1" lang="zh-CN" altLang="en-US" sz="2800" b="0" dirty="0">
                <a:solidFill>
                  <a:srgbClr val="134F85"/>
                </a:solidFill>
                <a:latin typeface="Comic Sans MS" panose="030F0702030302020204" pitchFamily="66" charset="0"/>
                <a:ea typeface="华光行书_CNKI" panose="02000500000000000000" pitchFamily="2" charset="-122"/>
                <a:cs typeface="楷体_GB2312" pitchFamily="49" charset="-122"/>
              </a:rPr>
              <a:t>计算</a:t>
            </a:r>
            <a:r>
              <a:rPr kumimoji="1" lang="en-US" altLang="zh-CN" sz="2800" b="0" dirty="0">
                <a:solidFill>
                  <a:srgbClr val="134F85"/>
                </a:solidFill>
                <a:latin typeface="Comic Sans MS" panose="030F0702030302020204" pitchFamily="66" charset="0"/>
                <a:ea typeface="华光行书_CNKI" panose="02000500000000000000" pitchFamily="2" charset="-122"/>
                <a:cs typeface="楷体_GB2312" pitchFamily="49"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1010 1101</a:t>
            </a:r>
            <a:r>
              <a:rPr kumimoji="1" lang="en-US" altLang="zh-CN" sz="2400" b="0" baseline="-25000" dirty="0">
                <a:solidFill>
                  <a:srgbClr val="134F85"/>
                </a:solidFill>
                <a:latin typeface="Comic Sans MS" panose="030F0702030302020204" pitchFamily="66" charset="0"/>
                <a:ea typeface="华光行书_CNKI" panose="02000500000000000000" pitchFamily="2" charset="-122"/>
              </a:rPr>
              <a:t>2   </a:t>
            </a:r>
            <a:r>
              <a:rPr kumimoji="1" lang="en-US" altLang="zh-CN" sz="2400" b="0" dirty="0">
                <a:solidFill>
                  <a:srgbClr val="134F85"/>
                </a:solidFill>
                <a:latin typeface="Comic Sans MS" panose="030F0702030302020204" pitchFamily="66" charset="0"/>
                <a:ea typeface="华光行书_CNKI" panose="02000500000000000000" pitchFamily="2" charset="-122"/>
              </a:rPr>
              <a:t>= 1</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7 </a:t>
            </a:r>
            <a:r>
              <a:rPr kumimoji="1" lang="en-US" altLang="zh-CN" sz="2400" b="0" dirty="0">
                <a:solidFill>
                  <a:srgbClr val="134F85"/>
                </a:solidFill>
                <a:latin typeface="Comic Sans MS" panose="030F0702030302020204" pitchFamily="66" charset="0"/>
                <a:ea typeface="华光行书_CNKI" panose="02000500000000000000" pitchFamily="2" charset="-122"/>
              </a:rPr>
              <a:t>  + 0</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6</a:t>
            </a:r>
            <a:r>
              <a:rPr kumimoji="1" lang="en-US" altLang="zh-CN" sz="2400" b="0" dirty="0">
                <a:solidFill>
                  <a:srgbClr val="134F85"/>
                </a:solidFill>
                <a:latin typeface="Comic Sans MS" panose="030F0702030302020204" pitchFamily="66" charset="0"/>
                <a:ea typeface="华光行书_CNKI" panose="02000500000000000000" pitchFamily="2" charset="-122"/>
              </a:rPr>
              <a:t> + 1</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5 </a:t>
            </a:r>
            <a:r>
              <a:rPr kumimoji="1" lang="en-US" altLang="zh-CN" sz="2400" b="0" dirty="0">
                <a:solidFill>
                  <a:srgbClr val="134F85"/>
                </a:solidFill>
                <a:latin typeface="Comic Sans MS" panose="030F0702030302020204" pitchFamily="66" charset="0"/>
                <a:ea typeface="华光行书_CNKI" panose="02000500000000000000" pitchFamily="2" charset="-122"/>
              </a:rPr>
              <a:t>  + 0</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4</a:t>
            </a:r>
            <a:r>
              <a:rPr kumimoji="1" lang="en-US" altLang="zh-CN" sz="2400" b="0" dirty="0">
                <a:solidFill>
                  <a:srgbClr val="134F85"/>
                </a:solidFill>
                <a:latin typeface="Comic Sans MS" panose="030F0702030302020204" pitchFamily="66" charset="0"/>
                <a:ea typeface="华光行书_CNKI" panose="02000500000000000000" pitchFamily="2" charset="-122"/>
              </a:rPr>
              <a:t> + 1 </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3 </a:t>
            </a:r>
            <a:r>
              <a:rPr kumimoji="1" lang="en-US" altLang="zh-CN" sz="2400" b="0" dirty="0">
                <a:solidFill>
                  <a:srgbClr val="134F85"/>
                </a:solidFill>
                <a:latin typeface="Comic Sans MS" panose="030F0702030302020204" pitchFamily="66" charset="0"/>
                <a:ea typeface="华光行书_CNKI" panose="02000500000000000000" pitchFamily="2" charset="-122"/>
              </a:rPr>
              <a:t>+ 1 </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2  </a:t>
            </a:r>
            <a:r>
              <a:rPr kumimoji="1" lang="en-US" altLang="zh-CN" sz="2400" b="0" dirty="0">
                <a:solidFill>
                  <a:srgbClr val="134F85"/>
                </a:solidFill>
                <a:latin typeface="Comic Sans MS" panose="030F0702030302020204" pitchFamily="66" charset="0"/>
                <a:ea typeface="华光行书_CNKI" panose="02000500000000000000" pitchFamily="2" charset="-122"/>
              </a:rPr>
              <a:t>+ 0</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1 </a:t>
            </a:r>
            <a:r>
              <a:rPr kumimoji="1" lang="en-US" altLang="zh-CN" sz="2400" b="0" dirty="0">
                <a:solidFill>
                  <a:srgbClr val="134F85"/>
                </a:solidFill>
                <a:latin typeface="Comic Sans MS" panose="030F0702030302020204" pitchFamily="66" charset="0"/>
                <a:ea typeface="华光行书_CNKI" panose="02000500000000000000" pitchFamily="2" charset="-122"/>
              </a:rPr>
              <a:t> + 1</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0 </a:t>
            </a:r>
            <a:r>
              <a:rPr kumimoji="1" lang="en-US" altLang="zh-CN" sz="2400" b="0" dirty="0">
                <a:solidFill>
                  <a:srgbClr val="134F85"/>
                </a:solidFill>
                <a:latin typeface="Comic Sans MS" panose="030F0702030302020204" pitchFamily="66" charset="0"/>
                <a:ea typeface="华光行书_CNKI" panose="02000500000000000000" pitchFamily="2" charset="-122"/>
              </a:rPr>
              <a:t>= 173</a:t>
            </a:r>
            <a:r>
              <a:rPr kumimoji="1" lang="en-US" altLang="zh-CN" sz="2400" b="0" baseline="-25000" dirty="0">
                <a:solidFill>
                  <a:srgbClr val="134F85"/>
                </a:solidFill>
                <a:latin typeface="Comic Sans MS" panose="030F0702030302020204" pitchFamily="66" charset="0"/>
                <a:ea typeface="华光行书_CNKI" panose="02000500000000000000" pitchFamily="2" charset="-122"/>
              </a:rPr>
              <a:t>10</a:t>
            </a:r>
            <a:endParaRPr kumimoji="1" lang="en-US" altLang="zh-CN" b="0" baseline="-25000" dirty="0">
              <a:solidFill>
                <a:srgbClr val="134F85"/>
              </a:solidFill>
              <a:latin typeface="Comic Sans MS" panose="030F0702030302020204" pitchFamily="66" charset="0"/>
              <a:ea typeface="华光行书_CNKI" panose="02000500000000000000" pitchFamily="2" charset="-122"/>
            </a:endParaRPr>
          </a:p>
          <a:p>
            <a:pPr eaLnBrk="1" hangingPunct="1">
              <a:lnSpc>
                <a:spcPct val="120000"/>
              </a:lnSpc>
            </a:pPr>
            <a:r>
              <a:rPr kumimoji="1" lang="zh-CN" altLang="en-US" sz="2800" b="0" dirty="0">
                <a:solidFill>
                  <a:srgbClr val="134F85"/>
                </a:solidFill>
                <a:latin typeface="Comic Sans MS" panose="030F0702030302020204" pitchFamily="66" charset="0"/>
                <a:ea typeface="华光行书_CNKI" panose="02000500000000000000" pitchFamily="2" charset="-122"/>
              </a:rPr>
              <a:t>输出：</a:t>
            </a:r>
            <a:r>
              <a:rPr kumimoji="1" lang="en-US" altLang="zh-CN" sz="2400" b="0" dirty="0">
                <a:solidFill>
                  <a:srgbClr val="134F85"/>
                </a:solidFill>
                <a:latin typeface="Comic Sans MS" panose="030F0702030302020204" pitchFamily="66" charset="0"/>
                <a:ea typeface="华光行书_CNKI" panose="02000500000000000000" pitchFamily="2" charset="-122"/>
              </a:rPr>
              <a:t>173</a:t>
            </a:r>
            <a:endParaRPr kumimoji="1" lang="en-US" altLang="zh-CN" sz="2800" b="0" dirty="0">
              <a:solidFill>
                <a:srgbClr val="134F85"/>
              </a:solidFill>
              <a:latin typeface="Comic Sans MS" panose="030F0702030302020204" pitchFamily="66" charset="0"/>
              <a:ea typeface="华光行书_CNKI" panose="02000500000000000000" pitchFamily="2" charset="-122"/>
            </a:endParaRPr>
          </a:p>
        </p:txBody>
      </p:sp>
      <p:graphicFrame>
        <p:nvGraphicFramePr>
          <p:cNvPr id="12" name="表格 8">
            <a:extLst>
              <a:ext uri="{FF2B5EF4-FFF2-40B4-BE49-F238E27FC236}">
                <a16:creationId xmlns:a16="http://schemas.microsoft.com/office/drawing/2014/main" id="{6DBA63A1-5E08-4369-8C70-884A629750DF}"/>
              </a:ext>
            </a:extLst>
          </p:cNvPr>
          <p:cNvGraphicFramePr>
            <a:graphicFrameLocks noGrp="1"/>
          </p:cNvGraphicFramePr>
          <p:nvPr>
            <p:extLst>
              <p:ext uri="{D42A27DB-BD31-4B8C-83A1-F6EECF244321}">
                <p14:modId xmlns:p14="http://schemas.microsoft.com/office/powerpoint/2010/main" val="580923762"/>
              </p:ext>
            </p:extLst>
          </p:nvPr>
        </p:nvGraphicFramePr>
        <p:xfrm>
          <a:off x="57920" y="3199319"/>
          <a:ext cx="6096000" cy="91440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0000"/>
                    </a:ext>
                  </a:extLst>
                </a:gridCol>
                <a:gridCol w="762000">
                  <a:extLst>
                    <a:ext uri="{9D8B030D-6E8A-4147-A177-3AD203B41FA5}">
                      <a16:colId xmlns:a16="http://schemas.microsoft.com/office/drawing/2014/main" val="20001"/>
                    </a:ext>
                  </a:extLst>
                </a:gridCol>
                <a:gridCol w="762000">
                  <a:extLst>
                    <a:ext uri="{9D8B030D-6E8A-4147-A177-3AD203B41FA5}">
                      <a16:colId xmlns:a16="http://schemas.microsoft.com/office/drawing/2014/main" val="20002"/>
                    </a:ext>
                  </a:extLst>
                </a:gridCol>
                <a:gridCol w="762000">
                  <a:extLst>
                    <a:ext uri="{9D8B030D-6E8A-4147-A177-3AD203B41FA5}">
                      <a16:colId xmlns:a16="http://schemas.microsoft.com/office/drawing/2014/main" val="20003"/>
                    </a:ext>
                  </a:extLst>
                </a:gridCol>
                <a:gridCol w="762000">
                  <a:extLst>
                    <a:ext uri="{9D8B030D-6E8A-4147-A177-3AD203B41FA5}">
                      <a16:colId xmlns:a16="http://schemas.microsoft.com/office/drawing/2014/main" val="20004"/>
                    </a:ext>
                  </a:extLst>
                </a:gridCol>
                <a:gridCol w="762000">
                  <a:extLst>
                    <a:ext uri="{9D8B030D-6E8A-4147-A177-3AD203B41FA5}">
                      <a16:colId xmlns:a16="http://schemas.microsoft.com/office/drawing/2014/main" val="20005"/>
                    </a:ext>
                  </a:extLst>
                </a:gridCol>
                <a:gridCol w="762000">
                  <a:extLst>
                    <a:ext uri="{9D8B030D-6E8A-4147-A177-3AD203B41FA5}">
                      <a16:colId xmlns:a16="http://schemas.microsoft.com/office/drawing/2014/main" val="20006"/>
                    </a:ext>
                  </a:extLst>
                </a:gridCol>
                <a:gridCol w="762000">
                  <a:extLst>
                    <a:ext uri="{9D8B030D-6E8A-4147-A177-3AD203B41FA5}">
                      <a16:colId xmlns:a16="http://schemas.microsoft.com/office/drawing/2014/main" val="20007"/>
                    </a:ext>
                  </a:extLst>
                </a:gridCol>
              </a:tblGrid>
              <a:tr h="370840">
                <a:tc>
                  <a:txBody>
                    <a:bodyPr/>
                    <a:lstStyle/>
                    <a:p>
                      <a:pPr algn="ctr"/>
                      <a:r>
                        <a:rPr lang="en-US" altLang="zh-CN" sz="2400" dirty="0"/>
                        <a:t>1</a:t>
                      </a:r>
                      <a:endParaRPr lang="zh-CN" altLang="en-US" sz="2400" dirty="0"/>
                    </a:p>
                  </a:txBody>
                  <a:tcPr/>
                </a:tc>
                <a:tc>
                  <a:txBody>
                    <a:bodyPr/>
                    <a:lstStyle/>
                    <a:p>
                      <a:pPr algn="ctr"/>
                      <a:r>
                        <a:rPr lang="en-US" altLang="zh-CN" sz="2400" dirty="0"/>
                        <a:t>0</a:t>
                      </a:r>
                      <a:endParaRPr lang="zh-CN" altLang="en-US" sz="2400" dirty="0"/>
                    </a:p>
                  </a:txBody>
                  <a:tcPr/>
                </a:tc>
                <a:tc>
                  <a:txBody>
                    <a:bodyPr/>
                    <a:lstStyle/>
                    <a:p>
                      <a:pPr algn="ctr"/>
                      <a:r>
                        <a:rPr lang="en-US" altLang="zh-CN" sz="2400" dirty="0"/>
                        <a:t>1</a:t>
                      </a:r>
                      <a:endParaRPr lang="zh-CN" altLang="en-US" sz="2400" dirty="0"/>
                    </a:p>
                  </a:txBody>
                  <a:tcPr/>
                </a:tc>
                <a:tc>
                  <a:txBody>
                    <a:bodyPr/>
                    <a:lstStyle/>
                    <a:p>
                      <a:pPr algn="ctr"/>
                      <a:r>
                        <a:rPr lang="en-US" altLang="zh-CN" sz="2400" dirty="0"/>
                        <a:t>0</a:t>
                      </a:r>
                      <a:endParaRPr lang="zh-CN" altLang="en-US" sz="2400" dirty="0"/>
                    </a:p>
                  </a:txBody>
                  <a:tcPr/>
                </a:tc>
                <a:tc>
                  <a:txBody>
                    <a:bodyPr/>
                    <a:lstStyle/>
                    <a:p>
                      <a:pPr algn="ctr"/>
                      <a:r>
                        <a:rPr lang="en-US" altLang="zh-CN" sz="2400" dirty="0"/>
                        <a:t>1</a:t>
                      </a:r>
                      <a:endParaRPr lang="zh-CN" altLang="en-US" sz="2400" dirty="0"/>
                    </a:p>
                  </a:txBody>
                  <a:tcPr/>
                </a:tc>
                <a:tc>
                  <a:txBody>
                    <a:bodyPr/>
                    <a:lstStyle/>
                    <a:p>
                      <a:pPr algn="ctr"/>
                      <a:r>
                        <a:rPr lang="en-US" altLang="zh-CN" sz="2400" dirty="0"/>
                        <a:t>1</a:t>
                      </a:r>
                      <a:endParaRPr lang="zh-CN" altLang="en-US" sz="2400" dirty="0"/>
                    </a:p>
                  </a:txBody>
                  <a:tcPr/>
                </a:tc>
                <a:tc>
                  <a:txBody>
                    <a:bodyPr/>
                    <a:lstStyle/>
                    <a:p>
                      <a:pPr algn="ctr"/>
                      <a:r>
                        <a:rPr lang="en-US" altLang="zh-CN" sz="2400" dirty="0"/>
                        <a:t>0</a:t>
                      </a:r>
                      <a:endParaRPr lang="zh-CN" altLang="en-US" sz="2400" dirty="0"/>
                    </a:p>
                  </a:txBody>
                  <a:tcPr/>
                </a:tc>
                <a:tc>
                  <a:txBody>
                    <a:bodyPr/>
                    <a:lstStyle/>
                    <a:p>
                      <a:pPr algn="ctr"/>
                      <a:r>
                        <a:rPr lang="en-US" altLang="zh-CN" sz="2400" dirty="0"/>
                        <a:t>1</a:t>
                      </a:r>
                      <a:endParaRPr lang="zh-CN" altLang="en-US" sz="2400" dirty="0"/>
                    </a:p>
                  </a:txBody>
                  <a:tcPr/>
                </a:tc>
                <a:extLst>
                  <a:ext uri="{0D108BD9-81ED-4DB2-BD59-A6C34878D82A}">
                    <a16:rowId xmlns:a16="http://schemas.microsoft.com/office/drawing/2014/main" val="10000"/>
                  </a:ext>
                </a:extLst>
              </a:tr>
              <a:tr h="370840">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7</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6</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5 </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4</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3</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2</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1 </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0 </a:t>
                      </a:r>
                      <a:endParaRPr lang="zh-CN" altLang="en-US" sz="2400" dirty="0"/>
                    </a:p>
                  </a:txBody>
                  <a:tcPr/>
                </a:tc>
                <a:extLst>
                  <a:ext uri="{0D108BD9-81ED-4DB2-BD59-A6C34878D82A}">
                    <a16:rowId xmlns:a16="http://schemas.microsoft.com/office/drawing/2014/main" val="10001"/>
                  </a:ext>
                </a:extLst>
              </a:tr>
            </a:tbl>
          </a:graphicData>
        </a:graphic>
      </p:graphicFrame>
      <p:sp>
        <p:nvSpPr>
          <p:cNvPr id="13" name="矩形 12">
            <a:extLst>
              <a:ext uri="{FF2B5EF4-FFF2-40B4-BE49-F238E27FC236}">
                <a16:creationId xmlns:a16="http://schemas.microsoft.com/office/drawing/2014/main" id="{0CACEDA5-A55D-4B91-B6C3-61777AE6CF68}"/>
              </a:ext>
            </a:extLst>
          </p:cNvPr>
          <p:cNvSpPr/>
          <p:nvPr/>
        </p:nvSpPr>
        <p:spPr>
          <a:xfrm>
            <a:off x="3229657" y="5487603"/>
            <a:ext cx="944991" cy="523220"/>
          </a:xfrm>
          <a:prstGeom prst="rect">
            <a:avLst/>
          </a:prstGeom>
        </p:spPr>
        <p:txBody>
          <a:bodyPr wrap="square">
            <a:spAutoFit/>
          </a:bodyPr>
          <a:lstStyle/>
          <a:p>
            <a:pPr eaLnBrk="1" hangingPunct="1">
              <a:defRPr/>
            </a:pPr>
            <a:r>
              <a:rPr lang="en-US" altLang="zh-CN" sz="2800" dirty="0" err="1">
                <a:solidFill>
                  <a:srgbClr val="134F85"/>
                </a:solidFill>
                <a:latin typeface="Comic Sans MS" panose="030F0702030302020204" pitchFamily="66" charset="0"/>
                <a:ea typeface="楷体_GB2312"/>
                <a:cs typeface="楷体_GB2312"/>
              </a:rPr>
              <a:t>x</a:t>
            </a:r>
            <a:r>
              <a:rPr lang="en-US" altLang="zh-CN" sz="2800" baseline="30000" dirty="0" err="1">
                <a:solidFill>
                  <a:srgbClr val="134F85"/>
                </a:solidFill>
                <a:latin typeface="Comic Sans MS" panose="030F0702030302020204" pitchFamily="66" charset="0"/>
                <a:ea typeface="楷体_GB2312"/>
                <a:cs typeface="楷体_GB2312"/>
              </a:rPr>
              <a:t>n</a:t>
            </a:r>
            <a:endParaRPr kumimoji="1" lang="en-US" altLang="zh-CN" sz="2800" spc="-150" dirty="0">
              <a:solidFill>
                <a:srgbClr val="134F85"/>
              </a:solidFill>
              <a:latin typeface="Comic Sans MS" panose="030F0702030302020204" pitchFamily="66" charset="0"/>
              <a:ea typeface="黑体" panose="02010609060101010101" pitchFamily="49" charset="-122"/>
              <a:cs typeface="楷体_GB2312"/>
            </a:endParaRPr>
          </a:p>
        </p:txBody>
      </p:sp>
      <p:sp>
        <p:nvSpPr>
          <p:cNvPr id="14" name="箭头: 右 13">
            <a:extLst>
              <a:ext uri="{FF2B5EF4-FFF2-40B4-BE49-F238E27FC236}">
                <a16:creationId xmlns:a16="http://schemas.microsoft.com/office/drawing/2014/main" id="{E864F8B6-AFD4-4B21-A247-B18EF2F2254E}"/>
              </a:ext>
            </a:extLst>
          </p:cNvPr>
          <p:cNvSpPr>
            <a:spLocks noChangeArrowheads="1"/>
          </p:cNvSpPr>
          <p:nvPr/>
        </p:nvSpPr>
        <p:spPr bwMode="auto">
          <a:xfrm rot="5400000">
            <a:off x="2889713" y="4168855"/>
            <a:ext cx="287338" cy="287337"/>
          </a:xfrm>
          <a:prstGeom prst="rightArrow">
            <a:avLst>
              <a:gd name="adj1" fmla="val 50000"/>
              <a:gd name="adj2" fmla="val 50000"/>
            </a:avLst>
          </a:prstGeom>
          <a:solidFill>
            <a:schemeClr val="accent1"/>
          </a:solidFill>
          <a:ln w="9525" algn="ctr">
            <a:solidFill>
              <a:schemeClr val="tx1"/>
            </a:solidFill>
            <a:round/>
            <a:headEnd/>
            <a:tailEnd/>
          </a:ln>
        </p:spPr>
        <p:txBody>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eaLnBrk="1" hangingPunct="1"/>
            <a:endParaRPr lang="zh-CN" altLang="en-US"/>
          </a:p>
        </p:txBody>
      </p:sp>
      <p:sp>
        <p:nvSpPr>
          <p:cNvPr id="16" name="箭头: 下 15">
            <a:extLst>
              <a:ext uri="{FF2B5EF4-FFF2-40B4-BE49-F238E27FC236}">
                <a16:creationId xmlns:a16="http://schemas.microsoft.com/office/drawing/2014/main" id="{62C04DF8-0672-4513-B676-951C604886EA}"/>
              </a:ext>
            </a:extLst>
          </p:cNvPr>
          <p:cNvSpPr>
            <a:spLocks noChangeArrowheads="1"/>
          </p:cNvSpPr>
          <p:nvPr/>
        </p:nvSpPr>
        <p:spPr bwMode="auto">
          <a:xfrm>
            <a:off x="3307913" y="5203441"/>
            <a:ext cx="255587" cy="284162"/>
          </a:xfrm>
          <a:prstGeom prst="downArrow">
            <a:avLst>
              <a:gd name="adj1" fmla="val 50000"/>
              <a:gd name="adj2" fmla="val 50093"/>
            </a:avLst>
          </a:prstGeom>
          <a:solidFill>
            <a:schemeClr val="accent1"/>
          </a:solidFill>
          <a:ln w="9525" algn="ctr">
            <a:solidFill>
              <a:schemeClr val="tx1"/>
            </a:solidFill>
            <a:round/>
            <a:headEnd/>
            <a:tailEnd/>
          </a:ln>
        </p:spPr>
        <p:txBody>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eaLnBrk="1" hangingPunct="1"/>
            <a:endParaRPr lang="zh-CN" altLang="en-US"/>
          </a:p>
        </p:txBody>
      </p:sp>
      <p:sp>
        <p:nvSpPr>
          <p:cNvPr id="19" name="矩形 18">
            <a:extLst>
              <a:ext uri="{FF2B5EF4-FFF2-40B4-BE49-F238E27FC236}">
                <a16:creationId xmlns:a16="http://schemas.microsoft.com/office/drawing/2014/main" id="{DFB20F93-A732-49B3-89F7-5435BBEB6EFE}"/>
              </a:ext>
            </a:extLst>
          </p:cNvPr>
          <p:cNvSpPr/>
          <p:nvPr/>
        </p:nvSpPr>
        <p:spPr>
          <a:xfrm>
            <a:off x="5890357" y="4303712"/>
            <a:ext cx="6300850" cy="2554288"/>
          </a:xfrm>
          <a:prstGeom prst="rect">
            <a:avLst/>
          </a:prstGeom>
          <a:solidFill>
            <a:schemeClr val="accent5">
              <a:lumMod val="60000"/>
              <a:lumOff val="40000"/>
            </a:schemeClr>
          </a:solidFill>
        </p:spPr>
        <p:txBody>
          <a:bodyPr wrap="square">
            <a:spAutoFit/>
          </a:bodyPr>
          <a:lstStyle/>
          <a:p>
            <a:pPr>
              <a:defRPr/>
            </a:pPr>
            <a:r>
              <a:rPr lang="zh-CN" altLang="en-US" sz="3200" dirty="0">
                <a:latin typeface="Tw Cen MT" panose="020B0602020104020603" pitchFamily="34" charset="0"/>
              </a:rPr>
              <a:t>int power(int x, int n){</a:t>
            </a:r>
          </a:p>
          <a:p>
            <a:pPr>
              <a:defRPr/>
            </a:pPr>
            <a:r>
              <a:rPr lang="zh-CN" altLang="en-US" sz="3200" dirty="0">
                <a:latin typeface="Tw Cen MT" panose="020B0602020104020603" pitchFamily="34" charset="0"/>
              </a:rPr>
              <a:t>     int result  = 1;</a:t>
            </a:r>
          </a:p>
          <a:p>
            <a:pPr>
              <a:defRPr/>
            </a:pPr>
            <a:endParaRPr lang="en-US" altLang="zh-CN" sz="3200" dirty="0">
              <a:latin typeface="Tw Cen MT" panose="020B0602020104020603" pitchFamily="34" charset="0"/>
            </a:endParaRPr>
          </a:p>
          <a:p>
            <a:pPr>
              <a:defRPr/>
            </a:pPr>
            <a:r>
              <a:rPr lang="zh-CN" altLang="en-US" sz="3200" dirty="0">
                <a:latin typeface="Tw Cen MT" panose="020B0602020104020603" pitchFamily="34" charset="0"/>
              </a:rPr>
              <a:t>    return result;</a:t>
            </a:r>
            <a:endParaRPr lang="en-US" altLang="zh-CN" sz="3200" dirty="0">
              <a:latin typeface="Tw Cen MT" panose="020B0602020104020603" pitchFamily="34" charset="0"/>
            </a:endParaRPr>
          </a:p>
          <a:p>
            <a:pPr>
              <a:defRPr/>
            </a:pPr>
            <a:r>
              <a:rPr lang="zh-CN" altLang="en-US" sz="3200" dirty="0">
                <a:latin typeface="Tw Cen MT" panose="020B0602020104020603" pitchFamily="34" charset="0"/>
              </a:rPr>
              <a:t>}</a:t>
            </a:r>
          </a:p>
        </p:txBody>
      </p:sp>
      <p:sp>
        <p:nvSpPr>
          <p:cNvPr id="20" name="矩形 19">
            <a:extLst>
              <a:ext uri="{FF2B5EF4-FFF2-40B4-BE49-F238E27FC236}">
                <a16:creationId xmlns:a16="http://schemas.microsoft.com/office/drawing/2014/main" id="{F50EC4FB-0D93-4945-9529-D1DEE466863B}"/>
              </a:ext>
            </a:extLst>
          </p:cNvPr>
          <p:cNvSpPr/>
          <p:nvPr/>
        </p:nvSpPr>
        <p:spPr>
          <a:xfrm>
            <a:off x="6453920" y="5197263"/>
            <a:ext cx="4572000" cy="584200"/>
          </a:xfrm>
          <a:prstGeom prst="rect">
            <a:avLst/>
          </a:prstGeom>
          <a:solidFill>
            <a:schemeClr val="accent5">
              <a:lumMod val="60000"/>
              <a:lumOff val="40000"/>
            </a:schemeClr>
          </a:solidFill>
        </p:spPr>
        <p:txBody>
          <a:bodyPr>
            <a:spAutoFit/>
          </a:bodyPr>
          <a:lstStyle/>
          <a:p>
            <a:pPr>
              <a:defRPr/>
            </a:pPr>
            <a:r>
              <a:rPr lang="zh-CN" altLang="en-US" sz="3200" dirty="0">
                <a:latin typeface="Tw Cen MT" panose="020B0602020104020603" pitchFamily="34" charset="0"/>
              </a:rPr>
              <a:t>while(n--) result *= x;</a:t>
            </a:r>
          </a:p>
        </p:txBody>
      </p:sp>
      <p:sp>
        <p:nvSpPr>
          <p:cNvPr id="2" name="箭头: 右 1">
            <a:extLst>
              <a:ext uri="{FF2B5EF4-FFF2-40B4-BE49-F238E27FC236}">
                <a16:creationId xmlns:a16="http://schemas.microsoft.com/office/drawing/2014/main" id="{36E600F6-304C-45A4-90CE-9BE076C0F4B5}"/>
              </a:ext>
            </a:extLst>
          </p:cNvPr>
          <p:cNvSpPr/>
          <p:nvPr/>
        </p:nvSpPr>
        <p:spPr>
          <a:xfrm>
            <a:off x="4012283" y="5602283"/>
            <a:ext cx="1597306" cy="29386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6568965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500" fill="hold"/>
                                        <p:tgtEl>
                                          <p:spTgt spid="11"/>
                                        </p:tgtEl>
                                        <p:attrNameLst>
                                          <p:attrName>ppt_w</p:attrName>
                                        </p:attrNameLst>
                                      </p:cBhvr>
                                      <p:tavLst>
                                        <p:tav tm="0">
                                          <p:val>
                                            <p:fltVal val="0"/>
                                          </p:val>
                                        </p:tav>
                                        <p:tav tm="100000">
                                          <p:val>
                                            <p:strVal val="#ppt_w"/>
                                          </p:val>
                                        </p:tav>
                                      </p:tavLst>
                                    </p:anim>
                                    <p:anim calcmode="lin" valueType="num">
                                      <p:cBhvr>
                                        <p:cTn id="15" dur="500" fill="hold"/>
                                        <p:tgtEl>
                                          <p:spTgt spid="11"/>
                                        </p:tgtEl>
                                        <p:attrNameLst>
                                          <p:attrName>ppt_h</p:attrName>
                                        </p:attrNameLst>
                                      </p:cBhvr>
                                      <p:tavLst>
                                        <p:tav tm="0">
                                          <p:val>
                                            <p:fltVal val="0"/>
                                          </p:val>
                                        </p:tav>
                                        <p:tav tm="100000">
                                          <p:val>
                                            <p:strVal val="#ppt_h"/>
                                          </p:val>
                                        </p:tav>
                                      </p:tavLst>
                                    </p:anim>
                                    <p:animEffect transition="in" filter="fade">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barn(inVertical)">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1000"/>
                                        <p:tgtEl>
                                          <p:spTgt spid="3"/>
                                        </p:tgtEl>
                                      </p:cBhvr>
                                    </p:animEffect>
                                    <p:anim calcmode="lin" valueType="num">
                                      <p:cBhvr>
                                        <p:cTn id="34" dur="1000" fill="hold"/>
                                        <p:tgtEl>
                                          <p:spTgt spid="3"/>
                                        </p:tgtEl>
                                        <p:attrNameLst>
                                          <p:attrName>ppt_x</p:attrName>
                                        </p:attrNameLst>
                                      </p:cBhvr>
                                      <p:tavLst>
                                        <p:tav tm="0">
                                          <p:val>
                                            <p:strVal val="#ppt_x"/>
                                          </p:val>
                                        </p:tav>
                                        <p:tav tm="100000">
                                          <p:val>
                                            <p:strVal val="#ppt_x"/>
                                          </p:val>
                                        </p:tav>
                                      </p:tavLst>
                                    </p:anim>
                                    <p:anim calcmode="lin" valueType="num">
                                      <p:cBhvr>
                                        <p:cTn id="3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barn(inVertical)">
                                      <p:cBhvr>
                                        <p:cTn id="40" dur="500"/>
                                        <p:tgtEl>
                                          <p:spTgt spid="13"/>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barn(inVertical)">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13" presetClass="entr" presetSubtype="16" fill="hold" grpId="0" nodeType="click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plus(in)">
                                      <p:cBhvr>
                                        <p:cTn id="48" dur="2000"/>
                                        <p:tgtEl>
                                          <p:spTgt spid="19"/>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grpId="0" nodeType="clickEffect">
                                  <p:stCondLst>
                                    <p:cond delay="0"/>
                                  </p:stCondLst>
                                  <p:childTnLst>
                                    <p:set>
                                      <p:cBhvr>
                                        <p:cTn id="52" dur="1" fill="hold">
                                          <p:stCondLst>
                                            <p:cond delay="0"/>
                                          </p:stCondLst>
                                        </p:cTn>
                                        <p:tgtEl>
                                          <p:spTgt spid="2"/>
                                        </p:tgtEl>
                                        <p:attrNameLst>
                                          <p:attrName>style.visibility</p:attrName>
                                        </p:attrNameLst>
                                      </p:cBhvr>
                                      <p:to>
                                        <p:strVal val="visible"/>
                                      </p:to>
                                    </p:set>
                                    <p:animEffect transition="in" filter="barn(inVertical)">
                                      <p:cBhvr>
                                        <p:cTn id="53" dur="500"/>
                                        <p:tgtEl>
                                          <p:spTgt spid="2"/>
                                        </p:tgtEl>
                                      </p:cBhvr>
                                    </p:animEffect>
                                  </p:childTnLst>
                                </p:cTn>
                              </p:par>
                            </p:childTnLst>
                          </p:cTn>
                        </p:par>
                      </p:childTnLst>
                    </p:cTn>
                  </p:par>
                  <p:par>
                    <p:cTn id="54" fill="hold">
                      <p:stCondLst>
                        <p:cond delay="indefinite"/>
                      </p:stCondLst>
                      <p:childTnLst>
                        <p:par>
                          <p:cTn id="55" fill="hold">
                            <p:stCondLst>
                              <p:cond delay="0"/>
                            </p:stCondLst>
                            <p:childTnLst>
                              <p:par>
                                <p:cTn id="56" presetID="16" presetClass="entr" presetSubtype="21" fill="hold" grpId="0" nodeType="click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barn(inVertical)">
                                      <p:cBhvr>
                                        <p:cTn id="5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P spid="14" grpId="0" animBg="1"/>
      <p:bldP spid="16" grpId="0" animBg="1"/>
      <p:bldP spid="19" grpId="0" animBg="1"/>
      <p:bldP spid="20" grpId="0" animBg="1"/>
      <p:bldP spid="2"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B793501-F8F5-42B7-9321-2BBFE5A02F84}"/>
              </a:ext>
            </a:extLst>
          </p:cNvPr>
          <p:cNvPicPr>
            <a:picLocks noChangeAspect="1"/>
          </p:cNvPicPr>
          <p:nvPr/>
        </p:nvPicPr>
        <p:blipFill>
          <a:blip r:embed="rId3"/>
          <a:stretch>
            <a:fillRect/>
          </a:stretch>
        </p:blipFill>
        <p:spPr>
          <a:xfrm>
            <a:off x="2410744" y="4330799"/>
            <a:ext cx="1245276" cy="960340"/>
          </a:xfrm>
          <a:prstGeom prst="rect">
            <a:avLst/>
          </a:prstGeom>
        </p:spPr>
      </p:pic>
      <p:sp>
        <p:nvSpPr>
          <p:cNvPr id="4" name="矩形 3"/>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7" name="直线连接符 6"/>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8" name="文本框 7">
            <a:extLst>
              <a:ext uri="{FF2B5EF4-FFF2-40B4-BE49-F238E27FC236}">
                <a16:creationId xmlns:a16="http://schemas.microsoft.com/office/drawing/2014/main" id="{CEF9F208-40D9-4FE7-8F7E-83E157E00C3B}"/>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5.6</a:t>
            </a:r>
            <a:r>
              <a:rPr lang="zh-CN" altLang="en-US" dirty="0"/>
              <a:t>编程案例二</a:t>
            </a:r>
          </a:p>
        </p:txBody>
      </p:sp>
      <p:sp>
        <p:nvSpPr>
          <p:cNvPr id="9" name="Rectangle 4">
            <a:extLst>
              <a:ext uri="{FF2B5EF4-FFF2-40B4-BE49-F238E27FC236}">
                <a16:creationId xmlns:a16="http://schemas.microsoft.com/office/drawing/2014/main" id="{3E4F7027-EE4F-4B22-A2DD-0357EB210CAE}"/>
              </a:ext>
            </a:extLst>
          </p:cNvPr>
          <p:cNvSpPr>
            <a:spLocks noChangeArrowheads="1"/>
          </p:cNvSpPr>
          <p:nvPr/>
        </p:nvSpPr>
        <p:spPr bwMode="auto">
          <a:xfrm>
            <a:off x="57920" y="1052372"/>
            <a:ext cx="8408369" cy="525401"/>
          </a:xfrm>
          <a:prstGeom prst="rect">
            <a:avLst/>
          </a:prstGeom>
          <a:noFill/>
          <a:ln w="9525">
            <a:noFill/>
            <a:miter lim="800000"/>
            <a:headEnd/>
            <a:tailEnd/>
          </a:ln>
        </p:spPr>
        <p:txBody>
          <a:bodyPr wrap="none" lIns="90000" tIns="46800" rIns="90000" bIns="46800">
            <a:spAutoFit/>
          </a:bodyPr>
          <a:lstStyle/>
          <a:p>
            <a:pPr algn="ctr" eaLnBrk="1" hangingPunct="1">
              <a:spcAft>
                <a:spcPts val="600"/>
              </a:spcAft>
              <a:defRPr/>
            </a:pPr>
            <a:r>
              <a:rPr kumimoji="1" lang="zh-CN" altLang="en-US" sz="2800" spc="-150" dirty="0">
                <a:solidFill>
                  <a:srgbClr val="134F85"/>
                </a:solidFill>
                <a:latin typeface="华光行书_CNKI" panose="02000500000000000000" pitchFamily="2" charset="-122"/>
                <a:ea typeface="华光行书_CNKI" panose="02000500000000000000" pitchFamily="2" charset="-122"/>
              </a:rPr>
              <a:t>编程实现数制转换：输入</a:t>
            </a:r>
            <a:r>
              <a:rPr kumimoji="1" lang="en-US" altLang="zh-CN" sz="2800" spc="-150" dirty="0">
                <a:solidFill>
                  <a:srgbClr val="134F85"/>
                </a:solidFill>
                <a:latin typeface="华光行书_CNKI" panose="02000500000000000000" pitchFamily="2" charset="-122"/>
                <a:ea typeface="华光行书_CNKI" panose="02000500000000000000" pitchFamily="2" charset="-122"/>
              </a:rPr>
              <a:t>8</a:t>
            </a:r>
            <a:r>
              <a:rPr kumimoji="1" lang="zh-CN" altLang="en-US" sz="2800" spc="-150" dirty="0">
                <a:solidFill>
                  <a:srgbClr val="134F85"/>
                </a:solidFill>
                <a:latin typeface="华光行书_CNKI" panose="02000500000000000000" pitchFamily="2" charset="-122"/>
                <a:ea typeface="华光行书_CNKI" panose="02000500000000000000" pitchFamily="2" charset="-122"/>
              </a:rPr>
              <a:t>位二进制，转换为</a:t>
            </a:r>
            <a:r>
              <a:rPr kumimoji="1" lang="en-US" altLang="zh-CN" sz="2800" spc="-150" dirty="0">
                <a:solidFill>
                  <a:srgbClr val="134F85"/>
                </a:solidFill>
                <a:latin typeface="华光行书_CNKI" panose="02000500000000000000" pitchFamily="2" charset="-122"/>
                <a:ea typeface="华光行书_CNKI" panose="02000500000000000000" pitchFamily="2" charset="-122"/>
              </a:rPr>
              <a:t>10</a:t>
            </a:r>
            <a:r>
              <a:rPr kumimoji="1" lang="zh-CN" altLang="en-US" sz="2800" spc="-150" dirty="0">
                <a:solidFill>
                  <a:srgbClr val="134F85"/>
                </a:solidFill>
                <a:latin typeface="华光行书_CNKI" panose="02000500000000000000" pitchFamily="2" charset="-122"/>
                <a:ea typeface="华光行书_CNKI" panose="02000500000000000000" pitchFamily="2" charset="-122"/>
              </a:rPr>
              <a:t>进制输出</a:t>
            </a:r>
          </a:p>
        </p:txBody>
      </p:sp>
      <p:sp>
        <p:nvSpPr>
          <p:cNvPr id="11" name="Rectangle 4">
            <a:extLst>
              <a:ext uri="{FF2B5EF4-FFF2-40B4-BE49-F238E27FC236}">
                <a16:creationId xmlns:a16="http://schemas.microsoft.com/office/drawing/2014/main" id="{02AC92D1-3CAB-465C-8588-706AED861CA0}"/>
              </a:ext>
            </a:extLst>
          </p:cNvPr>
          <p:cNvSpPr>
            <a:spLocks noChangeArrowheads="1"/>
          </p:cNvSpPr>
          <p:nvPr/>
        </p:nvSpPr>
        <p:spPr bwMode="auto">
          <a:xfrm>
            <a:off x="0" y="1594394"/>
            <a:ext cx="12635890" cy="153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eaLnBrk="1" hangingPunct="1"/>
            <a:r>
              <a:rPr kumimoji="1" lang="zh-CN" altLang="en-US" sz="2800" b="0" dirty="0">
                <a:solidFill>
                  <a:srgbClr val="134F85"/>
                </a:solidFill>
                <a:latin typeface="Comic Sans MS" panose="030F0702030302020204" pitchFamily="66" charset="0"/>
                <a:ea typeface="华光行书_CNKI" panose="02000500000000000000" pitchFamily="2" charset="-122"/>
              </a:rPr>
              <a:t>输入：</a:t>
            </a:r>
            <a:r>
              <a:rPr kumimoji="1" lang="en-US" altLang="zh-CN" sz="2400" b="0" dirty="0">
                <a:solidFill>
                  <a:srgbClr val="134F85"/>
                </a:solidFill>
                <a:latin typeface="Comic Sans MS" panose="030F0702030302020204" pitchFamily="66" charset="0"/>
                <a:ea typeface="华光行书_CNKI" panose="02000500000000000000" pitchFamily="2" charset="-122"/>
              </a:rPr>
              <a:t>1010 1101</a:t>
            </a:r>
            <a:endParaRPr kumimoji="1" lang="en-US" altLang="zh-CN" sz="2800" b="0" dirty="0">
              <a:solidFill>
                <a:srgbClr val="134F85"/>
              </a:solidFill>
              <a:latin typeface="Comic Sans MS" panose="030F0702030302020204" pitchFamily="66" charset="0"/>
              <a:ea typeface="华光行书_CNKI" panose="02000500000000000000" pitchFamily="2" charset="-122"/>
            </a:endParaRPr>
          </a:p>
          <a:p>
            <a:pPr eaLnBrk="1" hangingPunct="1">
              <a:lnSpc>
                <a:spcPct val="120000"/>
              </a:lnSpc>
            </a:pPr>
            <a:r>
              <a:rPr kumimoji="1" lang="zh-CN" altLang="en-US" sz="2800" b="0" dirty="0">
                <a:solidFill>
                  <a:srgbClr val="134F85"/>
                </a:solidFill>
                <a:latin typeface="Comic Sans MS" panose="030F0702030302020204" pitchFamily="66" charset="0"/>
                <a:ea typeface="华光行书_CNKI" panose="02000500000000000000" pitchFamily="2" charset="-122"/>
                <a:cs typeface="楷体_GB2312" pitchFamily="49" charset="-122"/>
              </a:rPr>
              <a:t>计算</a:t>
            </a:r>
            <a:r>
              <a:rPr kumimoji="1" lang="en-US" altLang="zh-CN" sz="2800" b="0" dirty="0">
                <a:solidFill>
                  <a:srgbClr val="134F85"/>
                </a:solidFill>
                <a:latin typeface="Comic Sans MS" panose="030F0702030302020204" pitchFamily="66" charset="0"/>
                <a:ea typeface="华光行书_CNKI" panose="02000500000000000000" pitchFamily="2" charset="-122"/>
                <a:cs typeface="楷体_GB2312" pitchFamily="49"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1010 1101</a:t>
            </a:r>
            <a:r>
              <a:rPr kumimoji="1" lang="en-US" altLang="zh-CN" sz="2400" b="0" baseline="-25000" dirty="0">
                <a:solidFill>
                  <a:srgbClr val="134F85"/>
                </a:solidFill>
                <a:latin typeface="Comic Sans MS" panose="030F0702030302020204" pitchFamily="66" charset="0"/>
                <a:ea typeface="华光行书_CNKI" panose="02000500000000000000" pitchFamily="2" charset="-122"/>
              </a:rPr>
              <a:t>2   </a:t>
            </a:r>
            <a:r>
              <a:rPr kumimoji="1" lang="en-US" altLang="zh-CN" sz="2400" b="0" dirty="0">
                <a:solidFill>
                  <a:srgbClr val="134F85"/>
                </a:solidFill>
                <a:latin typeface="Comic Sans MS" panose="030F0702030302020204" pitchFamily="66" charset="0"/>
                <a:ea typeface="华光行书_CNKI" panose="02000500000000000000" pitchFamily="2" charset="-122"/>
              </a:rPr>
              <a:t>= 1</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7 </a:t>
            </a:r>
            <a:r>
              <a:rPr kumimoji="1" lang="en-US" altLang="zh-CN" sz="2400" b="0" dirty="0">
                <a:solidFill>
                  <a:srgbClr val="134F85"/>
                </a:solidFill>
                <a:latin typeface="Comic Sans MS" panose="030F0702030302020204" pitchFamily="66" charset="0"/>
                <a:ea typeface="华光行书_CNKI" panose="02000500000000000000" pitchFamily="2" charset="-122"/>
              </a:rPr>
              <a:t>  + 0</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6</a:t>
            </a:r>
            <a:r>
              <a:rPr kumimoji="1" lang="en-US" altLang="zh-CN" sz="2400" b="0" dirty="0">
                <a:solidFill>
                  <a:srgbClr val="134F85"/>
                </a:solidFill>
                <a:latin typeface="Comic Sans MS" panose="030F0702030302020204" pitchFamily="66" charset="0"/>
                <a:ea typeface="华光行书_CNKI" panose="02000500000000000000" pitchFamily="2" charset="-122"/>
              </a:rPr>
              <a:t> + 1</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5 </a:t>
            </a:r>
            <a:r>
              <a:rPr kumimoji="1" lang="en-US" altLang="zh-CN" sz="2400" b="0" dirty="0">
                <a:solidFill>
                  <a:srgbClr val="134F85"/>
                </a:solidFill>
                <a:latin typeface="Comic Sans MS" panose="030F0702030302020204" pitchFamily="66" charset="0"/>
                <a:ea typeface="华光行书_CNKI" panose="02000500000000000000" pitchFamily="2" charset="-122"/>
              </a:rPr>
              <a:t>  + 0</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4</a:t>
            </a:r>
            <a:r>
              <a:rPr kumimoji="1" lang="en-US" altLang="zh-CN" sz="2400" b="0" dirty="0">
                <a:solidFill>
                  <a:srgbClr val="134F85"/>
                </a:solidFill>
                <a:latin typeface="Comic Sans MS" panose="030F0702030302020204" pitchFamily="66" charset="0"/>
                <a:ea typeface="华光行书_CNKI" panose="02000500000000000000" pitchFamily="2" charset="-122"/>
              </a:rPr>
              <a:t> + 1 </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3 </a:t>
            </a:r>
            <a:r>
              <a:rPr kumimoji="1" lang="en-US" altLang="zh-CN" sz="2400" b="0" dirty="0">
                <a:solidFill>
                  <a:srgbClr val="134F85"/>
                </a:solidFill>
                <a:latin typeface="Comic Sans MS" panose="030F0702030302020204" pitchFamily="66" charset="0"/>
                <a:ea typeface="华光行书_CNKI" panose="02000500000000000000" pitchFamily="2" charset="-122"/>
              </a:rPr>
              <a:t>+ 1 </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2  </a:t>
            </a:r>
            <a:r>
              <a:rPr kumimoji="1" lang="en-US" altLang="zh-CN" sz="2400" b="0" dirty="0">
                <a:solidFill>
                  <a:srgbClr val="134F85"/>
                </a:solidFill>
                <a:latin typeface="Comic Sans MS" panose="030F0702030302020204" pitchFamily="66" charset="0"/>
                <a:ea typeface="华光行书_CNKI" panose="02000500000000000000" pitchFamily="2" charset="-122"/>
              </a:rPr>
              <a:t>+ 0</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1 </a:t>
            </a:r>
            <a:r>
              <a:rPr kumimoji="1" lang="en-US" altLang="zh-CN" sz="2400" b="0" dirty="0">
                <a:solidFill>
                  <a:srgbClr val="134F85"/>
                </a:solidFill>
                <a:latin typeface="Comic Sans MS" panose="030F0702030302020204" pitchFamily="66" charset="0"/>
                <a:ea typeface="华光行书_CNKI" panose="02000500000000000000" pitchFamily="2" charset="-122"/>
              </a:rPr>
              <a:t> + 1</a:t>
            </a:r>
            <a:r>
              <a:rPr kumimoji="1" lang="zh-CN" altLang="en-US" sz="2400" b="0" dirty="0">
                <a:solidFill>
                  <a:srgbClr val="134F85"/>
                </a:solidFill>
                <a:latin typeface="Comic Sans MS" panose="030F0702030302020204" pitchFamily="66" charset="0"/>
                <a:ea typeface="华光行书_CNKI" panose="02000500000000000000" pitchFamily="2" charset="-122"/>
              </a:rPr>
              <a:t>*</a:t>
            </a:r>
            <a:r>
              <a:rPr kumimoji="1" lang="en-US" altLang="zh-CN" sz="2400" b="0" dirty="0">
                <a:solidFill>
                  <a:srgbClr val="134F85"/>
                </a:solidFill>
                <a:latin typeface="Comic Sans MS" panose="030F0702030302020204" pitchFamily="66" charset="0"/>
                <a:ea typeface="华光行书_CNKI" panose="02000500000000000000" pitchFamily="2" charset="-122"/>
              </a:rPr>
              <a:t> 2</a:t>
            </a:r>
            <a:r>
              <a:rPr kumimoji="1" lang="en-US" altLang="zh-CN" sz="2400" b="0" baseline="30000" dirty="0">
                <a:solidFill>
                  <a:srgbClr val="134F85"/>
                </a:solidFill>
                <a:latin typeface="Comic Sans MS" panose="030F0702030302020204" pitchFamily="66" charset="0"/>
                <a:ea typeface="华光行书_CNKI" panose="02000500000000000000" pitchFamily="2" charset="-122"/>
              </a:rPr>
              <a:t>0 </a:t>
            </a:r>
            <a:r>
              <a:rPr kumimoji="1" lang="en-US" altLang="zh-CN" sz="2400" b="0" dirty="0">
                <a:solidFill>
                  <a:srgbClr val="134F85"/>
                </a:solidFill>
                <a:latin typeface="Comic Sans MS" panose="030F0702030302020204" pitchFamily="66" charset="0"/>
                <a:ea typeface="华光行书_CNKI" panose="02000500000000000000" pitchFamily="2" charset="-122"/>
              </a:rPr>
              <a:t>= 173</a:t>
            </a:r>
            <a:r>
              <a:rPr kumimoji="1" lang="en-US" altLang="zh-CN" sz="2400" b="0" baseline="-25000" dirty="0">
                <a:solidFill>
                  <a:srgbClr val="134F85"/>
                </a:solidFill>
                <a:latin typeface="Comic Sans MS" panose="030F0702030302020204" pitchFamily="66" charset="0"/>
                <a:ea typeface="华光行书_CNKI" panose="02000500000000000000" pitchFamily="2" charset="-122"/>
              </a:rPr>
              <a:t>10</a:t>
            </a:r>
            <a:endParaRPr kumimoji="1" lang="en-US" altLang="zh-CN" b="0" baseline="-25000" dirty="0">
              <a:solidFill>
                <a:srgbClr val="134F85"/>
              </a:solidFill>
              <a:latin typeface="Comic Sans MS" panose="030F0702030302020204" pitchFamily="66" charset="0"/>
              <a:ea typeface="华光行书_CNKI" panose="02000500000000000000" pitchFamily="2" charset="-122"/>
            </a:endParaRPr>
          </a:p>
          <a:p>
            <a:pPr eaLnBrk="1" hangingPunct="1">
              <a:lnSpc>
                <a:spcPct val="120000"/>
              </a:lnSpc>
            </a:pPr>
            <a:r>
              <a:rPr kumimoji="1" lang="zh-CN" altLang="en-US" sz="2800" b="0" dirty="0">
                <a:solidFill>
                  <a:srgbClr val="134F85"/>
                </a:solidFill>
                <a:latin typeface="Comic Sans MS" panose="030F0702030302020204" pitchFamily="66" charset="0"/>
                <a:ea typeface="华光行书_CNKI" panose="02000500000000000000" pitchFamily="2" charset="-122"/>
              </a:rPr>
              <a:t>输出：</a:t>
            </a:r>
            <a:r>
              <a:rPr kumimoji="1" lang="en-US" altLang="zh-CN" sz="2400" b="0" dirty="0">
                <a:solidFill>
                  <a:srgbClr val="134F85"/>
                </a:solidFill>
                <a:latin typeface="Comic Sans MS" panose="030F0702030302020204" pitchFamily="66" charset="0"/>
                <a:ea typeface="华光行书_CNKI" panose="02000500000000000000" pitchFamily="2" charset="-122"/>
              </a:rPr>
              <a:t>173</a:t>
            </a:r>
            <a:endParaRPr kumimoji="1" lang="en-US" altLang="zh-CN" sz="2800" b="0" dirty="0">
              <a:solidFill>
                <a:srgbClr val="134F85"/>
              </a:solidFill>
              <a:latin typeface="Comic Sans MS" panose="030F0702030302020204" pitchFamily="66" charset="0"/>
              <a:ea typeface="华光行书_CNKI" panose="02000500000000000000" pitchFamily="2" charset="-122"/>
            </a:endParaRPr>
          </a:p>
        </p:txBody>
      </p:sp>
      <p:graphicFrame>
        <p:nvGraphicFramePr>
          <p:cNvPr id="12" name="表格 8">
            <a:extLst>
              <a:ext uri="{FF2B5EF4-FFF2-40B4-BE49-F238E27FC236}">
                <a16:creationId xmlns:a16="http://schemas.microsoft.com/office/drawing/2014/main" id="{6DBA63A1-5E08-4369-8C70-884A629750DF}"/>
              </a:ext>
            </a:extLst>
          </p:cNvPr>
          <p:cNvGraphicFramePr>
            <a:graphicFrameLocks noGrp="1"/>
          </p:cNvGraphicFramePr>
          <p:nvPr>
            <p:extLst>
              <p:ext uri="{D42A27DB-BD31-4B8C-83A1-F6EECF244321}">
                <p14:modId xmlns:p14="http://schemas.microsoft.com/office/powerpoint/2010/main" val="4268291609"/>
              </p:ext>
            </p:extLst>
          </p:nvPr>
        </p:nvGraphicFramePr>
        <p:xfrm>
          <a:off x="26406" y="3224436"/>
          <a:ext cx="4236288" cy="914400"/>
        </p:xfrm>
        <a:graphic>
          <a:graphicData uri="http://schemas.openxmlformats.org/drawingml/2006/table">
            <a:tbl>
              <a:tblPr firstRow="1" bandRow="1">
                <a:tableStyleId>{5C22544A-7EE6-4342-B048-85BDC9FD1C3A}</a:tableStyleId>
              </a:tblPr>
              <a:tblGrid>
                <a:gridCol w="517479">
                  <a:extLst>
                    <a:ext uri="{9D8B030D-6E8A-4147-A177-3AD203B41FA5}">
                      <a16:colId xmlns:a16="http://schemas.microsoft.com/office/drawing/2014/main" val="20000"/>
                    </a:ext>
                  </a:extLst>
                </a:gridCol>
                <a:gridCol w="527471">
                  <a:extLst>
                    <a:ext uri="{9D8B030D-6E8A-4147-A177-3AD203B41FA5}">
                      <a16:colId xmlns:a16="http://schemas.microsoft.com/office/drawing/2014/main" val="20001"/>
                    </a:ext>
                  </a:extLst>
                </a:gridCol>
                <a:gridCol w="477709">
                  <a:extLst>
                    <a:ext uri="{9D8B030D-6E8A-4147-A177-3AD203B41FA5}">
                      <a16:colId xmlns:a16="http://schemas.microsoft.com/office/drawing/2014/main" val="20002"/>
                    </a:ext>
                  </a:extLst>
                </a:gridCol>
                <a:gridCol w="577232">
                  <a:extLst>
                    <a:ext uri="{9D8B030D-6E8A-4147-A177-3AD203B41FA5}">
                      <a16:colId xmlns:a16="http://schemas.microsoft.com/office/drawing/2014/main" val="20003"/>
                    </a:ext>
                  </a:extLst>
                </a:gridCol>
                <a:gridCol w="587485">
                  <a:extLst>
                    <a:ext uri="{9D8B030D-6E8A-4147-A177-3AD203B41FA5}">
                      <a16:colId xmlns:a16="http://schemas.microsoft.com/office/drawing/2014/main" val="20004"/>
                    </a:ext>
                  </a:extLst>
                </a:gridCol>
                <a:gridCol w="510832">
                  <a:extLst>
                    <a:ext uri="{9D8B030D-6E8A-4147-A177-3AD203B41FA5}">
                      <a16:colId xmlns:a16="http://schemas.microsoft.com/office/drawing/2014/main" val="20005"/>
                    </a:ext>
                  </a:extLst>
                </a:gridCol>
                <a:gridCol w="482495">
                  <a:extLst>
                    <a:ext uri="{9D8B030D-6E8A-4147-A177-3AD203B41FA5}">
                      <a16:colId xmlns:a16="http://schemas.microsoft.com/office/drawing/2014/main" val="20006"/>
                    </a:ext>
                  </a:extLst>
                </a:gridCol>
                <a:gridCol w="555585">
                  <a:extLst>
                    <a:ext uri="{9D8B030D-6E8A-4147-A177-3AD203B41FA5}">
                      <a16:colId xmlns:a16="http://schemas.microsoft.com/office/drawing/2014/main" val="20007"/>
                    </a:ext>
                  </a:extLst>
                </a:gridCol>
              </a:tblGrid>
              <a:tr h="370840">
                <a:tc>
                  <a:txBody>
                    <a:bodyPr/>
                    <a:lstStyle/>
                    <a:p>
                      <a:pPr algn="ctr"/>
                      <a:r>
                        <a:rPr lang="en-US" altLang="zh-CN" sz="2400" dirty="0"/>
                        <a:t>1</a:t>
                      </a:r>
                      <a:endParaRPr lang="zh-CN" altLang="en-US" sz="2400" dirty="0"/>
                    </a:p>
                  </a:txBody>
                  <a:tcPr/>
                </a:tc>
                <a:tc>
                  <a:txBody>
                    <a:bodyPr/>
                    <a:lstStyle/>
                    <a:p>
                      <a:pPr algn="ctr"/>
                      <a:r>
                        <a:rPr lang="en-US" altLang="zh-CN" sz="2400" dirty="0"/>
                        <a:t>0</a:t>
                      </a:r>
                      <a:endParaRPr lang="zh-CN" altLang="en-US" sz="2400" dirty="0"/>
                    </a:p>
                  </a:txBody>
                  <a:tcPr/>
                </a:tc>
                <a:tc>
                  <a:txBody>
                    <a:bodyPr/>
                    <a:lstStyle/>
                    <a:p>
                      <a:pPr algn="ctr"/>
                      <a:r>
                        <a:rPr lang="en-US" altLang="zh-CN" sz="2400" dirty="0"/>
                        <a:t>1</a:t>
                      </a:r>
                      <a:endParaRPr lang="zh-CN" altLang="en-US" sz="2400" dirty="0"/>
                    </a:p>
                  </a:txBody>
                  <a:tcPr/>
                </a:tc>
                <a:tc>
                  <a:txBody>
                    <a:bodyPr/>
                    <a:lstStyle/>
                    <a:p>
                      <a:pPr algn="ctr"/>
                      <a:r>
                        <a:rPr lang="en-US" altLang="zh-CN" sz="2400" dirty="0"/>
                        <a:t>0</a:t>
                      </a:r>
                      <a:endParaRPr lang="zh-CN" altLang="en-US" sz="2400" dirty="0"/>
                    </a:p>
                  </a:txBody>
                  <a:tcPr/>
                </a:tc>
                <a:tc>
                  <a:txBody>
                    <a:bodyPr/>
                    <a:lstStyle/>
                    <a:p>
                      <a:pPr algn="ctr"/>
                      <a:r>
                        <a:rPr lang="en-US" altLang="zh-CN" sz="2400" dirty="0"/>
                        <a:t>1</a:t>
                      </a:r>
                      <a:endParaRPr lang="zh-CN" altLang="en-US" sz="2400" dirty="0"/>
                    </a:p>
                  </a:txBody>
                  <a:tcPr/>
                </a:tc>
                <a:tc>
                  <a:txBody>
                    <a:bodyPr/>
                    <a:lstStyle/>
                    <a:p>
                      <a:pPr algn="ctr"/>
                      <a:r>
                        <a:rPr lang="en-US" altLang="zh-CN" sz="2400" dirty="0"/>
                        <a:t>1</a:t>
                      </a:r>
                      <a:endParaRPr lang="zh-CN" altLang="en-US" sz="2400" dirty="0"/>
                    </a:p>
                  </a:txBody>
                  <a:tcPr/>
                </a:tc>
                <a:tc>
                  <a:txBody>
                    <a:bodyPr/>
                    <a:lstStyle/>
                    <a:p>
                      <a:pPr algn="ctr"/>
                      <a:r>
                        <a:rPr lang="en-US" altLang="zh-CN" sz="2400" dirty="0"/>
                        <a:t>0</a:t>
                      </a:r>
                      <a:endParaRPr lang="zh-CN" altLang="en-US" sz="2400" dirty="0"/>
                    </a:p>
                  </a:txBody>
                  <a:tcPr/>
                </a:tc>
                <a:tc>
                  <a:txBody>
                    <a:bodyPr/>
                    <a:lstStyle/>
                    <a:p>
                      <a:pPr algn="ctr"/>
                      <a:r>
                        <a:rPr lang="en-US" altLang="zh-CN" sz="2400" dirty="0"/>
                        <a:t>1</a:t>
                      </a:r>
                      <a:endParaRPr lang="zh-CN" altLang="en-US" sz="2400" dirty="0"/>
                    </a:p>
                  </a:txBody>
                  <a:tcPr/>
                </a:tc>
                <a:extLst>
                  <a:ext uri="{0D108BD9-81ED-4DB2-BD59-A6C34878D82A}">
                    <a16:rowId xmlns:a16="http://schemas.microsoft.com/office/drawing/2014/main" val="10000"/>
                  </a:ext>
                </a:extLst>
              </a:tr>
              <a:tr h="370840">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7</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6</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5 </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4</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3</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2</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1 </a:t>
                      </a:r>
                      <a:endParaRPr lang="zh-CN" altLang="en-US" sz="2400" dirty="0"/>
                    </a:p>
                  </a:txBody>
                  <a:tcPr/>
                </a:tc>
                <a:tc>
                  <a:txBody>
                    <a:bodyPr/>
                    <a:lstStyle/>
                    <a:p>
                      <a:pPr algn="ctr"/>
                      <a:r>
                        <a:rPr kumimoji="1" lang="en-US" altLang="zh-CN" sz="2400" dirty="0">
                          <a:ea typeface="黑体" panose="02010609060101010101" pitchFamily="49" charset="-122"/>
                        </a:rPr>
                        <a:t>2</a:t>
                      </a:r>
                      <a:r>
                        <a:rPr kumimoji="1" lang="en-US" altLang="zh-CN" sz="2400" baseline="30000" dirty="0">
                          <a:ea typeface="黑体" panose="02010609060101010101" pitchFamily="49" charset="-122"/>
                        </a:rPr>
                        <a:t>0 </a:t>
                      </a:r>
                      <a:endParaRPr lang="zh-CN" altLang="en-US" sz="2400" dirty="0"/>
                    </a:p>
                  </a:txBody>
                  <a:tcPr/>
                </a:tc>
                <a:extLst>
                  <a:ext uri="{0D108BD9-81ED-4DB2-BD59-A6C34878D82A}">
                    <a16:rowId xmlns:a16="http://schemas.microsoft.com/office/drawing/2014/main" val="10001"/>
                  </a:ext>
                </a:extLst>
              </a:tr>
            </a:tbl>
          </a:graphicData>
        </a:graphic>
      </p:graphicFrame>
      <p:sp>
        <p:nvSpPr>
          <p:cNvPr id="13" name="矩形 12">
            <a:extLst>
              <a:ext uri="{FF2B5EF4-FFF2-40B4-BE49-F238E27FC236}">
                <a16:creationId xmlns:a16="http://schemas.microsoft.com/office/drawing/2014/main" id="{0CACEDA5-A55D-4B91-B6C3-61777AE6CF68}"/>
              </a:ext>
            </a:extLst>
          </p:cNvPr>
          <p:cNvSpPr/>
          <p:nvPr/>
        </p:nvSpPr>
        <p:spPr>
          <a:xfrm>
            <a:off x="3229657" y="5487603"/>
            <a:ext cx="944991" cy="523220"/>
          </a:xfrm>
          <a:prstGeom prst="rect">
            <a:avLst/>
          </a:prstGeom>
        </p:spPr>
        <p:txBody>
          <a:bodyPr wrap="square">
            <a:spAutoFit/>
          </a:bodyPr>
          <a:lstStyle/>
          <a:p>
            <a:pPr eaLnBrk="1" hangingPunct="1">
              <a:defRPr/>
            </a:pPr>
            <a:r>
              <a:rPr lang="en-US" altLang="zh-CN" sz="2800" dirty="0" err="1">
                <a:solidFill>
                  <a:srgbClr val="134F85"/>
                </a:solidFill>
                <a:latin typeface="Comic Sans MS" panose="030F0702030302020204" pitchFamily="66" charset="0"/>
                <a:ea typeface="楷体_GB2312"/>
                <a:cs typeface="楷体_GB2312"/>
              </a:rPr>
              <a:t>x</a:t>
            </a:r>
            <a:r>
              <a:rPr lang="en-US" altLang="zh-CN" sz="2800" baseline="30000" dirty="0" err="1">
                <a:solidFill>
                  <a:srgbClr val="134F85"/>
                </a:solidFill>
                <a:latin typeface="Comic Sans MS" panose="030F0702030302020204" pitchFamily="66" charset="0"/>
                <a:ea typeface="楷体_GB2312"/>
                <a:cs typeface="楷体_GB2312"/>
              </a:rPr>
              <a:t>n</a:t>
            </a:r>
            <a:endParaRPr kumimoji="1" lang="en-US" altLang="zh-CN" sz="2800" spc="-150" dirty="0">
              <a:solidFill>
                <a:srgbClr val="134F85"/>
              </a:solidFill>
              <a:latin typeface="Comic Sans MS" panose="030F0702030302020204" pitchFamily="66" charset="0"/>
              <a:ea typeface="黑体" panose="02010609060101010101" pitchFamily="49" charset="-122"/>
              <a:cs typeface="楷体_GB2312"/>
            </a:endParaRPr>
          </a:p>
        </p:txBody>
      </p:sp>
      <p:sp>
        <p:nvSpPr>
          <p:cNvPr id="14" name="箭头: 右 13">
            <a:extLst>
              <a:ext uri="{FF2B5EF4-FFF2-40B4-BE49-F238E27FC236}">
                <a16:creationId xmlns:a16="http://schemas.microsoft.com/office/drawing/2014/main" id="{E864F8B6-AFD4-4B21-A247-B18EF2F2254E}"/>
              </a:ext>
            </a:extLst>
          </p:cNvPr>
          <p:cNvSpPr>
            <a:spLocks noChangeArrowheads="1"/>
          </p:cNvSpPr>
          <p:nvPr/>
        </p:nvSpPr>
        <p:spPr bwMode="auto">
          <a:xfrm rot="5400000">
            <a:off x="2889713" y="4168855"/>
            <a:ext cx="287338" cy="287337"/>
          </a:xfrm>
          <a:prstGeom prst="rightArrow">
            <a:avLst>
              <a:gd name="adj1" fmla="val 50000"/>
              <a:gd name="adj2" fmla="val 50000"/>
            </a:avLst>
          </a:prstGeom>
          <a:solidFill>
            <a:schemeClr val="accent1"/>
          </a:solidFill>
          <a:ln w="9525" algn="ctr">
            <a:solidFill>
              <a:schemeClr val="tx1"/>
            </a:solidFill>
            <a:round/>
            <a:headEnd/>
            <a:tailEnd/>
          </a:ln>
        </p:spPr>
        <p:txBody>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eaLnBrk="1" hangingPunct="1"/>
            <a:endParaRPr lang="zh-CN" altLang="en-US"/>
          </a:p>
        </p:txBody>
      </p:sp>
      <p:sp>
        <p:nvSpPr>
          <p:cNvPr id="16" name="箭头: 下 15">
            <a:extLst>
              <a:ext uri="{FF2B5EF4-FFF2-40B4-BE49-F238E27FC236}">
                <a16:creationId xmlns:a16="http://schemas.microsoft.com/office/drawing/2014/main" id="{62C04DF8-0672-4513-B676-951C604886EA}"/>
              </a:ext>
            </a:extLst>
          </p:cNvPr>
          <p:cNvSpPr>
            <a:spLocks noChangeArrowheads="1"/>
          </p:cNvSpPr>
          <p:nvPr/>
        </p:nvSpPr>
        <p:spPr bwMode="auto">
          <a:xfrm>
            <a:off x="3307913" y="5203441"/>
            <a:ext cx="255587" cy="284162"/>
          </a:xfrm>
          <a:prstGeom prst="downArrow">
            <a:avLst>
              <a:gd name="adj1" fmla="val 50000"/>
              <a:gd name="adj2" fmla="val 50093"/>
            </a:avLst>
          </a:prstGeom>
          <a:solidFill>
            <a:schemeClr val="accent1"/>
          </a:solidFill>
          <a:ln w="9525" algn="ctr">
            <a:solidFill>
              <a:schemeClr val="tx1"/>
            </a:solidFill>
            <a:round/>
            <a:headEnd/>
            <a:tailEnd/>
          </a:ln>
        </p:spPr>
        <p:txBody>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eaLnBrk="1" hangingPunct="1"/>
            <a:endParaRPr lang="zh-CN" altLang="en-US"/>
          </a:p>
        </p:txBody>
      </p:sp>
      <p:sp>
        <p:nvSpPr>
          <p:cNvPr id="15" name="箭头: 右 14">
            <a:extLst>
              <a:ext uri="{FF2B5EF4-FFF2-40B4-BE49-F238E27FC236}">
                <a16:creationId xmlns:a16="http://schemas.microsoft.com/office/drawing/2014/main" id="{F9691B87-6DCC-45E2-9DDB-95D6F8D14727}"/>
              </a:ext>
            </a:extLst>
          </p:cNvPr>
          <p:cNvSpPr/>
          <p:nvPr/>
        </p:nvSpPr>
        <p:spPr>
          <a:xfrm>
            <a:off x="3702152" y="4745619"/>
            <a:ext cx="1101342" cy="18629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DBDC2A8F-F7EE-4931-A93A-3696B6F39EC1}"/>
              </a:ext>
            </a:extLst>
          </p:cNvPr>
          <p:cNvSpPr/>
          <p:nvPr/>
        </p:nvSpPr>
        <p:spPr>
          <a:xfrm>
            <a:off x="5082900" y="2767999"/>
            <a:ext cx="7109100" cy="4032250"/>
          </a:xfrm>
          <a:prstGeom prst="rect">
            <a:avLst/>
          </a:prstGeom>
          <a:solidFill>
            <a:schemeClr val="accent5">
              <a:lumMod val="60000"/>
              <a:lumOff val="40000"/>
            </a:schemeClr>
          </a:solidFill>
        </p:spPr>
        <p:txBody>
          <a:bodyPr wrap="square">
            <a:spAutoFit/>
          </a:bodyPr>
          <a:lstStyle/>
          <a:p>
            <a:pPr>
              <a:defRPr/>
            </a:pPr>
            <a:r>
              <a:rPr lang="en-US" altLang="zh-CN" sz="3200" dirty="0">
                <a:latin typeface="Tw Cen MT" panose="020B0602020104020603" pitchFamily="34" charset="0"/>
              </a:rPr>
              <a:t>int bi2dec(int a)</a:t>
            </a:r>
          </a:p>
          <a:p>
            <a:pPr>
              <a:defRPr/>
            </a:pPr>
            <a:r>
              <a:rPr lang="en-US" altLang="zh-CN" sz="3200" dirty="0">
                <a:latin typeface="Tw Cen MT" panose="020B0602020104020603" pitchFamily="34" charset="0"/>
              </a:rPr>
              <a:t>{	int result = 0;</a:t>
            </a:r>
          </a:p>
          <a:p>
            <a:pPr>
              <a:defRPr/>
            </a:pPr>
            <a:r>
              <a:rPr lang="en-US" altLang="zh-CN" sz="3200" dirty="0">
                <a:latin typeface="Tw Cen MT" panose="020B0602020104020603" pitchFamily="34" charset="0"/>
              </a:rPr>
              <a:t>	 for(int </a:t>
            </a:r>
            <a:r>
              <a:rPr lang="en-US" altLang="zh-CN" sz="3200" dirty="0" err="1">
                <a:latin typeface="Tw Cen MT" panose="020B0602020104020603" pitchFamily="34" charset="0"/>
              </a:rPr>
              <a:t>i</a:t>
            </a:r>
            <a:r>
              <a:rPr lang="en-US" altLang="zh-CN" sz="3200" dirty="0">
                <a:latin typeface="Tw Cen MT" panose="020B0602020104020603" pitchFamily="34" charset="0"/>
              </a:rPr>
              <a:t>=0; </a:t>
            </a:r>
            <a:r>
              <a:rPr lang="en-US" altLang="zh-CN" sz="3200" dirty="0" err="1">
                <a:latin typeface="Tw Cen MT" panose="020B0602020104020603" pitchFamily="34" charset="0"/>
              </a:rPr>
              <a:t>i</a:t>
            </a:r>
            <a:r>
              <a:rPr lang="en-US" altLang="zh-CN" sz="3200" dirty="0">
                <a:latin typeface="Tw Cen MT" panose="020B0602020104020603" pitchFamily="34" charset="0"/>
              </a:rPr>
              <a:t>&lt;=7;i++){</a:t>
            </a:r>
          </a:p>
          <a:p>
            <a:pPr>
              <a:defRPr/>
            </a:pPr>
            <a:r>
              <a:rPr lang="en-US" altLang="zh-CN" sz="3200" dirty="0">
                <a:latin typeface="Tw Cen MT" panose="020B0602020104020603" pitchFamily="34" charset="0"/>
              </a:rPr>
              <a:t>	 	result = result + a%10*power(2,i);</a:t>
            </a:r>
          </a:p>
          <a:p>
            <a:pPr>
              <a:defRPr/>
            </a:pPr>
            <a:r>
              <a:rPr lang="en-US" altLang="zh-CN" sz="3200" dirty="0">
                <a:latin typeface="Tw Cen MT" panose="020B0602020104020603" pitchFamily="34" charset="0"/>
              </a:rPr>
              <a:t>	 	a = a/10;	 	</a:t>
            </a:r>
          </a:p>
          <a:p>
            <a:pPr>
              <a:defRPr/>
            </a:pPr>
            <a:r>
              <a:rPr lang="en-US" altLang="zh-CN" sz="3200" dirty="0">
                <a:latin typeface="Tw Cen MT" panose="020B0602020104020603" pitchFamily="34" charset="0"/>
              </a:rPr>
              <a:t>	 }</a:t>
            </a:r>
          </a:p>
          <a:p>
            <a:pPr>
              <a:defRPr/>
            </a:pPr>
            <a:r>
              <a:rPr lang="en-US" altLang="zh-CN" sz="3200" dirty="0">
                <a:latin typeface="Tw Cen MT" panose="020B0602020104020603" pitchFamily="34" charset="0"/>
              </a:rPr>
              <a:t>	 return result;</a:t>
            </a:r>
          </a:p>
          <a:p>
            <a:pPr>
              <a:defRPr/>
            </a:pPr>
            <a:r>
              <a:rPr lang="en-US" altLang="zh-CN" sz="3200" dirty="0">
                <a:latin typeface="Tw Cen MT" panose="020B0602020104020603" pitchFamily="34" charset="0"/>
              </a:rPr>
              <a:t>}</a:t>
            </a:r>
            <a:endParaRPr lang="zh-CN" altLang="en-US" sz="3200" dirty="0">
              <a:latin typeface="Tw Cen MT" panose="020B0602020104020603" pitchFamily="34" charset="0"/>
            </a:endParaRPr>
          </a:p>
        </p:txBody>
      </p:sp>
    </p:spTree>
    <p:extLst>
      <p:ext uri="{BB962C8B-B14F-4D97-AF65-F5344CB8AC3E}">
        <p14:creationId xmlns:p14="http://schemas.microsoft.com/office/powerpoint/2010/main" val="311888719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0" fill="hold" grpId="0" nodeType="clickEffect">
                                  <p:stCondLst>
                                    <p:cond delay="0"/>
                                  </p:stCondLst>
                                  <p:childTnLst>
                                    <p:set>
                                      <p:cBhvr>
                                        <p:cTn id="13" dur="1" fill="hold">
                                          <p:stCondLst>
                                            <p:cond delay="0"/>
                                          </p:stCondLst>
                                        </p:cTn>
                                        <p:tgtEl>
                                          <p:spTgt spid="11"/>
                                        </p:tgtEl>
                                        <p:attrNameLst>
                                          <p:attrName>style.visibility</p:attrName>
                                        </p:attrNameLst>
                                      </p:cBhvr>
                                      <p:to>
                                        <p:strVal val="visible"/>
                                      </p:to>
                                    </p:set>
                                    <p:anim calcmode="lin" valueType="num">
                                      <p:cBhvr>
                                        <p:cTn id="14" dur="500" fill="hold"/>
                                        <p:tgtEl>
                                          <p:spTgt spid="11"/>
                                        </p:tgtEl>
                                        <p:attrNameLst>
                                          <p:attrName>ppt_w</p:attrName>
                                        </p:attrNameLst>
                                      </p:cBhvr>
                                      <p:tavLst>
                                        <p:tav tm="0">
                                          <p:val>
                                            <p:fltVal val="0"/>
                                          </p:val>
                                        </p:tav>
                                        <p:tav tm="100000">
                                          <p:val>
                                            <p:strVal val="#ppt_w"/>
                                          </p:val>
                                        </p:tav>
                                      </p:tavLst>
                                    </p:anim>
                                    <p:anim calcmode="lin" valueType="num">
                                      <p:cBhvr>
                                        <p:cTn id="15" dur="500" fill="hold"/>
                                        <p:tgtEl>
                                          <p:spTgt spid="11"/>
                                        </p:tgtEl>
                                        <p:attrNameLst>
                                          <p:attrName>ppt_h</p:attrName>
                                        </p:attrNameLst>
                                      </p:cBhvr>
                                      <p:tavLst>
                                        <p:tav tm="0">
                                          <p:val>
                                            <p:fltVal val="0"/>
                                          </p:val>
                                        </p:tav>
                                        <p:tav tm="100000">
                                          <p:val>
                                            <p:strVal val="#ppt_h"/>
                                          </p:val>
                                        </p:tav>
                                      </p:tavLst>
                                    </p:anim>
                                    <p:animEffect transition="in" filter="fade">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barn(inVertical)">
                                      <p:cBhvr>
                                        <p:cTn id="28" dur="500"/>
                                        <p:tgtEl>
                                          <p:spTgt spid="14"/>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1000"/>
                                        <p:tgtEl>
                                          <p:spTgt spid="3"/>
                                        </p:tgtEl>
                                      </p:cBhvr>
                                    </p:animEffect>
                                    <p:anim calcmode="lin" valueType="num">
                                      <p:cBhvr>
                                        <p:cTn id="34" dur="1000" fill="hold"/>
                                        <p:tgtEl>
                                          <p:spTgt spid="3"/>
                                        </p:tgtEl>
                                        <p:attrNameLst>
                                          <p:attrName>ppt_x</p:attrName>
                                        </p:attrNameLst>
                                      </p:cBhvr>
                                      <p:tavLst>
                                        <p:tav tm="0">
                                          <p:val>
                                            <p:strVal val="#ppt_x"/>
                                          </p:val>
                                        </p:tav>
                                        <p:tav tm="100000">
                                          <p:val>
                                            <p:strVal val="#ppt_x"/>
                                          </p:val>
                                        </p:tav>
                                      </p:tavLst>
                                    </p:anim>
                                    <p:anim calcmode="lin" valueType="num">
                                      <p:cBhvr>
                                        <p:cTn id="3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barn(inVertical)">
                                      <p:cBhvr>
                                        <p:cTn id="40" dur="500"/>
                                        <p:tgtEl>
                                          <p:spTgt spid="13"/>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barn(inVertical)">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16" presetClass="entr" presetSubtype="21" fill="hold" grpId="0" nodeType="click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barn(inVertical)">
                                      <p:cBhvr>
                                        <p:cTn id="48" dur="500"/>
                                        <p:tgtEl>
                                          <p:spTgt spid="15"/>
                                        </p:tgtEl>
                                      </p:cBhvr>
                                    </p:animEffect>
                                  </p:childTnLst>
                                </p:cTn>
                              </p:par>
                            </p:childTnLst>
                          </p:cTn>
                        </p:par>
                      </p:childTnLst>
                    </p:cTn>
                  </p:par>
                  <p:par>
                    <p:cTn id="49" fill="hold">
                      <p:stCondLst>
                        <p:cond delay="indefinite"/>
                      </p:stCondLst>
                      <p:childTnLst>
                        <p:par>
                          <p:cTn id="50" fill="hold">
                            <p:stCondLst>
                              <p:cond delay="0"/>
                            </p:stCondLst>
                            <p:childTnLst>
                              <p:par>
                                <p:cTn id="51" presetID="14" presetClass="entr" presetSubtype="10" fill="hold" grpId="0" nodeType="click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randombar(horizontal)">
                                      <p:cBhvr>
                                        <p:cTn id="5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3" grpId="0"/>
      <p:bldP spid="14" grpId="0" animBg="1"/>
      <p:bldP spid="16" grpId="0" animBg="1"/>
      <p:bldP spid="15" grpId="0" animBg="1"/>
      <p:bldP spid="1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7" name="直线连接符 6"/>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8" name="文本框 7">
            <a:extLst>
              <a:ext uri="{FF2B5EF4-FFF2-40B4-BE49-F238E27FC236}">
                <a16:creationId xmlns:a16="http://schemas.microsoft.com/office/drawing/2014/main" id="{CEF9F208-40D9-4FE7-8F7E-83E157E00C3B}"/>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5.6</a:t>
            </a:r>
            <a:r>
              <a:rPr lang="zh-CN" altLang="en-US" dirty="0"/>
              <a:t>编程案例二</a:t>
            </a:r>
          </a:p>
        </p:txBody>
      </p:sp>
      <p:sp>
        <p:nvSpPr>
          <p:cNvPr id="9" name="Rectangle 4">
            <a:extLst>
              <a:ext uri="{FF2B5EF4-FFF2-40B4-BE49-F238E27FC236}">
                <a16:creationId xmlns:a16="http://schemas.microsoft.com/office/drawing/2014/main" id="{3E4F7027-EE4F-4B22-A2DD-0357EB210CAE}"/>
              </a:ext>
            </a:extLst>
          </p:cNvPr>
          <p:cNvSpPr>
            <a:spLocks noChangeArrowheads="1"/>
          </p:cNvSpPr>
          <p:nvPr/>
        </p:nvSpPr>
        <p:spPr bwMode="auto">
          <a:xfrm>
            <a:off x="-184133" y="1052372"/>
            <a:ext cx="8892477" cy="525401"/>
          </a:xfrm>
          <a:prstGeom prst="rect">
            <a:avLst/>
          </a:prstGeom>
          <a:noFill/>
          <a:ln w="9525">
            <a:noFill/>
            <a:miter lim="800000"/>
            <a:headEnd/>
            <a:tailEnd/>
          </a:ln>
        </p:spPr>
        <p:txBody>
          <a:bodyPr wrap="none" lIns="90000" tIns="46800" rIns="90000" bIns="46800">
            <a:spAutoFit/>
          </a:bodyPr>
          <a:lstStyle/>
          <a:p>
            <a:pPr algn="ctr" eaLnBrk="1" hangingPunct="1">
              <a:spcAft>
                <a:spcPts val="600"/>
              </a:spcAft>
              <a:defRPr/>
            </a:pPr>
            <a:r>
              <a:rPr kumimoji="1" lang="zh-CN" altLang="en-US" sz="2800" spc="-150" dirty="0">
                <a:solidFill>
                  <a:srgbClr val="134F85"/>
                </a:solidFill>
                <a:latin typeface="华光行书_CNKI" panose="02000500000000000000" pitchFamily="2" charset="-122"/>
                <a:ea typeface="华光行书_CNKI" panose="02000500000000000000" pitchFamily="2" charset="-122"/>
              </a:rPr>
              <a:t>编程实现数制转换：输入</a:t>
            </a:r>
            <a:r>
              <a:rPr kumimoji="1" lang="zh-CN" altLang="en-US" sz="2800" spc="-150" dirty="0">
                <a:solidFill>
                  <a:srgbClr val="FF0000"/>
                </a:solidFill>
                <a:latin typeface="华光行书_CNKI" panose="02000500000000000000" pitchFamily="2" charset="-122"/>
                <a:ea typeface="华光行书_CNKI" panose="02000500000000000000" pitchFamily="2" charset="-122"/>
              </a:rPr>
              <a:t>任意</a:t>
            </a:r>
            <a:r>
              <a:rPr kumimoji="1" lang="zh-CN" altLang="en-US" sz="2800" spc="-150" dirty="0">
                <a:solidFill>
                  <a:srgbClr val="134F85"/>
                </a:solidFill>
                <a:latin typeface="华光行书_CNKI" panose="02000500000000000000" pitchFamily="2" charset="-122"/>
                <a:ea typeface="华光行书_CNKI" panose="02000500000000000000" pitchFamily="2" charset="-122"/>
              </a:rPr>
              <a:t>位二进制，转换为</a:t>
            </a:r>
            <a:r>
              <a:rPr kumimoji="1" lang="en-US" altLang="zh-CN" sz="2800" spc="-150" dirty="0">
                <a:solidFill>
                  <a:srgbClr val="134F85"/>
                </a:solidFill>
                <a:latin typeface="华光行书_CNKI" panose="02000500000000000000" pitchFamily="2" charset="-122"/>
                <a:ea typeface="华光行书_CNKI" panose="02000500000000000000" pitchFamily="2" charset="-122"/>
              </a:rPr>
              <a:t>10</a:t>
            </a:r>
            <a:r>
              <a:rPr kumimoji="1" lang="zh-CN" altLang="en-US" sz="2800" spc="-150" dirty="0">
                <a:solidFill>
                  <a:srgbClr val="134F85"/>
                </a:solidFill>
                <a:latin typeface="华光行书_CNKI" panose="02000500000000000000" pitchFamily="2" charset="-122"/>
                <a:ea typeface="华光行书_CNKI" panose="02000500000000000000" pitchFamily="2" charset="-122"/>
              </a:rPr>
              <a:t>进制输出</a:t>
            </a:r>
          </a:p>
        </p:txBody>
      </p:sp>
      <p:pic>
        <p:nvPicPr>
          <p:cNvPr id="15" name="图片 14">
            <a:extLst>
              <a:ext uri="{FF2B5EF4-FFF2-40B4-BE49-F238E27FC236}">
                <a16:creationId xmlns:a16="http://schemas.microsoft.com/office/drawing/2014/main" id="{92836B13-0947-40C3-82E2-0492377A951C}"/>
              </a:ext>
            </a:extLst>
          </p:cNvPr>
          <p:cNvPicPr>
            <a:picLocks noChangeAspect="1"/>
          </p:cNvPicPr>
          <p:nvPr/>
        </p:nvPicPr>
        <p:blipFill>
          <a:blip r:embed="rId3"/>
          <a:stretch>
            <a:fillRect/>
          </a:stretch>
        </p:blipFill>
        <p:spPr>
          <a:xfrm>
            <a:off x="82448" y="1634632"/>
            <a:ext cx="4689474" cy="189311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17" name="Rectangle 4">
            <a:extLst>
              <a:ext uri="{FF2B5EF4-FFF2-40B4-BE49-F238E27FC236}">
                <a16:creationId xmlns:a16="http://schemas.microsoft.com/office/drawing/2014/main" id="{7356FF4D-17D7-445F-A788-B68521FA175A}"/>
              </a:ext>
            </a:extLst>
          </p:cNvPr>
          <p:cNvSpPr>
            <a:spLocks noChangeArrowheads="1"/>
          </p:cNvSpPr>
          <p:nvPr/>
        </p:nvSpPr>
        <p:spPr bwMode="auto">
          <a:xfrm>
            <a:off x="82448" y="3790475"/>
            <a:ext cx="3455987" cy="525463"/>
          </a:xfrm>
          <a:prstGeom prst="rect">
            <a:avLst/>
          </a:prstGeom>
          <a:noFill/>
          <a:ln w="9525">
            <a:noFill/>
            <a:miter lim="800000"/>
            <a:headEnd/>
            <a:tailEnd/>
          </a:ln>
        </p:spPr>
        <p:txBody>
          <a:bodyPr lIns="90000" tIns="46800" rIns="90000" bIns="46800">
            <a:spAutoFit/>
          </a:bodyPr>
          <a:lstStyle/>
          <a:p>
            <a:pPr eaLnBrk="1" hangingPunct="1">
              <a:defRPr/>
            </a:pPr>
            <a:r>
              <a:rPr kumimoji="1" lang="zh-CN" altLang="en-US" sz="2800" spc="-150" dirty="0">
                <a:solidFill>
                  <a:srgbClr val="FF0000"/>
                </a:solidFill>
                <a:latin typeface="华光行书_CNKI" panose="02000500000000000000" pitchFamily="2" charset="-122"/>
                <a:ea typeface="华光行书_CNKI" panose="02000500000000000000" pitchFamily="2" charset="-122"/>
              </a:rPr>
              <a:t>解决位数问题</a:t>
            </a:r>
            <a:endParaRPr kumimoji="1" lang="en-US" altLang="zh-CN" sz="2800" spc="-150" dirty="0">
              <a:solidFill>
                <a:srgbClr val="FF0000"/>
              </a:solidFill>
              <a:latin typeface="华光行书_CNKI" panose="02000500000000000000" pitchFamily="2" charset="-122"/>
              <a:ea typeface="华光行书_CNKI" panose="02000500000000000000" pitchFamily="2" charset="-122"/>
            </a:endParaRPr>
          </a:p>
        </p:txBody>
      </p:sp>
      <p:sp>
        <p:nvSpPr>
          <p:cNvPr id="18" name="矩形 17">
            <a:extLst>
              <a:ext uri="{FF2B5EF4-FFF2-40B4-BE49-F238E27FC236}">
                <a16:creationId xmlns:a16="http://schemas.microsoft.com/office/drawing/2014/main" id="{1A9FF8E1-D63B-4A80-9F7E-6D280E091A13}"/>
              </a:ext>
            </a:extLst>
          </p:cNvPr>
          <p:cNvSpPr/>
          <p:nvPr/>
        </p:nvSpPr>
        <p:spPr>
          <a:xfrm>
            <a:off x="4555942" y="2811375"/>
            <a:ext cx="7629083" cy="4032250"/>
          </a:xfrm>
          <a:prstGeom prst="rect">
            <a:avLst/>
          </a:prstGeom>
          <a:solidFill>
            <a:schemeClr val="accent5">
              <a:lumMod val="60000"/>
              <a:lumOff val="40000"/>
            </a:schemeClr>
          </a:solidFill>
        </p:spPr>
        <p:txBody>
          <a:bodyPr wrap="square">
            <a:spAutoFit/>
          </a:bodyPr>
          <a:lstStyle/>
          <a:p>
            <a:pPr>
              <a:defRPr/>
            </a:pPr>
            <a:r>
              <a:rPr lang="en-US" altLang="zh-CN" sz="3200" dirty="0">
                <a:latin typeface="Tw Cen MT" panose="020B0602020104020603" pitchFamily="34" charset="0"/>
              </a:rPr>
              <a:t> int k=0                       ;</a:t>
            </a:r>
          </a:p>
          <a:p>
            <a:pPr>
              <a:defRPr/>
            </a:pPr>
            <a:r>
              <a:rPr lang="en-US" altLang="zh-CN" sz="3200" dirty="0">
                <a:latin typeface="Tw Cen MT" panose="020B0602020104020603" pitchFamily="34" charset="0"/>
              </a:rPr>
              <a:t>  while(a!=0)</a:t>
            </a:r>
          </a:p>
          <a:p>
            <a:pPr>
              <a:defRPr/>
            </a:pPr>
            <a:r>
              <a:rPr lang="en-US" altLang="zh-CN" sz="3200" dirty="0">
                <a:latin typeface="Tw Cen MT" panose="020B0602020104020603" pitchFamily="34" charset="0"/>
              </a:rPr>
              <a:t>  {</a:t>
            </a:r>
          </a:p>
          <a:p>
            <a:pPr>
              <a:defRPr/>
            </a:pPr>
            <a:endParaRPr lang="en-US" altLang="zh-CN" sz="3200" dirty="0">
              <a:latin typeface="Tw Cen MT" panose="020B0602020104020603" pitchFamily="34" charset="0"/>
            </a:endParaRPr>
          </a:p>
          <a:p>
            <a:pPr>
              <a:defRPr/>
            </a:pPr>
            <a:r>
              <a:rPr lang="en-US" altLang="zh-CN" sz="3200" dirty="0">
                <a:latin typeface="Tw Cen MT" panose="020B0602020104020603" pitchFamily="34" charset="0"/>
              </a:rPr>
              <a:t>    a = a/10;</a:t>
            </a:r>
          </a:p>
          <a:p>
            <a:pPr>
              <a:defRPr/>
            </a:pPr>
            <a:endParaRPr lang="en-US" altLang="zh-CN" sz="3200" dirty="0">
              <a:latin typeface="Tw Cen MT" panose="020B0602020104020603" pitchFamily="34" charset="0"/>
            </a:endParaRPr>
          </a:p>
          <a:p>
            <a:pPr>
              <a:defRPr/>
            </a:pPr>
            <a:r>
              <a:rPr lang="en-US" altLang="zh-CN" sz="3200" dirty="0">
                <a:latin typeface="Tw Cen MT" panose="020B0602020104020603" pitchFamily="34" charset="0"/>
              </a:rPr>
              <a:t>    k++;</a:t>
            </a:r>
          </a:p>
          <a:p>
            <a:pPr>
              <a:defRPr/>
            </a:pPr>
            <a:r>
              <a:rPr lang="en-US" altLang="zh-CN" sz="3200" dirty="0">
                <a:latin typeface="Tw Cen MT" panose="020B0602020104020603" pitchFamily="34" charset="0"/>
              </a:rPr>
              <a:t>   }</a:t>
            </a:r>
            <a:endParaRPr lang="zh-CN" altLang="en-US" sz="3200" dirty="0">
              <a:latin typeface="Tw Cen MT" panose="020B0602020104020603" pitchFamily="34" charset="0"/>
            </a:endParaRPr>
          </a:p>
        </p:txBody>
      </p:sp>
      <p:sp>
        <p:nvSpPr>
          <p:cNvPr id="21" name="矩形 20">
            <a:extLst>
              <a:ext uri="{FF2B5EF4-FFF2-40B4-BE49-F238E27FC236}">
                <a16:creationId xmlns:a16="http://schemas.microsoft.com/office/drawing/2014/main" id="{559EB57C-2A77-46E9-A26C-EDA57FDB5899}"/>
              </a:ext>
            </a:extLst>
          </p:cNvPr>
          <p:cNvSpPr>
            <a:spLocks noChangeArrowheads="1"/>
          </p:cNvSpPr>
          <p:nvPr/>
        </p:nvSpPr>
        <p:spPr bwMode="auto">
          <a:xfrm>
            <a:off x="4873443" y="4249341"/>
            <a:ext cx="454857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3200">
                <a:latin typeface="Tw Cen MT" panose="020B0602020104020603" pitchFamily="34" charset="0"/>
              </a:rPr>
              <a:t> </a:t>
            </a:r>
            <a:r>
              <a:rPr lang="en-US" altLang="zh-CN" sz="3200">
                <a:solidFill>
                  <a:srgbClr val="7030A0"/>
                </a:solidFill>
                <a:latin typeface="Tw Cen MT" panose="020B0602020104020603" pitchFamily="34" charset="0"/>
              </a:rPr>
              <a:t>int m = a%10;</a:t>
            </a:r>
            <a:endParaRPr lang="zh-CN" altLang="en-US" sz="3200">
              <a:solidFill>
                <a:srgbClr val="7030A0"/>
              </a:solidFill>
            </a:endParaRPr>
          </a:p>
        </p:txBody>
      </p:sp>
      <p:sp>
        <p:nvSpPr>
          <p:cNvPr id="22" name="矩形 21">
            <a:extLst>
              <a:ext uri="{FF2B5EF4-FFF2-40B4-BE49-F238E27FC236}">
                <a16:creationId xmlns:a16="http://schemas.microsoft.com/office/drawing/2014/main" id="{265D7E69-8116-4BBD-8AE8-56487C71635C}"/>
              </a:ext>
            </a:extLst>
          </p:cNvPr>
          <p:cNvSpPr>
            <a:spLocks noChangeArrowheads="1"/>
          </p:cNvSpPr>
          <p:nvPr/>
        </p:nvSpPr>
        <p:spPr bwMode="auto">
          <a:xfrm>
            <a:off x="5060768" y="5181204"/>
            <a:ext cx="665286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3200" dirty="0">
                <a:solidFill>
                  <a:srgbClr val="0000CC"/>
                </a:solidFill>
                <a:latin typeface="Tw Cen MT" panose="020B0602020104020603" pitchFamily="34" charset="0"/>
              </a:rPr>
              <a:t>if(</a:t>
            </a:r>
            <a:r>
              <a:rPr lang="en-US" altLang="zh-CN" sz="3200" dirty="0">
                <a:solidFill>
                  <a:srgbClr val="0000CC"/>
                </a:solidFill>
                <a:latin typeface="Tw Cen MT" panose="020B0602020104020603" pitchFamily="34" charset="0"/>
              </a:rPr>
              <a:t>m</a:t>
            </a:r>
            <a:r>
              <a:rPr lang="zh-CN" altLang="en-US" sz="3200" dirty="0">
                <a:solidFill>
                  <a:srgbClr val="0000CC"/>
                </a:solidFill>
                <a:latin typeface="Tw Cen MT" panose="020B0602020104020603" pitchFamily="34" charset="0"/>
              </a:rPr>
              <a:t>) </a:t>
            </a:r>
            <a:r>
              <a:rPr lang="en-US" altLang="zh-CN" sz="3200" dirty="0">
                <a:solidFill>
                  <a:srgbClr val="0000CC"/>
                </a:solidFill>
                <a:latin typeface="Tw Cen MT" panose="020B0602020104020603" pitchFamily="34" charset="0"/>
              </a:rPr>
              <a:t>result</a:t>
            </a:r>
            <a:r>
              <a:rPr lang="zh-CN" altLang="en-US" sz="3200" dirty="0">
                <a:solidFill>
                  <a:srgbClr val="0000CC"/>
                </a:solidFill>
                <a:latin typeface="Tw Cen MT" panose="020B0602020104020603" pitchFamily="34" charset="0"/>
              </a:rPr>
              <a:t> = </a:t>
            </a:r>
            <a:r>
              <a:rPr lang="en-US" altLang="zh-CN" sz="3200" dirty="0">
                <a:solidFill>
                  <a:srgbClr val="0000CC"/>
                </a:solidFill>
                <a:latin typeface="Tw Cen MT" panose="020B0602020104020603" pitchFamily="34" charset="0"/>
              </a:rPr>
              <a:t>result</a:t>
            </a:r>
            <a:r>
              <a:rPr lang="zh-CN" altLang="en-US" sz="3200" dirty="0">
                <a:solidFill>
                  <a:srgbClr val="0000CC"/>
                </a:solidFill>
                <a:latin typeface="Tw Cen MT" panose="020B0602020104020603" pitchFamily="34" charset="0"/>
              </a:rPr>
              <a:t> + power(2,k);</a:t>
            </a:r>
          </a:p>
        </p:txBody>
      </p:sp>
      <p:sp>
        <p:nvSpPr>
          <p:cNvPr id="23" name="矩形 22">
            <a:extLst>
              <a:ext uri="{FF2B5EF4-FFF2-40B4-BE49-F238E27FC236}">
                <a16:creationId xmlns:a16="http://schemas.microsoft.com/office/drawing/2014/main" id="{588CAFA1-58F3-4DA5-98D3-169A1C56C5F4}"/>
              </a:ext>
            </a:extLst>
          </p:cNvPr>
          <p:cNvSpPr>
            <a:spLocks noChangeArrowheads="1"/>
          </p:cNvSpPr>
          <p:nvPr/>
        </p:nvSpPr>
        <p:spPr bwMode="auto">
          <a:xfrm>
            <a:off x="6097405" y="2814241"/>
            <a:ext cx="2665341"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3200" dirty="0">
                <a:solidFill>
                  <a:srgbClr val="0000CC"/>
                </a:solidFill>
                <a:latin typeface="Tw Cen MT" panose="020B0602020104020603" pitchFamily="34" charset="0"/>
              </a:rPr>
              <a:t>, int result</a:t>
            </a:r>
            <a:r>
              <a:rPr lang="zh-CN" altLang="en-US" sz="3200" dirty="0">
                <a:solidFill>
                  <a:srgbClr val="0000CC"/>
                </a:solidFill>
                <a:latin typeface="Tw Cen MT" panose="020B0602020104020603" pitchFamily="34" charset="0"/>
              </a:rPr>
              <a:t> = </a:t>
            </a:r>
            <a:r>
              <a:rPr lang="en-US" altLang="zh-CN" sz="3200" dirty="0">
                <a:solidFill>
                  <a:srgbClr val="0000CC"/>
                </a:solidFill>
                <a:latin typeface="Tw Cen MT" panose="020B0602020104020603" pitchFamily="34" charset="0"/>
              </a:rPr>
              <a:t>0</a:t>
            </a:r>
            <a:endParaRPr lang="zh-CN" altLang="en-US" sz="3200" dirty="0">
              <a:solidFill>
                <a:srgbClr val="0000CC"/>
              </a:solidFill>
              <a:latin typeface="Tw Cen MT" panose="020B0602020104020603" pitchFamily="34" charset="0"/>
            </a:endParaRPr>
          </a:p>
        </p:txBody>
      </p:sp>
      <p:sp>
        <p:nvSpPr>
          <p:cNvPr id="24" name="矩形 23">
            <a:extLst>
              <a:ext uri="{FF2B5EF4-FFF2-40B4-BE49-F238E27FC236}">
                <a16:creationId xmlns:a16="http://schemas.microsoft.com/office/drawing/2014/main" id="{CCBF1D79-7BAC-4C69-84B2-06FF10FF43A1}"/>
              </a:ext>
            </a:extLst>
          </p:cNvPr>
          <p:cNvSpPr>
            <a:spLocks noChangeArrowheads="1"/>
          </p:cNvSpPr>
          <p:nvPr/>
        </p:nvSpPr>
        <p:spPr bwMode="auto">
          <a:xfrm>
            <a:off x="9143816" y="3531791"/>
            <a:ext cx="304120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3200" dirty="0">
                <a:latin typeface="Tw Cen MT" panose="020B0602020104020603" pitchFamily="34" charset="0"/>
              </a:rPr>
              <a:t>int bi2dec(int a)</a:t>
            </a:r>
          </a:p>
        </p:txBody>
      </p:sp>
    </p:spTree>
    <p:extLst>
      <p:ext uri="{BB962C8B-B14F-4D97-AF65-F5344CB8AC3E}">
        <p14:creationId xmlns:p14="http://schemas.microsoft.com/office/powerpoint/2010/main" val="2500455779"/>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wipe(down)">
                                      <p:cBhvr>
                                        <p:cTn id="14" dur="500"/>
                                        <p:tgtEl>
                                          <p:spTgt spid="1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p:cTn id="19" dur="500" fill="hold"/>
                                        <p:tgtEl>
                                          <p:spTgt spid="17"/>
                                        </p:tgtEl>
                                        <p:attrNameLst>
                                          <p:attrName>ppt_w</p:attrName>
                                        </p:attrNameLst>
                                      </p:cBhvr>
                                      <p:tavLst>
                                        <p:tav tm="0">
                                          <p:val>
                                            <p:fltVal val="0"/>
                                          </p:val>
                                        </p:tav>
                                        <p:tav tm="100000">
                                          <p:val>
                                            <p:strVal val="#ppt_w"/>
                                          </p:val>
                                        </p:tav>
                                      </p:tavLst>
                                    </p:anim>
                                    <p:anim calcmode="lin" valueType="num">
                                      <p:cBhvr>
                                        <p:cTn id="20" dur="500" fill="hold"/>
                                        <p:tgtEl>
                                          <p:spTgt spid="17"/>
                                        </p:tgtEl>
                                        <p:attrNameLst>
                                          <p:attrName>ppt_h</p:attrName>
                                        </p:attrNameLst>
                                      </p:cBhvr>
                                      <p:tavLst>
                                        <p:tav tm="0">
                                          <p:val>
                                            <p:fltVal val="0"/>
                                          </p:val>
                                        </p:tav>
                                        <p:tav tm="100000">
                                          <p:val>
                                            <p:strVal val="#ppt_h"/>
                                          </p:val>
                                        </p:tav>
                                      </p:tavLst>
                                    </p:anim>
                                    <p:animEffect transition="in" filter="fade">
                                      <p:cBhvr>
                                        <p:cTn id="21" dur="5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randombar(horizontal)">
                                      <p:cBhvr>
                                        <p:cTn id="26" dur="500"/>
                                        <p:tgtEl>
                                          <p:spTgt spid="18"/>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barn(inVertical)">
                                      <p:cBhvr>
                                        <p:cTn id="31" dur="500"/>
                                        <p:tgtEl>
                                          <p:spTgt spid="21"/>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barn(inVertical)">
                                      <p:cBhvr>
                                        <p:cTn id="36" dur="500"/>
                                        <p:tgtEl>
                                          <p:spTgt spid="23"/>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barn(inVertical)">
                                      <p:cBhvr>
                                        <p:cTn id="39" dur="500"/>
                                        <p:tgtEl>
                                          <p:spTgt spid="22"/>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wipe(left)">
                                      <p:cBhvr>
                                        <p:cTn id="4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7" grpId="0"/>
      <p:bldP spid="18" grpId="0" animBg="1"/>
      <p:bldP spid="21" grpId="0"/>
      <p:bldP spid="22" grpId="0"/>
      <p:bldP spid="23" grpId="0"/>
      <p:bldP spid="2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7" name="直线连接符 6"/>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8" name="文本框 7">
            <a:extLst>
              <a:ext uri="{FF2B5EF4-FFF2-40B4-BE49-F238E27FC236}">
                <a16:creationId xmlns:a16="http://schemas.microsoft.com/office/drawing/2014/main" id="{CEF9F208-40D9-4FE7-8F7E-83E157E00C3B}"/>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5.6</a:t>
            </a:r>
            <a:r>
              <a:rPr lang="zh-CN" altLang="en-US" dirty="0"/>
              <a:t>编程案例二</a:t>
            </a:r>
          </a:p>
        </p:txBody>
      </p:sp>
      <p:sp>
        <p:nvSpPr>
          <p:cNvPr id="9" name="Rectangle 4">
            <a:extLst>
              <a:ext uri="{FF2B5EF4-FFF2-40B4-BE49-F238E27FC236}">
                <a16:creationId xmlns:a16="http://schemas.microsoft.com/office/drawing/2014/main" id="{3E4F7027-EE4F-4B22-A2DD-0357EB210CAE}"/>
              </a:ext>
            </a:extLst>
          </p:cNvPr>
          <p:cNvSpPr>
            <a:spLocks noChangeArrowheads="1"/>
          </p:cNvSpPr>
          <p:nvPr/>
        </p:nvSpPr>
        <p:spPr bwMode="auto">
          <a:xfrm>
            <a:off x="-184133" y="1052372"/>
            <a:ext cx="8892477" cy="525401"/>
          </a:xfrm>
          <a:prstGeom prst="rect">
            <a:avLst/>
          </a:prstGeom>
          <a:noFill/>
          <a:ln w="9525">
            <a:noFill/>
            <a:miter lim="800000"/>
            <a:headEnd/>
            <a:tailEnd/>
          </a:ln>
        </p:spPr>
        <p:txBody>
          <a:bodyPr wrap="none" lIns="90000" tIns="46800" rIns="90000" bIns="46800">
            <a:spAutoFit/>
          </a:bodyPr>
          <a:lstStyle/>
          <a:p>
            <a:pPr algn="ctr" eaLnBrk="1" hangingPunct="1">
              <a:spcAft>
                <a:spcPts val="600"/>
              </a:spcAft>
              <a:defRPr/>
            </a:pPr>
            <a:r>
              <a:rPr kumimoji="1" lang="zh-CN" altLang="en-US" sz="2800" spc="-150" dirty="0">
                <a:solidFill>
                  <a:srgbClr val="134F85"/>
                </a:solidFill>
                <a:latin typeface="华光行书_CNKI" panose="02000500000000000000" pitchFamily="2" charset="-122"/>
                <a:ea typeface="华光行书_CNKI" panose="02000500000000000000" pitchFamily="2" charset="-122"/>
              </a:rPr>
              <a:t>编程实现数制转换：输入</a:t>
            </a:r>
            <a:r>
              <a:rPr kumimoji="1" lang="zh-CN" altLang="en-US" sz="2800" spc="-150" dirty="0">
                <a:solidFill>
                  <a:srgbClr val="FF0000"/>
                </a:solidFill>
                <a:latin typeface="华光行书_CNKI" panose="02000500000000000000" pitchFamily="2" charset="-122"/>
                <a:ea typeface="华光行书_CNKI" panose="02000500000000000000" pitchFamily="2" charset="-122"/>
              </a:rPr>
              <a:t>任意</a:t>
            </a:r>
            <a:r>
              <a:rPr kumimoji="1" lang="zh-CN" altLang="en-US" sz="2800" spc="-150" dirty="0">
                <a:solidFill>
                  <a:srgbClr val="134F85"/>
                </a:solidFill>
                <a:latin typeface="华光行书_CNKI" panose="02000500000000000000" pitchFamily="2" charset="-122"/>
                <a:ea typeface="华光行书_CNKI" panose="02000500000000000000" pitchFamily="2" charset="-122"/>
              </a:rPr>
              <a:t>位二进制，转换为</a:t>
            </a:r>
            <a:r>
              <a:rPr kumimoji="1" lang="en-US" altLang="zh-CN" sz="2800" spc="-150" dirty="0">
                <a:solidFill>
                  <a:srgbClr val="134F85"/>
                </a:solidFill>
                <a:latin typeface="华光行书_CNKI" panose="02000500000000000000" pitchFamily="2" charset="-122"/>
                <a:ea typeface="华光行书_CNKI" panose="02000500000000000000" pitchFamily="2" charset="-122"/>
              </a:rPr>
              <a:t>10</a:t>
            </a:r>
            <a:r>
              <a:rPr kumimoji="1" lang="zh-CN" altLang="en-US" sz="2800" spc="-150" dirty="0">
                <a:solidFill>
                  <a:srgbClr val="134F85"/>
                </a:solidFill>
                <a:latin typeface="华光行书_CNKI" panose="02000500000000000000" pitchFamily="2" charset="-122"/>
                <a:ea typeface="华光行书_CNKI" panose="02000500000000000000" pitchFamily="2" charset="-122"/>
              </a:rPr>
              <a:t>进制输出</a:t>
            </a:r>
          </a:p>
        </p:txBody>
      </p:sp>
      <p:sp>
        <p:nvSpPr>
          <p:cNvPr id="13" name="矩形 12">
            <a:extLst>
              <a:ext uri="{FF2B5EF4-FFF2-40B4-BE49-F238E27FC236}">
                <a16:creationId xmlns:a16="http://schemas.microsoft.com/office/drawing/2014/main" id="{46460B4C-2AF0-419E-833C-78023DF13E6D}"/>
              </a:ext>
            </a:extLst>
          </p:cNvPr>
          <p:cNvSpPr/>
          <p:nvPr/>
        </p:nvSpPr>
        <p:spPr>
          <a:xfrm>
            <a:off x="0" y="1577773"/>
            <a:ext cx="12190413" cy="5422905"/>
          </a:xfrm>
          <a:prstGeom prst="rect">
            <a:avLst/>
          </a:prstGeom>
          <a:solidFill>
            <a:schemeClr val="accent5">
              <a:lumMod val="60000"/>
              <a:lumOff val="40000"/>
            </a:schemeClr>
          </a:solidFill>
        </p:spPr>
        <p:txBody>
          <a:bodyPr/>
          <a:lstStyle/>
          <a:p>
            <a:pPr>
              <a:defRPr/>
            </a:pPr>
            <a:r>
              <a:rPr lang="zh-CN" altLang="en-US" sz="2800" dirty="0">
                <a:latin typeface="Comic Sans MS" panose="030F0702030302020204" pitchFamily="66" charset="0"/>
              </a:rPr>
              <a:t>int bi2dec(int a)</a:t>
            </a:r>
          </a:p>
          <a:p>
            <a:pPr>
              <a:defRPr/>
            </a:pPr>
            <a:r>
              <a:rPr lang="zh-CN" altLang="en-US" sz="2800" dirty="0">
                <a:latin typeface="Comic Sans MS" panose="030F0702030302020204" pitchFamily="66" charset="0"/>
              </a:rPr>
              <a:t>{ int k=0, </a:t>
            </a:r>
            <a:r>
              <a:rPr lang="en-US" altLang="zh-CN" sz="2800" dirty="0">
                <a:latin typeface="Comic Sans MS" panose="030F0702030302020204" pitchFamily="66" charset="0"/>
              </a:rPr>
              <a:t>result</a:t>
            </a:r>
            <a:r>
              <a:rPr lang="zh-CN" altLang="en-US" sz="2800" dirty="0">
                <a:latin typeface="Comic Sans MS" panose="030F0702030302020204" pitchFamily="66" charset="0"/>
              </a:rPr>
              <a:t> = 0;</a:t>
            </a:r>
          </a:p>
          <a:p>
            <a:pPr>
              <a:defRPr/>
            </a:pPr>
            <a:r>
              <a:rPr lang="zh-CN" altLang="en-US" sz="2800" dirty="0">
                <a:latin typeface="Comic Sans MS" panose="030F0702030302020204" pitchFamily="66" charset="0"/>
              </a:rPr>
              <a:t>  while(a!=0)</a:t>
            </a:r>
          </a:p>
          <a:p>
            <a:pPr>
              <a:defRPr/>
            </a:pPr>
            <a:r>
              <a:rPr lang="zh-CN" altLang="en-US" sz="2800" dirty="0">
                <a:latin typeface="Comic Sans MS" panose="030F0702030302020204" pitchFamily="66" charset="0"/>
              </a:rPr>
              <a:t>  {  int m = a%10;</a:t>
            </a:r>
          </a:p>
          <a:p>
            <a:pPr>
              <a:defRPr/>
            </a:pPr>
            <a:r>
              <a:rPr lang="zh-CN" altLang="en-US" sz="2800" dirty="0">
                <a:latin typeface="Comic Sans MS" panose="030F0702030302020204" pitchFamily="66" charset="0"/>
              </a:rPr>
              <a:t>      a = a/10;</a:t>
            </a:r>
          </a:p>
          <a:p>
            <a:pPr>
              <a:defRPr/>
            </a:pPr>
            <a:r>
              <a:rPr lang="zh-CN" altLang="en-US" sz="2800" dirty="0">
                <a:latin typeface="Comic Sans MS" panose="030F0702030302020204" pitchFamily="66" charset="0"/>
              </a:rPr>
              <a:t>     </a:t>
            </a:r>
            <a:r>
              <a:rPr lang="zh-CN" altLang="en-US" sz="2800" spc="-100" dirty="0">
                <a:latin typeface="Comic Sans MS" panose="030F0702030302020204" pitchFamily="66" charset="0"/>
              </a:rPr>
              <a:t>if(m) </a:t>
            </a:r>
            <a:r>
              <a:rPr lang="en-US" altLang="zh-CN" sz="2800" spc="-100" dirty="0">
                <a:latin typeface="Comic Sans MS" panose="030F0702030302020204" pitchFamily="66" charset="0"/>
              </a:rPr>
              <a:t>result</a:t>
            </a:r>
            <a:r>
              <a:rPr lang="zh-CN" altLang="en-US" sz="2800" spc="-100" dirty="0">
                <a:latin typeface="Comic Sans MS" panose="030F0702030302020204" pitchFamily="66" charset="0"/>
              </a:rPr>
              <a:t> = </a:t>
            </a:r>
            <a:r>
              <a:rPr lang="en-US" altLang="zh-CN" sz="2800" spc="-100" dirty="0">
                <a:latin typeface="Comic Sans MS" panose="030F0702030302020204" pitchFamily="66" charset="0"/>
              </a:rPr>
              <a:t>result</a:t>
            </a:r>
            <a:r>
              <a:rPr lang="zh-CN" altLang="en-US" sz="2800" spc="-100" dirty="0">
                <a:latin typeface="Comic Sans MS" panose="030F0702030302020204" pitchFamily="66" charset="0"/>
              </a:rPr>
              <a:t> + power(2,k);</a:t>
            </a:r>
          </a:p>
          <a:p>
            <a:pPr>
              <a:defRPr/>
            </a:pPr>
            <a:r>
              <a:rPr lang="zh-CN" altLang="en-US" sz="2800" dirty="0">
                <a:latin typeface="Comic Sans MS" panose="030F0702030302020204" pitchFamily="66" charset="0"/>
              </a:rPr>
              <a:t>	k++;</a:t>
            </a:r>
          </a:p>
          <a:p>
            <a:pPr>
              <a:defRPr/>
            </a:pPr>
            <a:r>
              <a:rPr lang="zh-CN" altLang="en-US" sz="2800" dirty="0">
                <a:latin typeface="Comic Sans MS" panose="030F0702030302020204" pitchFamily="66" charset="0"/>
              </a:rPr>
              <a:t>   }</a:t>
            </a:r>
          </a:p>
          <a:p>
            <a:pPr>
              <a:defRPr/>
            </a:pPr>
            <a:r>
              <a:rPr lang="zh-CN" altLang="en-US" sz="2800" dirty="0">
                <a:latin typeface="Comic Sans MS" panose="030F0702030302020204" pitchFamily="66" charset="0"/>
              </a:rPr>
              <a:t>   return </a:t>
            </a:r>
            <a:r>
              <a:rPr lang="en-US" altLang="zh-CN" sz="2800" dirty="0">
                <a:latin typeface="Comic Sans MS" panose="030F0702030302020204" pitchFamily="66" charset="0"/>
              </a:rPr>
              <a:t>result</a:t>
            </a:r>
            <a:r>
              <a:rPr lang="zh-CN" altLang="en-US" sz="2800" dirty="0">
                <a:latin typeface="Comic Sans MS" panose="030F0702030302020204" pitchFamily="66" charset="0"/>
              </a:rPr>
              <a:t>;</a:t>
            </a:r>
          </a:p>
          <a:p>
            <a:pPr>
              <a:defRPr/>
            </a:pPr>
            <a:r>
              <a:rPr lang="zh-CN" altLang="en-US" sz="2800" dirty="0">
                <a:latin typeface="Comic Sans MS" panose="030F0702030302020204" pitchFamily="66" charset="0"/>
              </a:rPr>
              <a:t>}</a:t>
            </a:r>
          </a:p>
        </p:txBody>
      </p:sp>
      <p:sp>
        <p:nvSpPr>
          <p:cNvPr id="16" name="文本框 15">
            <a:extLst>
              <a:ext uri="{FF2B5EF4-FFF2-40B4-BE49-F238E27FC236}">
                <a16:creationId xmlns:a16="http://schemas.microsoft.com/office/drawing/2014/main" id="{92C3BFD8-13AF-4AD3-8EA7-82DCE2B1D6BE}"/>
              </a:ext>
            </a:extLst>
          </p:cNvPr>
          <p:cNvSpPr txBox="1"/>
          <p:nvPr/>
        </p:nvSpPr>
        <p:spPr>
          <a:xfrm>
            <a:off x="5972537" y="3245077"/>
            <a:ext cx="6219463" cy="3755601"/>
          </a:xfrm>
          <a:prstGeom prst="rect">
            <a:avLst/>
          </a:prstGeom>
          <a:solidFill>
            <a:schemeClr val="accent5">
              <a:lumMod val="75000"/>
            </a:schemeClr>
          </a:solidFill>
        </p:spPr>
        <p:txBody>
          <a:bodyPr wrap="square">
            <a:noAutofit/>
          </a:bodyPr>
          <a:lstStyle>
            <a:defPPr>
              <a:defRPr lang="en-US"/>
            </a:defPPr>
            <a:lvl1pPr>
              <a:defRPr sz="3200">
                <a:latin typeface="Tw Cen MT" panose="020B0602020104020603" pitchFamily="34" charset="0"/>
              </a:defRPr>
            </a:lvl1pPr>
          </a:lstStyle>
          <a:p>
            <a:r>
              <a:rPr lang="en-US" altLang="zh-CN" sz="2800" dirty="0">
                <a:latin typeface="Comic Sans MS" panose="030F0702030302020204" pitchFamily="66" charset="0"/>
              </a:rPr>
              <a:t>int main()</a:t>
            </a:r>
          </a:p>
          <a:p>
            <a:r>
              <a:rPr lang="en-US" altLang="zh-CN" sz="2800" dirty="0">
                <a:latin typeface="Comic Sans MS" panose="030F0702030302020204" pitchFamily="66" charset="0"/>
              </a:rPr>
              <a:t>{ int </a:t>
            </a:r>
            <a:r>
              <a:rPr lang="en-US" altLang="zh-CN" sz="2800" dirty="0" err="1">
                <a:latin typeface="Comic Sans MS" panose="030F0702030302020204" pitchFamily="66" charset="0"/>
              </a:rPr>
              <a:t>val</a:t>
            </a:r>
            <a:r>
              <a:rPr lang="en-US" altLang="zh-CN" sz="2800" dirty="0">
                <a:latin typeface="Comic Sans MS" panose="030F0702030302020204" pitchFamily="66" charset="0"/>
              </a:rPr>
              <a:t> = 0;</a:t>
            </a:r>
          </a:p>
          <a:p>
            <a:r>
              <a:rPr lang="en-US" altLang="zh-CN" sz="2800" dirty="0">
                <a:latin typeface="Comic Sans MS" panose="030F0702030302020204" pitchFamily="66" charset="0"/>
              </a:rPr>
              <a:t>  </a:t>
            </a:r>
            <a:r>
              <a:rPr lang="en-US" altLang="zh-CN" sz="2800" dirty="0" err="1">
                <a:latin typeface="Comic Sans MS" panose="030F0702030302020204" pitchFamily="66" charset="0"/>
              </a:rPr>
              <a:t>cout</a:t>
            </a:r>
            <a:r>
              <a:rPr lang="en-US" altLang="zh-CN" sz="2800" dirty="0">
                <a:latin typeface="Comic Sans MS" panose="030F0702030302020204" pitchFamily="66" charset="0"/>
              </a:rPr>
              <a:t>&lt;&lt;"enter an  binary number:";</a:t>
            </a:r>
          </a:p>
          <a:p>
            <a:r>
              <a:rPr lang="en-US" altLang="zh-CN" sz="2800" dirty="0">
                <a:latin typeface="Comic Sans MS" panose="030F0702030302020204" pitchFamily="66" charset="0"/>
              </a:rPr>
              <a:t>  </a:t>
            </a:r>
            <a:r>
              <a:rPr lang="en-US" altLang="zh-CN" sz="2800" dirty="0" err="1">
                <a:latin typeface="Comic Sans MS" panose="030F0702030302020204" pitchFamily="66" charset="0"/>
              </a:rPr>
              <a:t>cin</a:t>
            </a:r>
            <a:r>
              <a:rPr lang="en-US" altLang="zh-CN" sz="2800" dirty="0">
                <a:latin typeface="Comic Sans MS" panose="030F0702030302020204" pitchFamily="66" charset="0"/>
              </a:rPr>
              <a:t>&gt;&gt;</a:t>
            </a:r>
            <a:r>
              <a:rPr lang="en-US" altLang="zh-CN" sz="2800" dirty="0" err="1">
                <a:latin typeface="Comic Sans MS" panose="030F0702030302020204" pitchFamily="66" charset="0"/>
              </a:rPr>
              <a:t>val</a:t>
            </a:r>
            <a:r>
              <a:rPr lang="en-US" altLang="zh-CN" sz="2800" dirty="0">
                <a:latin typeface="Comic Sans MS" panose="030F0702030302020204" pitchFamily="66" charset="0"/>
              </a:rPr>
              <a:t>; </a:t>
            </a:r>
          </a:p>
          <a:p>
            <a:r>
              <a:rPr lang="en-US" altLang="zh-CN" sz="2800" dirty="0">
                <a:latin typeface="Comic Sans MS" panose="030F0702030302020204" pitchFamily="66" charset="0"/>
              </a:rPr>
              <a:t>   </a:t>
            </a:r>
            <a:r>
              <a:rPr lang="en-US" altLang="zh-CN" sz="2800" dirty="0" err="1">
                <a:latin typeface="Comic Sans MS" panose="030F0702030302020204" pitchFamily="66" charset="0"/>
              </a:rPr>
              <a:t>val</a:t>
            </a:r>
            <a:r>
              <a:rPr lang="en-US" altLang="zh-CN" sz="2800" dirty="0">
                <a:latin typeface="Comic Sans MS" panose="030F0702030302020204" pitchFamily="66" charset="0"/>
              </a:rPr>
              <a:t> = bi2dec(</a:t>
            </a:r>
            <a:r>
              <a:rPr lang="en-US" altLang="zh-CN" sz="2800" dirty="0" err="1">
                <a:latin typeface="Comic Sans MS" panose="030F0702030302020204" pitchFamily="66" charset="0"/>
              </a:rPr>
              <a:t>val</a:t>
            </a:r>
            <a:r>
              <a:rPr lang="en-US" altLang="zh-CN" sz="2800" dirty="0">
                <a:latin typeface="Comic Sans MS" panose="030F0702030302020204" pitchFamily="66" charset="0"/>
              </a:rPr>
              <a:t>);</a:t>
            </a:r>
          </a:p>
          <a:p>
            <a:r>
              <a:rPr lang="en-US" altLang="zh-CN" sz="2800" dirty="0">
                <a:latin typeface="Comic Sans MS" panose="030F0702030302020204" pitchFamily="66" charset="0"/>
              </a:rPr>
              <a:t>  </a:t>
            </a:r>
            <a:r>
              <a:rPr lang="en-US" altLang="zh-CN" sz="2800" spc="-100" dirty="0" err="1">
                <a:latin typeface="Comic Sans MS" panose="030F0702030302020204" pitchFamily="66" charset="0"/>
              </a:rPr>
              <a:t>cout</a:t>
            </a:r>
            <a:r>
              <a:rPr lang="en-US" altLang="zh-CN" sz="2800" spc="-100" dirty="0">
                <a:latin typeface="Comic Sans MS" panose="030F0702030302020204" pitchFamily="66" charset="0"/>
              </a:rPr>
              <a:t>&lt;&lt;"</a:t>
            </a:r>
            <a:r>
              <a:rPr lang="en-US" altLang="zh-CN" sz="2800" spc="-100" dirty="0" err="1">
                <a:latin typeface="Comic Sans MS" panose="030F0702030302020204" pitchFamily="66" charset="0"/>
              </a:rPr>
              <a:t>deciamal</a:t>
            </a:r>
            <a:r>
              <a:rPr lang="en-US" altLang="zh-CN" sz="2800" spc="-100" dirty="0">
                <a:latin typeface="Comic Sans MS" panose="030F0702030302020204" pitchFamily="66" charset="0"/>
              </a:rPr>
              <a:t> value is : "&lt;&lt;</a:t>
            </a:r>
            <a:r>
              <a:rPr lang="en-US" altLang="zh-CN" sz="2800" spc="-100" dirty="0" err="1">
                <a:latin typeface="Comic Sans MS" panose="030F0702030302020204" pitchFamily="66" charset="0"/>
              </a:rPr>
              <a:t>val</a:t>
            </a:r>
            <a:r>
              <a:rPr lang="en-US" altLang="zh-CN" sz="2800" spc="-100" dirty="0">
                <a:latin typeface="Comic Sans MS" panose="030F0702030302020204" pitchFamily="66" charset="0"/>
              </a:rPr>
              <a:t>&lt;&lt;</a:t>
            </a:r>
            <a:r>
              <a:rPr lang="en-US" altLang="zh-CN" sz="2800" spc="-100" dirty="0" err="1">
                <a:latin typeface="Comic Sans MS" panose="030F0702030302020204" pitchFamily="66" charset="0"/>
              </a:rPr>
              <a:t>endl</a:t>
            </a:r>
            <a:r>
              <a:rPr lang="en-US" altLang="zh-CN" sz="2800" spc="-100" dirty="0">
                <a:latin typeface="Comic Sans MS" panose="030F0702030302020204" pitchFamily="66" charset="0"/>
              </a:rPr>
              <a:t>;</a:t>
            </a:r>
          </a:p>
          <a:p>
            <a:r>
              <a:rPr lang="en-US" altLang="zh-CN" sz="2800" dirty="0">
                <a:latin typeface="Comic Sans MS" panose="030F0702030302020204" pitchFamily="66" charset="0"/>
              </a:rPr>
              <a:t>   return 0;</a:t>
            </a:r>
          </a:p>
          <a:p>
            <a:r>
              <a:rPr lang="en-US" altLang="zh-CN" sz="2800" dirty="0">
                <a:latin typeface="Comic Sans MS" panose="030F0702030302020204" pitchFamily="66" charset="0"/>
              </a:rPr>
              <a:t>}</a:t>
            </a:r>
            <a:endParaRPr lang="zh-CN" altLang="en-US" sz="2800" dirty="0">
              <a:latin typeface="Comic Sans MS" panose="030F0702030302020204" pitchFamily="66" charset="0"/>
            </a:endParaRPr>
          </a:p>
        </p:txBody>
      </p:sp>
      <p:sp>
        <p:nvSpPr>
          <p:cNvPr id="14" name="矩形 13">
            <a:extLst>
              <a:ext uri="{FF2B5EF4-FFF2-40B4-BE49-F238E27FC236}">
                <a16:creationId xmlns:a16="http://schemas.microsoft.com/office/drawing/2014/main" id="{7A96817A-5706-4148-A620-8DAB6492519A}"/>
              </a:ext>
            </a:extLst>
          </p:cNvPr>
          <p:cNvSpPr/>
          <p:nvPr/>
        </p:nvSpPr>
        <p:spPr>
          <a:xfrm>
            <a:off x="8094562" y="1577773"/>
            <a:ext cx="4097438" cy="2208297"/>
          </a:xfrm>
          <a:prstGeom prst="rect">
            <a:avLst/>
          </a:prstGeom>
          <a:solidFill>
            <a:schemeClr val="accent4">
              <a:lumMod val="40000"/>
              <a:lumOff val="60000"/>
            </a:schemeClr>
          </a:solidFill>
        </p:spPr>
        <p:txBody>
          <a:bodyPr wrap="square">
            <a:spAutoFit/>
          </a:bodyPr>
          <a:lstStyle/>
          <a:p>
            <a:pPr>
              <a:defRPr/>
            </a:pPr>
            <a:r>
              <a:rPr lang="zh-CN" altLang="en-US" sz="2800" dirty="0">
                <a:latin typeface="Comic Sans MS" panose="030F0702030302020204" pitchFamily="66" charset="0"/>
              </a:rPr>
              <a:t>int power(int x, int n){</a:t>
            </a:r>
          </a:p>
          <a:p>
            <a:pPr>
              <a:lnSpc>
                <a:spcPts val="3300"/>
              </a:lnSpc>
              <a:defRPr/>
            </a:pPr>
            <a:r>
              <a:rPr lang="zh-CN" altLang="en-US" sz="2800" dirty="0">
                <a:latin typeface="Comic Sans MS" panose="030F0702030302020204" pitchFamily="66" charset="0"/>
              </a:rPr>
              <a:t>  int result  = 1;</a:t>
            </a:r>
          </a:p>
          <a:p>
            <a:pPr>
              <a:lnSpc>
                <a:spcPts val="3300"/>
              </a:lnSpc>
              <a:defRPr/>
            </a:pPr>
            <a:r>
              <a:rPr lang="zh-CN" altLang="en-US" sz="2800" dirty="0">
                <a:latin typeface="Comic Sans MS" panose="030F0702030302020204" pitchFamily="66" charset="0"/>
              </a:rPr>
              <a:t>  while(n--) result *= x;</a:t>
            </a:r>
          </a:p>
          <a:p>
            <a:pPr>
              <a:lnSpc>
                <a:spcPts val="3300"/>
              </a:lnSpc>
              <a:defRPr/>
            </a:pPr>
            <a:r>
              <a:rPr lang="zh-CN" altLang="en-US" sz="2800" dirty="0">
                <a:latin typeface="Comic Sans MS" panose="030F0702030302020204" pitchFamily="66" charset="0"/>
              </a:rPr>
              <a:t>  return result;</a:t>
            </a:r>
          </a:p>
          <a:p>
            <a:pPr>
              <a:lnSpc>
                <a:spcPts val="3300"/>
              </a:lnSpc>
              <a:defRPr/>
            </a:pPr>
            <a:r>
              <a:rPr lang="zh-CN" altLang="en-US" sz="2800" dirty="0">
                <a:latin typeface="Comic Sans MS" panose="030F0702030302020204" pitchFamily="66" charset="0"/>
              </a:rPr>
              <a:t>}</a:t>
            </a:r>
          </a:p>
        </p:txBody>
      </p:sp>
    </p:spTree>
    <p:extLst>
      <p:ext uri="{BB962C8B-B14F-4D97-AF65-F5344CB8AC3E}">
        <p14:creationId xmlns:p14="http://schemas.microsoft.com/office/powerpoint/2010/main" val="2608027928"/>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13" presetClass="entr" presetSubtype="16"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plus(in)">
                                      <p:cBhvr>
                                        <p:cTn id="14"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8A4E52EE-3815-4187-9BCB-9EF90CD24612}"/>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9" name="直线连接符 6">
            <a:extLst>
              <a:ext uri="{FF2B5EF4-FFF2-40B4-BE49-F238E27FC236}">
                <a16:creationId xmlns:a16="http://schemas.microsoft.com/office/drawing/2014/main" id="{D0E6C1E0-9065-43AC-AA50-6DE5AD6288C1}"/>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0" name="文本框 9">
            <a:extLst>
              <a:ext uri="{FF2B5EF4-FFF2-40B4-BE49-F238E27FC236}">
                <a16:creationId xmlns:a16="http://schemas.microsoft.com/office/drawing/2014/main" id="{A92A0802-782E-40E9-8894-AFD43C86EFAE}"/>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5.7</a:t>
            </a:r>
            <a:r>
              <a:rPr lang="zh-CN" altLang="en-US" dirty="0"/>
              <a:t>递归函数</a:t>
            </a:r>
          </a:p>
        </p:txBody>
      </p:sp>
      <p:sp>
        <p:nvSpPr>
          <p:cNvPr id="13" name="矩形 3">
            <a:extLst>
              <a:ext uri="{FF2B5EF4-FFF2-40B4-BE49-F238E27FC236}">
                <a16:creationId xmlns:a16="http://schemas.microsoft.com/office/drawing/2014/main" id="{27A4ADD7-6291-40A3-A412-2E237747ED46}"/>
              </a:ext>
            </a:extLst>
          </p:cNvPr>
          <p:cNvSpPr>
            <a:spLocks noChangeArrowheads="1"/>
          </p:cNvSpPr>
          <p:nvPr/>
        </p:nvSpPr>
        <p:spPr bwMode="auto">
          <a:xfrm>
            <a:off x="206777" y="1121993"/>
            <a:ext cx="11985224"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marL="173038" indent="-173038" eaLnBrk="1" hangingPunct="1">
              <a:spcBef>
                <a:spcPts val="1200"/>
              </a:spcBef>
              <a:buSzPct val="77000"/>
              <a:buFont typeface="Wingdings" panose="05000000000000000000" pitchFamily="2" charset="2"/>
              <a:buChar char="Ø"/>
            </a:pPr>
            <a:r>
              <a:rPr kumimoji="1" lang="zh-CN" altLang="en-US" sz="3000" dirty="0">
                <a:solidFill>
                  <a:srgbClr val="104E87"/>
                </a:solidFill>
                <a:latin typeface="华光行书_CNKI" panose="02000500000000000000" pitchFamily="2" charset="-122"/>
                <a:ea typeface="华光行书_CNKI" panose="02000500000000000000" pitchFamily="2" charset="-122"/>
              </a:rPr>
              <a:t>递归基本思想</a:t>
            </a:r>
            <a:r>
              <a:rPr kumimoji="1" lang="en-US" altLang="zh-CN" sz="3000" dirty="0">
                <a:solidFill>
                  <a:srgbClr val="104E87"/>
                </a:solidFill>
                <a:latin typeface="华光行书_CNKI" panose="02000500000000000000" pitchFamily="2" charset="-122"/>
                <a:ea typeface="华光行书_CNKI" panose="02000500000000000000" pitchFamily="2" charset="-122"/>
              </a:rPr>
              <a:t>:</a:t>
            </a:r>
            <a:r>
              <a:rPr kumimoji="1" lang="zh-CN" altLang="en-US" sz="3000" b="0" dirty="0">
                <a:solidFill>
                  <a:srgbClr val="104E87"/>
                </a:solidFill>
                <a:latin typeface="华光行书_CNKI" panose="02000500000000000000" pitchFamily="2" charset="-122"/>
                <a:ea typeface="华光行书_CNKI" panose="02000500000000000000" pitchFamily="2" charset="-122"/>
              </a:rPr>
              <a:t>把</a:t>
            </a:r>
            <a:r>
              <a:rPr kumimoji="1" lang="zh-CN" altLang="en-US" sz="3000" b="0" dirty="0">
                <a:solidFill>
                  <a:srgbClr val="FF0000"/>
                </a:solidFill>
                <a:latin typeface="华光行书_CNKI" panose="02000500000000000000" pitchFamily="2" charset="-122"/>
                <a:ea typeface="华光行书_CNKI" panose="02000500000000000000" pitchFamily="2" charset="-122"/>
              </a:rPr>
              <a:t>规模大</a:t>
            </a:r>
            <a:r>
              <a:rPr kumimoji="1" lang="zh-CN" altLang="en-US" sz="3000" b="0" dirty="0">
                <a:solidFill>
                  <a:srgbClr val="104E87"/>
                </a:solidFill>
                <a:latin typeface="华光行书_CNKI" panose="02000500000000000000" pitchFamily="2" charset="-122"/>
                <a:ea typeface="华光行书_CNKI" panose="02000500000000000000" pitchFamily="2" charset="-122"/>
              </a:rPr>
              <a:t>的问题转化为</a:t>
            </a:r>
            <a:r>
              <a:rPr kumimoji="1" lang="zh-CN" altLang="en-US" sz="3000" b="0" dirty="0">
                <a:solidFill>
                  <a:srgbClr val="FF0000"/>
                </a:solidFill>
                <a:latin typeface="华光行书_CNKI" panose="02000500000000000000" pitchFamily="2" charset="-122"/>
                <a:ea typeface="华光行书_CNKI" panose="02000500000000000000" pitchFamily="2" charset="-122"/>
              </a:rPr>
              <a:t>规模小</a:t>
            </a:r>
            <a:r>
              <a:rPr kumimoji="1" lang="zh-CN" altLang="en-US" sz="3000" b="0" dirty="0">
                <a:solidFill>
                  <a:srgbClr val="104E87"/>
                </a:solidFill>
                <a:latin typeface="华光行书_CNKI" panose="02000500000000000000" pitchFamily="2" charset="-122"/>
                <a:ea typeface="华光行书_CNKI" panose="02000500000000000000" pitchFamily="2" charset="-122"/>
              </a:rPr>
              <a:t>的相似的</a:t>
            </a:r>
            <a:r>
              <a:rPr kumimoji="1" lang="zh-CN" altLang="en-US" sz="3000" b="0" dirty="0">
                <a:solidFill>
                  <a:srgbClr val="FF0000"/>
                </a:solidFill>
                <a:latin typeface="华光行书_CNKI" panose="02000500000000000000" pitchFamily="2" charset="-122"/>
                <a:ea typeface="华光行书_CNKI" panose="02000500000000000000" pitchFamily="2" charset="-122"/>
              </a:rPr>
              <a:t>子问题</a:t>
            </a:r>
            <a:r>
              <a:rPr kumimoji="1" lang="zh-CN" altLang="en-US" sz="3000" b="0" dirty="0">
                <a:solidFill>
                  <a:srgbClr val="104E87"/>
                </a:solidFill>
                <a:latin typeface="华光行书_CNKI" panose="02000500000000000000" pitchFamily="2" charset="-122"/>
                <a:ea typeface="华光行书_CNKI" panose="02000500000000000000" pitchFamily="2" charset="-122"/>
              </a:rPr>
              <a:t>来解决。</a:t>
            </a:r>
            <a:endParaRPr kumimoji="1" lang="en-US" altLang="zh-CN" sz="3000" b="0" dirty="0">
              <a:solidFill>
                <a:srgbClr val="104E87"/>
              </a:solidFill>
              <a:latin typeface="华光行书_CNKI" panose="02000500000000000000" pitchFamily="2" charset="-122"/>
              <a:ea typeface="华光行书_CNKI" panose="02000500000000000000" pitchFamily="2" charset="-122"/>
            </a:endParaRPr>
          </a:p>
          <a:p>
            <a:pPr marL="173038" indent="-173038">
              <a:spcBef>
                <a:spcPts val="1200"/>
              </a:spcBef>
              <a:buSzPct val="77000"/>
              <a:buFont typeface="Wingdings" panose="05000000000000000000" pitchFamily="2" charset="2"/>
              <a:buChar char="Ø"/>
            </a:pPr>
            <a:r>
              <a:rPr kumimoji="1" lang="zh-CN" altLang="en-US" sz="3000" dirty="0">
                <a:solidFill>
                  <a:srgbClr val="104E87"/>
                </a:solidFill>
                <a:latin typeface="华光行书_CNKI" panose="02000500000000000000" pitchFamily="2" charset="-122"/>
                <a:ea typeface="华光行书_CNKI" panose="02000500000000000000" pitchFamily="2" charset="-122"/>
              </a:rPr>
              <a:t>递归的表现：</a:t>
            </a:r>
            <a:r>
              <a:rPr kumimoji="1" lang="zh-CN" altLang="en-US" sz="3000" b="0" dirty="0">
                <a:solidFill>
                  <a:srgbClr val="104E87"/>
                </a:solidFill>
                <a:latin typeface="华光行书_CNKI" panose="02000500000000000000" pitchFamily="2" charset="-122"/>
                <a:ea typeface="华光行书_CNKI" panose="02000500000000000000" pitchFamily="2" charset="-122"/>
              </a:rPr>
              <a:t>在函数定义中，函数直接或间接地</a:t>
            </a:r>
            <a:r>
              <a:rPr kumimoji="1" lang="zh-CN" altLang="en-US" sz="3000" b="0" dirty="0">
                <a:solidFill>
                  <a:srgbClr val="FF0000"/>
                </a:solidFill>
                <a:latin typeface="华光行书_CNKI" panose="02000500000000000000" pitchFamily="2" charset="-122"/>
                <a:ea typeface="华光行书_CNKI" panose="02000500000000000000" pitchFamily="2" charset="-122"/>
              </a:rPr>
              <a:t>调用自己</a:t>
            </a:r>
            <a:r>
              <a:rPr kumimoji="1" lang="zh-CN" altLang="en-US" sz="3000" b="0" dirty="0">
                <a:solidFill>
                  <a:srgbClr val="104E87"/>
                </a:solidFill>
                <a:latin typeface="华光行书_CNKI" panose="02000500000000000000" pitchFamily="2" charset="-122"/>
                <a:ea typeface="华光行书_CNKI" panose="02000500000000000000" pitchFamily="2" charset="-122"/>
              </a:rPr>
              <a:t>，称</a:t>
            </a:r>
            <a:r>
              <a:rPr kumimoji="1" lang="zh-CN" altLang="en-US" sz="3000" b="0" dirty="0">
                <a:solidFill>
                  <a:srgbClr val="FF0000"/>
                </a:solidFill>
                <a:latin typeface="华光行书_CNKI" panose="02000500000000000000" pitchFamily="2" charset="-122"/>
                <a:ea typeface="华光行书_CNKI" panose="02000500000000000000" pitchFamily="2" charset="-122"/>
              </a:rPr>
              <a:t>递归调用</a:t>
            </a:r>
            <a:r>
              <a:rPr kumimoji="1" lang="zh-CN" altLang="en-US" sz="3000" b="0" dirty="0">
                <a:solidFill>
                  <a:srgbClr val="104E87"/>
                </a:solidFill>
                <a:latin typeface="华光行书_CNKI" panose="02000500000000000000" pitchFamily="2" charset="-122"/>
                <a:ea typeface="华光行书_CNKI" panose="02000500000000000000" pitchFamily="2" charset="-122"/>
              </a:rPr>
              <a:t>，这类函数为递归函数。</a:t>
            </a:r>
          </a:p>
        </p:txBody>
      </p:sp>
      <p:sp>
        <p:nvSpPr>
          <p:cNvPr id="14" name="Text Box 21">
            <a:extLst>
              <a:ext uri="{FF2B5EF4-FFF2-40B4-BE49-F238E27FC236}">
                <a16:creationId xmlns:a16="http://schemas.microsoft.com/office/drawing/2014/main" id="{214DE4B5-E2D4-4D7B-8E88-877107233CD1}"/>
              </a:ext>
            </a:extLst>
          </p:cNvPr>
          <p:cNvSpPr txBox="1">
            <a:spLocks noChangeArrowheads="1"/>
          </p:cNvSpPr>
          <p:nvPr/>
        </p:nvSpPr>
        <p:spPr bwMode="auto">
          <a:xfrm>
            <a:off x="247719" y="3686175"/>
            <a:ext cx="574494" cy="463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lg" len="med"/>
                <a:tailEnd/>
              </a14:hiddenLine>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en-US" altLang="zh-CN" sz="2400">
                <a:solidFill>
                  <a:srgbClr val="134F85"/>
                </a:solidFill>
                <a:latin typeface="Comic Sans MS" panose="030F0702030302020204" pitchFamily="66" charset="0"/>
              </a:rPr>
              <a:t>n!=</a:t>
            </a:r>
          </a:p>
        </p:txBody>
      </p:sp>
      <p:sp>
        <p:nvSpPr>
          <p:cNvPr id="15" name="AutoShape 22">
            <a:extLst>
              <a:ext uri="{FF2B5EF4-FFF2-40B4-BE49-F238E27FC236}">
                <a16:creationId xmlns:a16="http://schemas.microsoft.com/office/drawing/2014/main" id="{24265E57-0DDB-4DC6-870A-9BAA663B69F5}"/>
              </a:ext>
            </a:extLst>
          </p:cNvPr>
          <p:cNvSpPr>
            <a:spLocks/>
          </p:cNvSpPr>
          <p:nvPr/>
        </p:nvSpPr>
        <p:spPr bwMode="auto">
          <a:xfrm>
            <a:off x="844620" y="3525838"/>
            <a:ext cx="236537" cy="854075"/>
          </a:xfrm>
          <a:prstGeom prst="leftBrace">
            <a:avLst>
              <a:gd name="adj1" fmla="val 30090"/>
              <a:gd name="adj2" fmla="val 50000"/>
            </a:avLst>
          </a:prstGeom>
          <a:noFill/>
          <a:ln w="19050">
            <a:solidFill>
              <a:schemeClr val="accent1"/>
            </a:solidFill>
            <a:round/>
            <a:headEnd type="none" w="lg" len="me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endParaRPr lang="zh-CN" altLang="en-US" sz="2400">
              <a:solidFill>
                <a:srgbClr val="134F85"/>
              </a:solidFill>
              <a:latin typeface="Comic Sans MS" panose="030F0702030302020204" pitchFamily="66" charset="0"/>
            </a:endParaRPr>
          </a:p>
        </p:txBody>
      </p:sp>
      <p:sp>
        <p:nvSpPr>
          <p:cNvPr id="16" name="Text Box 23">
            <a:extLst>
              <a:ext uri="{FF2B5EF4-FFF2-40B4-BE49-F238E27FC236}">
                <a16:creationId xmlns:a16="http://schemas.microsoft.com/office/drawing/2014/main" id="{744640DD-7141-43D1-951D-E1007055AC0B}"/>
              </a:ext>
            </a:extLst>
          </p:cNvPr>
          <p:cNvSpPr txBox="1">
            <a:spLocks noChangeArrowheads="1"/>
          </p:cNvSpPr>
          <p:nvPr/>
        </p:nvSpPr>
        <p:spPr bwMode="auto">
          <a:xfrm>
            <a:off x="1081157" y="3429000"/>
            <a:ext cx="2595880" cy="463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lg" len="med"/>
                <a:tailEnd/>
              </a14:hiddenLine>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en-US" altLang="zh-CN" sz="2400" dirty="0">
                <a:solidFill>
                  <a:srgbClr val="134F85"/>
                </a:solidFill>
                <a:latin typeface="Comic Sans MS" panose="030F0702030302020204" pitchFamily="66" charset="0"/>
                <a:ea typeface="华光行书_CNKI" panose="02000500000000000000" pitchFamily="2" charset="-122"/>
              </a:rPr>
              <a:t>1           n=0</a:t>
            </a:r>
            <a:r>
              <a:rPr kumimoji="1" lang="zh-CN" altLang="en-US" sz="2400" dirty="0">
                <a:solidFill>
                  <a:srgbClr val="134F85"/>
                </a:solidFill>
                <a:latin typeface="Comic Sans MS" panose="030F0702030302020204" pitchFamily="66" charset="0"/>
                <a:ea typeface="华光行书_CNKI" panose="02000500000000000000" pitchFamily="2" charset="-122"/>
              </a:rPr>
              <a:t>或</a:t>
            </a:r>
            <a:r>
              <a:rPr kumimoji="1" lang="en-US" altLang="zh-CN" sz="2400" dirty="0">
                <a:solidFill>
                  <a:srgbClr val="134F85"/>
                </a:solidFill>
                <a:latin typeface="Comic Sans MS" panose="030F0702030302020204" pitchFamily="66" charset="0"/>
                <a:ea typeface="华光行书_CNKI" panose="02000500000000000000" pitchFamily="2" charset="-122"/>
              </a:rPr>
              <a:t>n=1</a:t>
            </a:r>
          </a:p>
        </p:txBody>
      </p:sp>
      <p:sp>
        <p:nvSpPr>
          <p:cNvPr id="17" name="Text Box 24">
            <a:extLst>
              <a:ext uri="{FF2B5EF4-FFF2-40B4-BE49-F238E27FC236}">
                <a16:creationId xmlns:a16="http://schemas.microsoft.com/office/drawing/2014/main" id="{D186B93F-D266-472B-B545-20817AA15C3F}"/>
              </a:ext>
            </a:extLst>
          </p:cNvPr>
          <p:cNvSpPr txBox="1">
            <a:spLocks noChangeArrowheads="1"/>
          </p:cNvSpPr>
          <p:nvPr/>
        </p:nvSpPr>
        <p:spPr bwMode="auto">
          <a:xfrm>
            <a:off x="1081157" y="4030663"/>
            <a:ext cx="2034829" cy="463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lg" len="med"/>
                <a:tailEnd/>
              </a14:hiddenLine>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en-US" altLang="zh-CN" sz="2400">
                <a:solidFill>
                  <a:srgbClr val="134F85"/>
                </a:solidFill>
                <a:latin typeface="Comic Sans MS" panose="030F0702030302020204" pitchFamily="66" charset="0"/>
              </a:rPr>
              <a:t>n(n-1)!      n&gt;1</a:t>
            </a:r>
          </a:p>
        </p:txBody>
      </p:sp>
      <p:sp>
        <p:nvSpPr>
          <p:cNvPr id="18" name="Rectangle 30">
            <a:extLst>
              <a:ext uri="{FF2B5EF4-FFF2-40B4-BE49-F238E27FC236}">
                <a16:creationId xmlns:a16="http://schemas.microsoft.com/office/drawing/2014/main" id="{D8F9674A-8216-47B8-B322-E5C091E6A669}"/>
              </a:ext>
            </a:extLst>
          </p:cNvPr>
          <p:cNvSpPr>
            <a:spLocks noChangeArrowheads="1"/>
          </p:cNvSpPr>
          <p:nvPr/>
        </p:nvSpPr>
        <p:spPr bwMode="auto">
          <a:xfrm>
            <a:off x="269944" y="2905125"/>
            <a:ext cx="332655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buClrTx/>
              <a:buSzTx/>
              <a:buFontTx/>
              <a:buNone/>
            </a:pPr>
            <a:r>
              <a:rPr kumimoji="1" lang="zh-CN" altLang="en-US" sz="2800">
                <a:solidFill>
                  <a:srgbClr val="134F85"/>
                </a:solidFill>
                <a:latin typeface="华光行书_CNKI" panose="02000500000000000000" pitchFamily="2" charset="-122"/>
                <a:ea typeface="华光行书_CNKI" panose="02000500000000000000" pitchFamily="2" charset="-122"/>
              </a:rPr>
              <a:t>阶乘问题 </a:t>
            </a:r>
            <a:r>
              <a:rPr kumimoji="1" lang="en-US" altLang="zh-CN" sz="2800">
                <a:solidFill>
                  <a:srgbClr val="134F85"/>
                </a:solidFill>
                <a:latin typeface="华光行书_CNKI" panose="02000500000000000000" pitchFamily="2" charset="-122"/>
                <a:ea typeface="华光行书_CNKI" panose="02000500000000000000" pitchFamily="2" charset="-122"/>
              </a:rPr>
              <a:t>—— n!</a:t>
            </a:r>
            <a:r>
              <a:rPr kumimoji="1" lang="zh-CN" altLang="en-US" sz="2800">
                <a:solidFill>
                  <a:srgbClr val="134F85"/>
                </a:solidFill>
                <a:latin typeface="华光行书_CNKI" panose="02000500000000000000" pitchFamily="2" charset="-122"/>
                <a:ea typeface="华光行书_CNKI" panose="02000500000000000000" pitchFamily="2" charset="-122"/>
              </a:rPr>
              <a:t>。</a:t>
            </a:r>
          </a:p>
        </p:txBody>
      </p:sp>
      <p:pic>
        <p:nvPicPr>
          <p:cNvPr id="19" name="图片 18">
            <a:extLst>
              <a:ext uri="{FF2B5EF4-FFF2-40B4-BE49-F238E27FC236}">
                <a16:creationId xmlns:a16="http://schemas.microsoft.com/office/drawing/2014/main" id="{EC970F3D-A0CF-4505-B104-DA33535150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2368" y="2234065"/>
            <a:ext cx="4608513" cy="4522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0" name="直接箭头连接符 19">
            <a:extLst>
              <a:ext uri="{FF2B5EF4-FFF2-40B4-BE49-F238E27FC236}">
                <a16:creationId xmlns:a16="http://schemas.microsoft.com/office/drawing/2014/main" id="{602FB587-00CD-4333-B94B-47607B52A6D8}"/>
              </a:ext>
            </a:extLst>
          </p:cNvPr>
          <p:cNvCxnSpPr>
            <a:cxnSpLocks/>
          </p:cNvCxnSpPr>
          <p:nvPr/>
        </p:nvCxnSpPr>
        <p:spPr bwMode="auto">
          <a:xfrm>
            <a:off x="7559276" y="2053273"/>
            <a:ext cx="4246563" cy="2130425"/>
          </a:xfrm>
          <a:prstGeom prst="straightConnector1">
            <a:avLst/>
          </a:prstGeom>
          <a:ln>
            <a:solidFill>
              <a:srgbClr val="7030A0"/>
            </a:solidFill>
            <a:headEnd type="none" w="med" len="med"/>
            <a:tailEnd type="triangle"/>
          </a:ln>
        </p:spPr>
        <p:style>
          <a:lnRef idx="3">
            <a:schemeClr val="accent1"/>
          </a:lnRef>
          <a:fillRef idx="0">
            <a:schemeClr val="accent1"/>
          </a:fillRef>
          <a:effectRef idx="2">
            <a:schemeClr val="accent1"/>
          </a:effectRef>
          <a:fontRef idx="minor">
            <a:schemeClr val="tx1"/>
          </a:fontRef>
        </p:style>
      </p:cxnSp>
      <p:cxnSp>
        <p:nvCxnSpPr>
          <p:cNvPr id="21" name="直接箭头连接符 20">
            <a:extLst>
              <a:ext uri="{FF2B5EF4-FFF2-40B4-BE49-F238E27FC236}">
                <a16:creationId xmlns:a16="http://schemas.microsoft.com/office/drawing/2014/main" id="{7B8058C6-B95A-45A4-8A53-495E78F325C8}"/>
              </a:ext>
            </a:extLst>
          </p:cNvPr>
          <p:cNvCxnSpPr>
            <a:cxnSpLocks/>
          </p:cNvCxnSpPr>
          <p:nvPr/>
        </p:nvCxnSpPr>
        <p:spPr bwMode="auto">
          <a:xfrm flipH="1">
            <a:off x="7800399" y="4387207"/>
            <a:ext cx="4121657" cy="2470793"/>
          </a:xfrm>
          <a:prstGeom prst="straightConnector1">
            <a:avLst/>
          </a:prstGeom>
          <a:ln>
            <a:solidFill>
              <a:srgbClr val="008000"/>
            </a:solidFill>
            <a:headEnd type="none" w="med" len="med"/>
            <a:tailEnd type="triangle"/>
          </a:ln>
        </p:spPr>
        <p:style>
          <a:lnRef idx="3">
            <a:schemeClr val="accent1"/>
          </a:lnRef>
          <a:fillRef idx="0">
            <a:schemeClr val="accent1"/>
          </a:fillRef>
          <a:effectRef idx="2">
            <a:schemeClr val="accent1"/>
          </a:effectRef>
          <a:fontRef idx="minor">
            <a:schemeClr val="tx1"/>
          </a:fontRef>
        </p:style>
      </p:cxnSp>
      <p:sp>
        <p:nvSpPr>
          <p:cNvPr id="22" name="Text Box 50">
            <a:extLst>
              <a:ext uri="{FF2B5EF4-FFF2-40B4-BE49-F238E27FC236}">
                <a16:creationId xmlns:a16="http://schemas.microsoft.com/office/drawing/2014/main" id="{33F7797F-6DA3-499C-8BCC-96FEDD2C6098}"/>
              </a:ext>
            </a:extLst>
          </p:cNvPr>
          <p:cNvSpPr txBox="1">
            <a:spLocks noChangeArrowheads="1"/>
          </p:cNvSpPr>
          <p:nvPr/>
        </p:nvSpPr>
        <p:spPr bwMode="auto">
          <a:xfrm rot="1724272">
            <a:off x="9381262" y="2665828"/>
            <a:ext cx="903288" cy="52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lg" len="med"/>
                <a:tailEnd/>
              </a14:hiddenLine>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zh-CN" altLang="en-US" sz="2800" dirty="0">
                <a:solidFill>
                  <a:srgbClr val="7030A0"/>
                </a:solidFill>
                <a:latin typeface="华光行书_CNKI" panose="02000500000000000000" pitchFamily="2" charset="-122"/>
                <a:ea typeface="华光行书_CNKI" panose="02000500000000000000" pitchFamily="2" charset="-122"/>
              </a:rPr>
              <a:t>递推</a:t>
            </a:r>
          </a:p>
        </p:txBody>
      </p:sp>
      <p:sp>
        <p:nvSpPr>
          <p:cNvPr id="23" name="Text Box 52">
            <a:extLst>
              <a:ext uri="{FF2B5EF4-FFF2-40B4-BE49-F238E27FC236}">
                <a16:creationId xmlns:a16="http://schemas.microsoft.com/office/drawing/2014/main" id="{DDCE3EB1-8FDF-4BDD-AB6D-A2C3DBB95360}"/>
              </a:ext>
            </a:extLst>
          </p:cNvPr>
          <p:cNvSpPr txBox="1">
            <a:spLocks noChangeArrowheads="1"/>
          </p:cNvSpPr>
          <p:nvPr/>
        </p:nvSpPr>
        <p:spPr bwMode="auto">
          <a:xfrm rot="19489630">
            <a:off x="9775756" y="5516563"/>
            <a:ext cx="903287" cy="525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lg" len="med"/>
                <a:tailEnd/>
              </a14:hiddenLine>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zh-CN" altLang="en-US" sz="2800" dirty="0">
                <a:solidFill>
                  <a:srgbClr val="009900"/>
                </a:solidFill>
                <a:latin typeface="华光行书_CNKI" panose="02000500000000000000" pitchFamily="2" charset="-122"/>
                <a:ea typeface="华光行书_CNKI" panose="02000500000000000000" pitchFamily="2" charset="-122"/>
              </a:rPr>
              <a:t>回归</a:t>
            </a:r>
          </a:p>
        </p:txBody>
      </p:sp>
      <p:sp>
        <p:nvSpPr>
          <p:cNvPr id="24" name="Text Box 25">
            <a:extLst>
              <a:ext uri="{FF2B5EF4-FFF2-40B4-BE49-F238E27FC236}">
                <a16:creationId xmlns:a16="http://schemas.microsoft.com/office/drawing/2014/main" id="{FB17338F-C06B-41B7-A240-CD8D762673C5}"/>
              </a:ext>
            </a:extLst>
          </p:cNvPr>
          <p:cNvSpPr txBox="1">
            <a:spLocks noChangeArrowheads="1"/>
          </p:cNvSpPr>
          <p:nvPr/>
        </p:nvSpPr>
        <p:spPr bwMode="auto">
          <a:xfrm>
            <a:off x="281442" y="5788853"/>
            <a:ext cx="882271" cy="463846"/>
          </a:xfrm>
          <a:prstGeom prst="rect">
            <a:avLst/>
          </a:prstGeom>
          <a:noFill/>
          <a:ln w="9525">
            <a:noFill/>
            <a:miter lim="800000"/>
            <a:headEnd type="none" w="lg" len="med"/>
            <a:tailEnd/>
          </a:ln>
          <a:extLst>
            <a:ext uri="{909E8E84-426E-40DD-AFC4-6F175D3DCCD1}">
              <a14:hiddenFill xmlns:a14="http://schemas.microsoft.com/office/drawing/2010/main">
                <a:solidFill>
                  <a:srgbClr val="FFFFFF"/>
                </a:solidFill>
              </a14:hiddenFill>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en-US" altLang="zh-CN" sz="2400">
                <a:solidFill>
                  <a:srgbClr val="134F85"/>
                </a:solidFill>
                <a:latin typeface="Comic Sans MS" panose="030F0702030302020204" pitchFamily="66" charset="0"/>
                <a:ea typeface="华光行书_CNKI" panose="02000500000000000000" pitchFamily="2" charset="-122"/>
              </a:rPr>
              <a:t>f(n)=</a:t>
            </a:r>
          </a:p>
        </p:txBody>
      </p:sp>
      <p:sp>
        <p:nvSpPr>
          <p:cNvPr id="25" name="AutoShape 26">
            <a:extLst>
              <a:ext uri="{FF2B5EF4-FFF2-40B4-BE49-F238E27FC236}">
                <a16:creationId xmlns:a16="http://schemas.microsoft.com/office/drawing/2014/main" id="{6EEA9582-CD2C-4A8E-A514-02D87228D4A2}"/>
              </a:ext>
            </a:extLst>
          </p:cNvPr>
          <p:cNvSpPr>
            <a:spLocks/>
          </p:cNvSpPr>
          <p:nvPr/>
        </p:nvSpPr>
        <p:spPr bwMode="auto">
          <a:xfrm>
            <a:off x="1195842" y="5635295"/>
            <a:ext cx="304800" cy="839357"/>
          </a:xfrm>
          <a:prstGeom prst="leftBrace">
            <a:avLst>
              <a:gd name="adj1" fmla="val 27083"/>
              <a:gd name="adj2" fmla="val 50000"/>
            </a:avLst>
          </a:prstGeom>
          <a:noFill/>
          <a:ln w="19050">
            <a:solidFill>
              <a:schemeClr val="accent1"/>
            </a:solidFill>
            <a:round/>
            <a:headEnd type="none" w="lg" len="med"/>
            <a:tailEnd/>
          </a:ln>
          <a:extLst>
            <a:ext uri="{909E8E84-426E-40DD-AFC4-6F175D3DCCD1}">
              <a14:hiddenFill xmlns:a14="http://schemas.microsoft.com/office/drawing/2010/main">
                <a:solidFill>
                  <a:srgbClr val="FFFFFF"/>
                </a:solidFill>
              </a14:hiddenFill>
            </a:ext>
          </a:extLst>
        </p:spPr>
        <p:txBody>
          <a:bodyPr wrap="none" lIns="90000" tIns="46800" rIns="90000" bIns="46800"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endParaRPr lang="zh-CN" altLang="en-US" sz="2400">
              <a:solidFill>
                <a:srgbClr val="134F85"/>
              </a:solidFill>
              <a:latin typeface="Comic Sans MS" panose="030F0702030302020204" pitchFamily="66" charset="0"/>
              <a:ea typeface="华光行书_CNKI" panose="02000500000000000000" pitchFamily="2" charset="-122"/>
            </a:endParaRPr>
          </a:p>
        </p:txBody>
      </p:sp>
      <p:sp>
        <p:nvSpPr>
          <p:cNvPr id="26" name="Text Box 27">
            <a:extLst>
              <a:ext uri="{FF2B5EF4-FFF2-40B4-BE49-F238E27FC236}">
                <a16:creationId xmlns:a16="http://schemas.microsoft.com/office/drawing/2014/main" id="{45F5ECA2-B0B9-4FC5-BC03-8458FA342BDB}"/>
              </a:ext>
            </a:extLst>
          </p:cNvPr>
          <p:cNvSpPr txBox="1">
            <a:spLocks noChangeArrowheads="1"/>
          </p:cNvSpPr>
          <p:nvPr/>
        </p:nvSpPr>
        <p:spPr bwMode="auto">
          <a:xfrm>
            <a:off x="1501263" y="5532202"/>
            <a:ext cx="2869994" cy="463846"/>
          </a:xfrm>
          <a:prstGeom prst="rect">
            <a:avLst/>
          </a:prstGeom>
          <a:noFill/>
          <a:ln w="9525">
            <a:noFill/>
            <a:miter lim="800000"/>
            <a:headEnd type="none" w="lg" len="med"/>
            <a:tailEnd/>
          </a:ln>
          <a:extLst>
            <a:ext uri="{909E8E84-426E-40DD-AFC4-6F175D3DCCD1}">
              <a14:hiddenFill xmlns:a14="http://schemas.microsoft.com/office/drawing/2010/main">
                <a:solidFill>
                  <a:srgbClr val="FFFFFF"/>
                </a:solidFill>
              </a14:hiddenFill>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en-US" altLang="zh-CN" sz="2400" dirty="0">
                <a:solidFill>
                  <a:srgbClr val="134F85"/>
                </a:solidFill>
                <a:latin typeface="Comic Sans MS" panose="030F0702030302020204" pitchFamily="66" charset="0"/>
                <a:ea typeface="华光行书_CNKI" panose="02000500000000000000" pitchFamily="2" charset="-122"/>
              </a:rPr>
              <a:t>1              n=0</a:t>
            </a:r>
            <a:r>
              <a:rPr kumimoji="1" lang="zh-CN" altLang="en-US" sz="2400" dirty="0">
                <a:solidFill>
                  <a:srgbClr val="134F85"/>
                </a:solidFill>
                <a:latin typeface="Comic Sans MS" panose="030F0702030302020204" pitchFamily="66" charset="0"/>
                <a:ea typeface="华光行书_CNKI" panose="02000500000000000000" pitchFamily="2" charset="-122"/>
              </a:rPr>
              <a:t>或</a:t>
            </a:r>
            <a:r>
              <a:rPr kumimoji="1" lang="en-US" altLang="zh-CN" sz="2400" dirty="0">
                <a:solidFill>
                  <a:srgbClr val="134F85"/>
                </a:solidFill>
                <a:latin typeface="Comic Sans MS" panose="030F0702030302020204" pitchFamily="66" charset="0"/>
                <a:ea typeface="华光行书_CNKI" panose="02000500000000000000" pitchFamily="2" charset="-122"/>
              </a:rPr>
              <a:t>n=1</a:t>
            </a:r>
          </a:p>
        </p:txBody>
      </p:sp>
      <p:sp>
        <p:nvSpPr>
          <p:cNvPr id="27" name="Text Box 28">
            <a:extLst>
              <a:ext uri="{FF2B5EF4-FFF2-40B4-BE49-F238E27FC236}">
                <a16:creationId xmlns:a16="http://schemas.microsoft.com/office/drawing/2014/main" id="{133DB286-42C5-46AF-988A-35EBEB481837}"/>
              </a:ext>
            </a:extLst>
          </p:cNvPr>
          <p:cNvSpPr txBox="1">
            <a:spLocks noChangeArrowheads="1"/>
          </p:cNvSpPr>
          <p:nvPr/>
        </p:nvSpPr>
        <p:spPr bwMode="auto">
          <a:xfrm>
            <a:off x="1456856" y="6057603"/>
            <a:ext cx="2026815" cy="463846"/>
          </a:xfrm>
          <a:prstGeom prst="rect">
            <a:avLst/>
          </a:prstGeom>
          <a:noFill/>
          <a:ln w="9525">
            <a:noFill/>
            <a:miter lim="800000"/>
            <a:headEnd type="none" w="lg" len="med"/>
            <a:tailEnd/>
          </a:ln>
          <a:extLst>
            <a:ext uri="{909E8E84-426E-40DD-AFC4-6F175D3DCCD1}">
              <a14:hiddenFill xmlns:a14="http://schemas.microsoft.com/office/drawing/2010/main">
                <a:solidFill>
                  <a:srgbClr val="FFFFFF"/>
                </a:solidFill>
              </a14:hiddenFill>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en-US" altLang="zh-CN" sz="2400" dirty="0" err="1">
                <a:solidFill>
                  <a:srgbClr val="134F85"/>
                </a:solidFill>
                <a:latin typeface="Comic Sans MS" panose="030F0702030302020204" pitchFamily="66" charset="0"/>
                <a:ea typeface="华光行书_CNKI" panose="02000500000000000000" pitchFamily="2" charset="-122"/>
              </a:rPr>
              <a:t>nf</a:t>
            </a:r>
            <a:r>
              <a:rPr kumimoji="1" lang="en-US" altLang="zh-CN" sz="2400" dirty="0">
                <a:solidFill>
                  <a:srgbClr val="134F85"/>
                </a:solidFill>
                <a:latin typeface="Comic Sans MS" panose="030F0702030302020204" pitchFamily="66" charset="0"/>
                <a:ea typeface="华光行书_CNKI" panose="02000500000000000000" pitchFamily="2" charset="-122"/>
              </a:rPr>
              <a:t>(n-1)     n&gt;1</a:t>
            </a:r>
          </a:p>
        </p:txBody>
      </p:sp>
      <p:sp>
        <p:nvSpPr>
          <p:cNvPr id="28" name="AutoShape 29">
            <a:extLst>
              <a:ext uri="{FF2B5EF4-FFF2-40B4-BE49-F238E27FC236}">
                <a16:creationId xmlns:a16="http://schemas.microsoft.com/office/drawing/2014/main" id="{EB640002-3851-455C-A896-780064ECED6B}"/>
              </a:ext>
            </a:extLst>
          </p:cNvPr>
          <p:cNvSpPr>
            <a:spLocks noChangeArrowheads="1"/>
          </p:cNvSpPr>
          <p:nvPr/>
        </p:nvSpPr>
        <p:spPr bwMode="auto">
          <a:xfrm rot="5400000">
            <a:off x="1510141" y="4721225"/>
            <a:ext cx="756332" cy="304800"/>
          </a:xfrm>
          <a:prstGeom prst="rightArrow">
            <a:avLst>
              <a:gd name="adj1" fmla="val 42405"/>
              <a:gd name="adj2" fmla="val 70450"/>
            </a:avLst>
          </a:prstGeom>
          <a:solidFill>
            <a:srgbClr val="4BACC6"/>
          </a:solidFill>
          <a:ln>
            <a:noFill/>
          </a:ln>
        </p:spPr>
        <p:txBody>
          <a:bodyPr wrap="none" lIns="90000" tIns="46800" rIns="90000" bIns="46800"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endParaRPr lang="zh-CN" altLang="en-US" sz="2000">
              <a:solidFill>
                <a:schemeClr val="tx1"/>
              </a:solidFill>
            </a:endParaRPr>
          </a:p>
        </p:txBody>
      </p:sp>
      <p:sp>
        <p:nvSpPr>
          <p:cNvPr id="29" name="标注: 线形(带边框和强调线) 28">
            <a:extLst>
              <a:ext uri="{FF2B5EF4-FFF2-40B4-BE49-F238E27FC236}">
                <a16:creationId xmlns:a16="http://schemas.microsoft.com/office/drawing/2014/main" id="{6839B501-D764-43C4-9C76-E86572C46727}"/>
              </a:ext>
            </a:extLst>
          </p:cNvPr>
          <p:cNvSpPr>
            <a:spLocks/>
          </p:cNvSpPr>
          <p:nvPr/>
        </p:nvSpPr>
        <p:spPr bwMode="auto">
          <a:xfrm>
            <a:off x="3603314" y="6414965"/>
            <a:ext cx="1511300" cy="419100"/>
          </a:xfrm>
          <a:prstGeom prst="accentBorderCallout1">
            <a:avLst>
              <a:gd name="adj1" fmla="val 18750"/>
              <a:gd name="adj2" fmla="val -8333"/>
              <a:gd name="adj3" fmla="val -18249"/>
              <a:gd name="adj4" fmla="val -63197"/>
            </a:avLst>
          </a:prstGeom>
          <a:solidFill>
            <a:schemeClr val="accent1"/>
          </a:solidFill>
          <a:ln w="9525" algn="ctr">
            <a:solidFill>
              <a:schemeClr val="accent1"/>
            </a:solidFill>
            <a:round/>
            <a:headEnd/>
            <a:tailEnd/>
          </a:ln>
        </p:spPr>
        <p:txBody>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algn="ctr" eaLnBrk="1" hangingPunct="1"/>
            <a:r>
              <a:rPr lang="zh-CN" altLang="en-US" sz="2400" dirty="0">
                <a:latin typeface="Comic Sans MS" panose="030F0702030302020204" pitchFamily="66" charset="0"/>
                <a:ea typeface="华光行书_CNKI" panose="02000500000000000000" pitchFamily="2" charset="-122"/>
              </a:rPr>
              <a:t>递归函数</a:t>
            </a:r>
          </a:p>
        </p:txBody>
      </p:sp>
      <p:sp>
        <p:nvSpPr>
          <p:cNvPr id="30" name="标注: 线形(带边框和强调线) 29">
            <a:extLst>
              <a:ext uri="{FF2B5EF4-FFF2-40B4-BE49-F238E27FC236}">
                <a16:creationId xmlns:a16="http://schemas.microsoft.com/office/drawing/2014/main" id="{D0DB2E6B-5687-433F-AE4C-AAA6F06E8EF5}"/>
              </a:ext>
            </a:extLst>
          </p:cNvPr>
          <p:cNvSpPr>
            <a:spLocks/>
          </p:cNvSpPr>
          <p:nvPr/>
        </p:nvSpPr>
        <p:spPr bwMode="auto">
          <a:xfrm>
            <a:off x="3295958" y="4894000"/>
            <a:ext cx="1512887" cy="419100"/>
          </a:xfrm>
          <a:prstGeom prst="accentBorderCallout1">
            <a:avLst>
              <a:gd name="adj1" fmla="val 18750"/>
              <a:gd name="adj2" fmla="val -8333"/>
              <a:gd name="adj3" fmla="val 203773"/>
              <a:gd name="adj4" fmla="val -96453"/>
            </a:avLst>
          </a:prstGeom>
          <a:solidFill>
            <a:schemeClr val="accent1"/>
          </a:solidFill>
          <a:ln w="9525" algn="ctr">
            <a:solidFill>
              <a:schemeClr val="accent1"/>
            </a:solidFill>
            <a:round/>
            <a:headEnd/>
            <a:tailEnd/>
          </a:ln>
        </p:spPr>
        <p:txBody>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algn="ctr" eaLnBrk="1" hangingPunct="1"/>
            <a:r>
              <a:rPr lang="zh-CN" altLang="en-US" sz="2400" dirty="0">
                <a:latin typeface="Comic Sans MS" panose="030F0702030302020204" pitchFamily="66" charset="0"/>
                <a:ea typeface="华光行书_CNKI" panose="02000500000000000000" pitchFamily="2" charset="-122"/>
              </a:rPr>
              <a:t>递归出口</a:t>
            </a:r>
          </a:p>
        </p:txBody>
      </p:sp>
    </p:spTree>
    <p:extLst>
      <p:ext uri="{BB962C8B-B14F-4D97-AF65-F5344CB8AC3E}">
        <p14:creationId xmlns:p14="http://schemas.microsoft.com/office/powerpoint/2010/main" val="3355137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4"/>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15"/>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grpId="0" nodeType="afterEffect">
                                  <p:stCondLst>
                                    <p:cond delay="0"/>
                                  </p:stCondLst>
                                  <p:childTnLst>
                                    <p:set>
                                      <p:cBhvr>
                                        <p:cTn id="12" dur="1" fill="hold">
                                          <p:stCondLst>
                                            <p:cond delay="499"/>
                                          </p:stCondLst>
                                        </p:cTn>
                                        <p:tgtEl>
                                          <p:spTgt spid="16"/>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grpId="0" nodeType="afterEffect">
                                  <p:stCondLst>
                                    <p:cond delay="0"/>
                                  </p:stCondLst>
                                  <p:childTnLst>
                                    <p:set>
                                      <p:cBhvr>
                                        <p:cTn id="15" dur="1" fill="hold">
                                          <p:stCondLst>
                                            <p:cond delay="499"/>
                                          </p:stCondLst>
                                        </p:cTn>
                                        <p:tgtEl>
                                          <p:spTgt spid="1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499"/>
                                          </p:stCondLst>
                                        </p:cTn>
                                        <p:tgtEl>
                                          <p:spTgt spid="24"/>
                                        </p:tgtEl>
                                        <p:attrNameLst>
                                          <p:attrName>style.visibility</p:attrName>
                                        </p:attrNameLst>
                                      </p:cBhvr>
                                      <p:to>
                                        <p:strVal val="visible"/>
                                      </p:to>
                                    </p:set>
                                  </p:childTnLst>
                                </p:cTn>
                              </p:par>
                            </p:childTnLst>
                          </p:cTn>
                        </p:par>
                        <p:par>
                          <p:cTn id="20" fill="hold">
                            <p:stCondLst>
                              <p:cond delay="500"/>
                            </p:stCondLst>
                            <p:childTnLst>
                              <p:par>
                                <p:cTn id="21" presetID="1" presetClass="entr" presetSubtype="0" fill="hold" grpId="0" nodeType="afterEffect">
                                  <p:stCondLst>
                                    <p:cond delay="0"/>
                                  </p:stCondLst>
                                  <p:childTnLst>
                                    <p:set>
                                      <p:cBhvr>
                                        <p:cTn id="22" dur="1" fill="hold">
                                          <p:stCondLst>
                                            <p:cond delay="499"/>
                                          </p:stCondLst>
                                        </p:cTn>
                                        <p:tgtEl>
                                          <p:spTgt spid="25"/>
                                        </p:tgtEl>
                                        <p:attrNameLst>
                                          <p:attrName>style.visibility</p:attrName>
                                        </p:attrNameLst>
                                      </p:cBhvr>
                                      <p:to>
                                        <p:strVal val="visible"/>
                                      </p:to>
                                    </p:set>
                                  </p:childTnLst>
                                </p:cTn>
                              </p:par>
                            </p:childTnLst>
                          </p:cTn>
                        </p:par>
                        <p:par>
                          <p:cTn id="23" fill="hold">
                            <p:stCondLst>
                              <p:cond delay="1000"/>
                            </p:stCondLst>
                            <p:childTnLst>
                              <p:par>
                                <p:cTn id="24" presetID="1" presetClass="entr" presetSubtype="0" fill="hold" grpId="0" nodeType="afterEffect">
                                  <p:stCondLst>
                                    <p:cond delay="0"/>
                                  </p:stCondLst>
                                  <p:childTnLst>
                                    <p:set>
                                      <p:cBhvr>
                                        <p:cTn id="25" dur="1" fill="hold">
                                          <p:stCondLst>
                                            <p:cond delay="499"/>
                                          </p:stCondLst>
                                        </p:cTn>
                                        <p:tgtEl>
                                          <p:spTgt spid="26"/>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499"/>
                                          </p:stCondLst>
                                        </p:cTn>
                                        <p:tgtEl>
                                          <p:spTgt spid="27"/>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wipe(left)">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grpId="0" nodeType="click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barn(inVertical)">
                                      <p:cBhvr>
                                        <p:cTn id="39" dur="500"/>
                                        <p:tgtEl>
                                          <p:spTgt spid="29"/>
                                        </p:tgtEl>
                                      </p:cBhvr>
                                    </p:animEffect>
                                  </p:childTnLst>
                                </p:cTn>
                              </p:par>
                            </p:childTnLst>
                          </p:cTn>
                        </p:par>
                      </p:childTnLst>
                    </p:cTn>
                  </p:par>
                  <p:par>
                    <p:cTn id="40" fill="hold">
                      <p:stCondLst>
                        <p:cond delay="indefinite"/>
                      </p:stCondLst>
                      <p:childTnLst>
                        <p:par>
                          <p:cTn id="41" fill="hold">
                            <p:stCondLst>
                              <p:cond delay="0"/>
                            </p:stCondLst>
                            <p:childTnLst>
                              <p:par>
                                <p:cTn id="42" presetID="16" presetClass="entr" presetSubtype="42" fill="hold" grpId="0" nodeType="clickEffect">
                                  <p:stCondLst>
                                    <p:cond delay="0"/>
                                  </p:stCondLst>
                                  <p:childTnLst>
                                    <p:set>
                                      <p:cBhvr>
                                        <p:cTn id="43" dur="1" fill="hold">
                                          <p:stCondLst>
                                            <p:cond delay="0"/>
                                          </p:stCondLst>
                                        </p:cTn>
                                        <p:tgtEl>
                                          <p:spTgt spid="30"/>
                                        </p:tgtEl>
                                        <p:attrNameLst>
                                          <p:attrName>style.visibility</p:attrName>
                                        </p:attrNameLst>
                                      </p:cBhvr>
                                      <p:to>
                                        <p:strVal val="visible"/>
                                      </p:to>
                                    </p:set>
                                    <p:animEffect transition="in" filter="barn(outHorizontal)">
                                      <p:cBhvr>
                                        <p:cTn id="44" dur="500"/>
                                        <p:tgtEl>
                                          <p:spTgt spid="30"/>
                                        </p:tgtEl>
                                      </p:cBhvr>
                                    </p:animEffect>
                                  </p:childTnLst>
                                </p:cTn>
                              </p:par>
                            </p:childTnLst>
                          </p:cTn>
                        </p:par>
                      </p:childTnLst>
                    </p:cTn>
                  </p:par>
                  <p:par>
                    <p:cTn id="45" fill="hold">
                      <p:stCondLst>
                        <p:cond delay="indefinite"/>
                      </p:stCondLst>
                      <p:childTnLst>
                        <p:par>
                          <p:cTn id="46" fill="hold">
                            <p:stCondLst>
                              <p:cond delay="0"/>
                            </p:stCondLst>
                            <p:childTnLst>
                              <p:par>
                                <p:cTn id="47" presetID="16" presetClass="entr" presetSubtype="21" fill="hold" nodeType="click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barn(inVertical)">
                                      <p:cBhvr>
                                        <p:cTn id="49" dur="500"/>
                                        <p:tgtEl>
                                          <p:spTgt spid="19"/>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499"/>
                                          </p:stCondLst>
                                        </p:cTn>
                                        <p:tgtEl>
                                          <p:spTgt spid="22"/>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20"/>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499"/>
                                          </p:stCondLst>
                                        </p:cTn>
                                        <p:tgtEl>
                                          <p:spTgt spid="23"/>
                                        </p:tgtEl>
                                        <p:attrNameLst>
                                          <p:attrName>style.visibility</p:attrName>
                                        </p:attrNameLst>
                                      </p:cBhvr>
                                      <p:to>
                                        <p:strVal val="visible"/>
                                      </p:to>
                                    </p:set>
                                  </p:childTnLst>
                                </p:cTn>
                              </p:par>
                              <p:par>
                                <p:cTn id="60" presetID="16" presetClass="entr" presetSubtype="21" fill="hold"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barn(inVertical)">
                                      <p:cBhvr>
                                        <p:cTn id="6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utoUpdateAnimBg="0"/>
      <p:bldP spid="15" grpId="0" animBg="1"/>
      <p:bldP spid="16" grpId="0" autoUpdateAnimBg="0"/>
      <p:bldP spid="17" grpId="0" autoUpdateAnimBg="0"/>
      <p:bldP spid="22" grpId="0" autoUpdateAnimBg="0"/>
      <p:bldP spid="23" grpId="0" autoUpdateAnimBg="0"/>
      <p:bldP spid="24" grpId="0" autoUpdateAnimBg="0"/>
      <p:bldP spid="25" grpId="0" animBg="1"/>
      <p:bldP spid="26" grpId="0" autoUpdateAnimBg="0"/>
      <p:bldP spid="27" grpId="0" autoUpdateAnimBg="0"/>
      <p:bldP spid="28" grpId="0" animBg="1"/>
      <p:bldP spid="29" grpId="0" animBg="1"/>
      <p:bldP spid="3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8A4E52EE-3815-4187-9BCB-9EF90CD24612}"/>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9" name="直线连接符 6">
            <a:extLst>
              <a:ext uri="{FF2B5EF4-FFF2-40B4-BE49-F238E27FC236}">
                <a16:creationId xmlns:a16="http://schemas.microsoft.com/office/drawing/2014/main" id="{D0E6C1E0-9065-43AC-AA50-6DE5AD6288C1}"/>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0" name="文本框 9">
            <a:extLst>
              <a:ext uri="{FF2B5EF4-FFF2-40B4-BE49-F238E27FC236}">
                <a16:creationId xmlns:a16="http://schemas.microsoft.com/office/drawing/2014/main" id="{A92A0802-782E-40E9-8894-AFD43C86EFAE}"/>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5.7</a:t>
            </a:r>
            <a:r>
              <a:rPr lang="zh-CN" altLang="en-US" dirty="0"/>
              <a:t>递归函数</a:t>
            </a:r>
          </a:p>
        </p:txBody>
      </p:sp>
      <p:sp>
        <p:nvSpPr>
          <p:cNvPr id="13" name="矩形 3">
            <a:extLst>
              <a:ext uri="{FF2B5EF4-FFF2-40B4-BE49-F238E27FC236}">
                <a16:creationId xmlns:a16="http://schemas.microsoft.com/office/drawing/2014/main" id="{27A4ADD7-6291-40A3-A412-2E237747ED46}"/>
              </a:ext>
            </a:extLst>
          </p:cNvPr>
          <p:cNvSpPr>
            <a:spLocks noChangeArrowheads="1"/>
          </p:cNvSpPr>
          <p:nvPr/>
        </p:nvSpPr>
        <p:spPr bwMode="auto">
          <a:xfrm>
            <a:off x="130806" y="3133805"/>
            <a:ext cx="4973629"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marL="173038" indent="-173038" eaLnBrk="1" hangingPunct="1">
              <a:spcBef>
                <a:spcPts val="1200"/>
              </a:spcBef>
              <a:buSzPct val="77000"/>
              <a:buFont typeface="Wingdings" panose="05000000000000000000" pitchFamily="2" charset="2"/>
              <a:buChar char="Ø"/>
            </a:pPr>
            <a:r>
              <a:rPr kumimoji="1" lang="zh-CN" altLang="en-US" sz="2400" b="0" dirty="0">
                <a:solidFill>
                  <a:srgbClr val="104E87"/>
                </a:solidFill>
                <a:latin typeface="华光行书_CNKI" panose="02000500000000000000" pitchFamily="2" charset="-122"/>
                <a:ea typeface="华光行书_CNKI" panose="02000500000000000000" pitchFamily="2" charset="-122"/>
              </a:rPr>
              <a:t>递归函数三部曲：</a:t>
            </a:r>
            <a:endParaRPr kumimoji="1" lang="en-US" altLang="zh-CN" sz="2400" b="0" dirty="0">
              <a:solidFill>
                <a:srgbClr val="104E87"/>
              </a:solidFill>
              <a:latin typeface="华光行书_CNKI" panose="02000500000000000000" pitchFamily="2" charset="-122"/>
              <a:ea typeface="华光行书_CNKI" panose="02000500000000000000" pitchFamily="2" charset="-122"/>
            </a:endParaRPr>
          </a:p>
          <a:p>
            <a:pPr marL="266700" eaLnBrk="1" hangingPunct="1">
              <a:buSzPct val="66000"/>
              <a:buFont typeface="Wingdings" panose="05000000000000000000" pitchFamily="2" charset="2"/>
              <a:buChar char="l"/>
            </a:pPr>
            <a:r>
              <a:rPr kumimoji="1" lang="zh-CN" altLang="en-US" sz="2400" b="0" dirty="0">
                <a:solidFill>
                  <a:srgbClr val="104E87"/>
                </a:solidFill>
                <a:latin typeface="华光行书_CNKI" panose="02000500000000000000" pitchFamily="2" charset="-122"/>
                <a:ea typeface="华光行书_CNKI" panose="02000500000000000000" pitchFamily="2" charset="-122"/>
              </a:rPr>
              <a:t>函数返回值、函数参数</a:t>
            </a:r>
            <a:endParaRPr kumimoji="1" lang="en-US" altLang="zh-CN" sz="2400" b="0" dirty="0">
              <a:solidFill>
                <a:srgbClr val="104E87"/>
              </a:solidFill>
              <a:latin typeface="华光行书_CNKI" panose="02000500000000000000" pitchFamily="2" charset="-122"/>
              <a:ea typeface="华光行书_CNKI" panose="02000500000000000000" pitchFamily="2" charset="-122"/>
            </a:endParaRPr>
          </a:p>
          <a:p>
            <a:pPr marL="266700" eaLnBrk="1" hangingPunct="1">
              <a:buSzPct val="66000"/>
              <a:buFont typeface="Wingdings" panose="05000000000000000000" pitchFamily="2" charset="2"/>
              <a:buChar char="l"/>
            </a:pPr>
            <a:r>
              <a:rPr kumimoji="1" lang="zh-CN" altLang="en-US" sz="2400" b="0" dirty="0">
                <a:solidFill>
                  <a:srgbClr val="104E87"/>
                </a:solidFill>
                <a:latin typeface="华光行书_CNKI" panose="02000500000000000000" pitchFamily="2" charset="-122"/>
                <a:ea typeface="华光行书_CNKI" panose="02000500000000000000" pitchFamily="2" charset="-122"/>
              </a:rPr>
              <a:t>递归逻辑</a:t>
            </a:r>
            <a:endParaRPr kumimoji="1" lang="en-US" altLang="zh-CN" sz="2400" b="0" dirty="0">
              <a:solidFill>
                <a:srgbClr val="104E87"/>
              </a:solidFill>
              <a:latin typeface="华光行书_CNKI" panose="02000500000000000000" pitchFamily="2" charset="-122"/>
              <a:ea typeface="华光行书_CNKI" panose="02000500000000000000" pitchFamily="2" charset="-122"/>
            </a:endParaRPr>
          </a:p>
          <a:p>
            <a:pPr marL="266700" eaLnBrk="1" hangingPunct="1">
              <a:buSzPct val="66000"/>
              <a:buFont typeface="Wingdings" panose="05000000000000000000" pitchFamily="2" charset="2"/>
              <a:buChar char="l"/>
            </a:pPr>
            <a:r>
              <a:rPr kumimoji="1" lang="zh-CN" altLang="en-US" sz="2400" b="0" dirty="0">
                <a:solidFill>
                  <a:srgbClr val="104E87"/>
                </a:solidFill>
                <a:latin typeface="华光行书_CNKI" panose="02000500000000000000" pitchFamily="2" charset="-122"/>
                <a:ea typeface="华光行书_CNKI" panose="02000500000000000000" pitchFamily="2" charset="-122"/>
              </a:rPr>
              <a:t>终止条件</a:t>
            </a:r>
          </a:p>
        </p:txBody>
      </p:sp>
      <p:sp>
        <p:nvSpPr>
          <p:cNvPr id="31" name="矩形 1">
            <a:extLst>
              <a:ext uri="{FF2B5EF4-FFF2-40B4-BE49-F238E27FC236}">
                <a16:creationId xmlns:a16="http://schemas.microsoft.com/office/drawing/2014/main" id="{82B747E8-9130-4212-A3D0-28B18C48A82B}"/>
              </a:ext>
            </a:extLst>
          </p:cNvPr>
          <p:cNvSpPr>
            <a:spLocks noChangeArrowheads="1"/>
          </p:cNvSpPr>
          <p:nvPr/>
        </p:nvSpPr>
        <p:spPr bwMode="auto">
          <a:xfrm>
            <a:off x="1404937" y="1236829"/>
            <a:ext cx="8135938" cy="1557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lnSpc>
                <a:spcPct val="120000"/>
              </a:lnSpc>
              <a:spcBef>
                <a:spcPts val="0"/>
              </a:spcBef>
              <a:buClrTx/>
              <a:buSzTx/>
              <a:buFontTx/>
              <a:buNone/>
            </a:pPr>
            <a:r>
              <a:rPr lang="zh-CN" altLang="en-US" sz="2400" dirty="0">
                <a:solidFill>
                  <a:srgbClr val="134F85"/>
                </a:solidFill>
                <a:latin typeface="华光行书_CNKI" panose="02000500000000000000" pitchFamily="2" charset="-122"/>
                <a:ea typeface="华光行书_CNKI" panose="02000500000000000000" pitchFamily="2" charset="-122"/>
              </a:rPr>
              <a:t>问题可以分解为若干个规模较小的子问题</a:t>
            </a:r>
            <a:endParaRPr lang="en-US" altLang="zh-CN" sz="2400" dirty="0">
              <a:solidFill>
                <a:srgbClr val="134F85"/>
              </a:solidFill>
              <a:latin typeface="华光行书_CNKI" panose="02000500000000000000" pitchFamily="2" charset="-122"/>
              <a:ea typeface="华光行书_CNKI" panose="02000500000000000000" pitchFamily="2" charset="-122"/>
            </a:endParaRPr>
          </a:p>
          <a:p>
            <a:pPr eaLnBrk="1" hangingPunct="1">
              <a:lnSpc>
                <a:spcPct val="120000"/>
              </a:lnSpc>
              <a:spcBef>
                <a:spcPts val="0"/>
              </a:spcBef>
              <a:buClrTx/>
              <a:buSzTx/>
              <a:buFontTx/>
              <a:buNone/>
            </a:pPr>
            <a:r>
              <a:rPr lang="zh-CN" altLang="en-US" sz="2400" dirty="0">
                <a:solidFill>
                  <a:srgbClr val="134F85"/>
                </a:solidFill>
                <a:latin typeface="华光行书_CNKI" panose="02000500000000000000" pitchFamily="2" charset="-122"/>
                <a:ea typeface="华光行书_CNKI" panose="02000500000000000000" pitchFamily="2" charset="-122"/>
              </a:rPr>
              <a:t>问题与子问题，规模不同，但求解思路完全一样</a:t>
            </a:r>
            <a:endParaRPr lang="en-US" altLang="zh-CN" sz="2400" dirty="0">
              <a:solidFill>
                <a:srgbClr val="134F85"/>
              </a:solidFill>
              <a:latin typeface="华光行书_CNKI" panose="02000500000000000000" pitchFamily="2" charset="-122"/>
              <a:ea typeface="华光行书_CNKI" panose="02000500000000000000" pitchFamily="2" charset="-122"/>
            </a:endParaRPr>
          </a:p>
          <a:p>
            <a:pPr eaLnBrk="1" hangingPunct="1">
              <a:lnSpc>
                <a:spcPct val="120000"/>
              </a:lnSpc>
              <a:spcBef>
                <a:spcPts val="1200"/>
              </a:spcBef>
              <a:buClrTx/>
              <a:buSzTx/>
              <a:buFont typeface="Wingdings" panose="05000000000000000000" pitchFamily="2" charset="2"/>
              <a:buNone/>
            </a:pPr>
            <a:r>
              <a:rPr lang="zh-CN" altLang="en-US" sz="2400" dirty="0">
                <a:solidFill>
                  <a:srgbClr val="134F85"/>
                </a:solidFill>
                <a:latin typeface="华光行书_CNKI" panose="02000500000000000000" pitchFamily="2" charset="-122"/>
                <a:ea typeface="华光行书_CNKI" panose="02000500000000000000" pitchFamily="2" charset="-122"/>
              </a:rPr>
              <a:t>存在递归终止条件，即存在递归出口</a:t>
            </a:r>
            <a:endParaRPr lang="en-US" altLang="zh-CN" sz="2400" dirty="0">
              <a:solidFill>
                <a:srgbClr val="134F85"/>
              </a:solidFill>
              <a:latin typeface="华光行书_CNKI" panose="02000500000000000000" pitchFamily="2" charset="-122"/>
              <a:ea typeface="华光行书_CNKI" panose="02000500000000000000" pitchFamily="2" charset="-122"/>
            </a:endParaRPr>
          </a:p>
        </p:txBody>
      </p:sp>
      <p:sp>
        <p:nvSpPr>
          <p:cNvPr id="32" name="Rectangle 4">
            <a:extLst>
              <a:ext uri="{FF2B5EF4-FFF2-40B4-BE49-F238E27FC236}">
                <a16:creationId xmlns:a16="http://schemas.microsoft.com/office/drawing/2014/main" id="{5E4AD231-12B1-4A3C-B6FE-4FC35FC546ED}"/>
              </a:ext>
            </a:extLst>
          </p:cNvPr>
          <p:cNvSpPr>
            <a:spLocks noChangeArrowheads="1"/>
          </p:cNvSpPr>
          <p:nvPr/>
        </p:nvSpPr>
        <p:spPr bwMode="auto">
          <a:xfrm>
            <a:off x="-107951" y="1422566"/>
            <a:ext cx="1512888" cy="517065"/>
          </a:xfrm>
          <a:prstGeom prst="rect">
            <a:avLst/>
          </a:prstGeom>
          <a:noFill/>
          <a:ln>
            <a:noFill/>
          </a:ln>
        </p:spPr>
        <p:txBody>
          <a:bodyPr>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20000"/>
              </a:lnSpc>
              <a:spcBef>
                <a:spcPct val="0"/>
              </a:spcBef>
              <a:buClrTx/>
              <a:buSzTx/>
              <a:buFontTx/>
              <a:buNone/>
              <a:defRPr/>
            </a:pPr>
            <a:r>
              <a:rPr kumimoji="1" lang="en-US" altLang="zh-CN" sz="2400" b="1" dirty="0">
                <a:solidFill>
                  <a:srgbClr val="134F85"/>
                </a:solidFill>
                <a:latin typeface="华光行书_CNKI" panose="02000500000000000000" pitchFamily="2" charset="-122"/>
                <a:ea typeface="华光行书_CNKI" panose="02000500000000000000" pitchFamily="2" charset="-122"/>
              </a:rPr>
              <a:t>“</a:t>
            </a:r>
            <a:r>
              <a:rPr kumimoji="1" lang="zh-CN" altLang="en-US" sz="2400" b="1" dirty="0">
                <a:solidFill>
                  <a:srgbClr val="134F85"/>
                </a:solidFill>
                <a:latin typeface="华光行书_CNKI" panose="02000500000000000000" pitchFamily="2" charset="-122"/>
                <a:ea typeface="华光行书_CNKI" panose="02000500000000000000" pitchFamily="2" charset="-122"/>
              </a:rPr>
              <a:t>有去</a:t>
            </a:r>
            <a:r>
              <a:rPr kumimoji="1" lang="en-US" altLang="zh-CN" sz="2400" b="1" dirty="0">
                <a:solidFill>
                  <a:srgbClr val="134F85"/>
                </a:solidFill>
                <a:latin typeface="华光行书_CNKI" panose="02000500000000000000" pitchFamily="2" charset="-122"/>
                <a:ea typeface="华光行书_CNKI" panose="02000500000000000000" pitchFamily="2" charset="-122"/>
              </a:rPr>
              <a:t>”</a:t>
            </a:r>
          </a:p>
        </p:txBody>
      </p:sp>
      <p:sp>
        <p:nvSpPr>
          <p:cNvPr id="33" name="Rectangle 4">
            <a:extLst>
              <a:ext uri="{FF2B5EF4-FFF2-40B4-BE49-F238E27FC236}">
                <a16:creationId xmlns:a16="http://schemas.microsoft.com/office/drawing/2014/main" id="{3BB97B39-A72E-495F-8EC7-A97DE81F8F5C}"/>
              </a:ext>
            </a:extLst>
          </p:cNvPr>
          <p:cNvSpPr>
            <a:spLocks noChangeArrowheads="1"/>
          </p:cNvSpPr>
          <p:nvPr/>
        </p:nvSpPr>
        <p:spPr bwMode="auto">
          <a:xfrm>
            <a:off x="-107951" y="2247167"/>
            <a:ext cx="1512888" cy="517065"/>
          </a:xfrm>
          <a:prstGeom prst="rect">
            <a:avLst/>
          </a:prstGeom>
          <a:noFill/>
          <a:ln>
            <a:noFill/>
          </a:ln>
        </p:spPr>
        <p:txBody>
          <a:bodyPr>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20000"/>
              </a:lnSpc>
              <a:spcBef>
                <a:spcPct val="0"/>
              </a:spcBef>
              <a:buClrTx/>
              <a:buSzTx/>
              <a:buFontTx/>
              <a:buNone/>
              <a:defRPr/>
            </a:pPr>
            <a:r>
              <a:rPr kumimoji="1" lang="en-US" altLang="zh-CN" sz="2400" b="1" dirty="0">
                <a:solidFill>
                  <a:srgbClr val="134F85"/>
                </a:solidFill>
                <a:latin typeface="华光行书_CNKI" panose="02000500000000000000" pitchFamily="2" charset="-122"/>
                <a:ea typeface="华光行书_CNKI" panose="02000500000000000000" pitchFamily="2" charset="-122"/>
              </a:rPr>
              <a:t>“</a:t>
            </a:r>
            <a:r>
              <a:rPr kumimoji="1" lang="zh-CN" altLang="en-US" sz="2400" b="1" dirty="0">
                <a:solidFill>
                  <a:srgbClr val="134F85"/>
                </a:solidFill>
                <a:latin typeface="华光行书_CNKI" panose="02000500000000000000" pitchFamily="2" charset="-122"/>
                <a:ea typeface="华光行书_CNKI" panose="02000500000000000000" pitchFamily="2" charset="-122"/>
              </a:rPr>
              <a:t>有回</a:t>
            </a:r>
            <a:r>
              <a:rPr kumimoji="1" lang="en-US" altLang="zh-CN" sz="2400" b="1" dirty="0">
                <a:solidFill>
                  <a:srgbClr val="134F85"/>
                </a:solidFill>
                <a:latin typeface="华光行书_CNKI" panose="02000500000000000000" pitchFamily="2" charset="-122"/>
                <a:ea typeface="华光行书_CNKI" panose="02000500000000000000" pitchFamily="2" charset="-122"/>
              </a:rPr>
              <a:t>”</a:t>
            </a:r>
          </a:p>
        </p:txBody>
      </p:sp>
      <p:sp>
        <p:nvSpPr>
          <p:cNvPr id="34" name="左大括号 33">
            <a:extLst>
              <a:ext uri="{FF2B5EF4-FFF2-40B4-BE49-F238E27FC236}">
                <a16:creationId xmlns:a16="http://schemas.microsoft.com/office/drawing/2014/main" id="{D2DE7A55-85C9-441F-BD00-5257AA4F7F62}"/>
              </a:ext>
            </a:extLst>
          </p:cNvPr>
          <p:cNvSpPr/>
          <p:nvPr/>
        </p:nvSpPr>
        <p:spPr bwMode="auto">
          <a:xfrm>
            <a:off x="1260475" y="1422567"/>
            <a:ext cx="144462" cy="587853"/>
          </a:xfrm>
          <a:prstGeom prst="leftBrace">
            <a:avLst/>
          </a:prstGeom>
          <a:ln w="1905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a:lstStyle/>
          <a:p>
            <a:pPr eaLnBrk="1" hangingPunct="1">
              <a:defRPr/>
            </a:pPr>
            <a:endParaRPr lang="zh-CN" altLang="en-US" sz="2000">
              <a:solidFill>
                <a:srgbClr val="134F85"/>
              </a:solidFill>
              <a:latin typeface="华光行书_CNKI" panose="02000500000000000000" pitchFamily="2" charset="-122"/>
              <a:ea typeface="华光行书_CNKI" panose="02000500000000000000" pitchFamily="2" charset="-122"/>
            </a:endParaRPr>
          </a:p>
        </p:txBody>
      </p:sp>
      <p:sp>
        <p:nvSpPr>
          <p:cNvPr id="11" name="文本框 10">
            <a:extLst>
              <a:ext uri="{FF2B5EF4-FFF2-40B4-BE49-F238E27FC236}">
                <a16:creationId xmlns:a16="http://schemas.microsoft.com/office/drawing/2014/main" id="{C36913D3-20D7-4E03-A84C-50B2F1196E19}"/>
              </a:ext>
            </a:extLst>
          </p:cNvPr>
          <p:cNvSpPr txBox="1"/>
          <p:nvPr/>
        </p:nvSpPr>
        <p:spPr>
          <a:xfrm>
            <a:off x="6815199" y="3429000"/>
            <a:ext cx="3594894" cy="1938992"/>
          </a:xfrm>
          <a:prstGeom prst="rect">
            <a:avLst/>
          </a:prstGeom>
          <a:noFill/>
        </p:spPr>
        <p:txBody>
          <a:bodyPr wrap="square">
            <a:spAutoFit/>
          </a:bodyPr>
          <a:lstStyle/>
          <a:p>
            <a:pPr eaLnBrk="1" hangingPunct="1"/>
            <a:r>
              <a:rPr lang="en-US" altLang="zh-CN" dirty="0">
                <a:solidFill>
                  <a:srgbClr val="104E87"/>
                </a:solidFill>
                <a:latin typeface="Comic Sans MS" panose="030F0702030302020204" pitchFamily="66" charset="0"/>
              </a:rPr>
              <a:t>long f(int n)</a:t>
            </a:r>
          </a:p>
          <a:p>
            <a:pPr eaLnBrk="1" hangingPunct="1"/>
            <a:r>
              <a:rPr lang="en-US" altLang="zh-CN" dirty="0">
                <a:solidFill>
                  <a:srgbClr val="104E87"/>
                </a:solidFill>
                <a:latin typeface="Comic Sans MS" panose="030F0702030302020204" pitchFamily="66" charset="0"/>
              </a:rPr>
              <a:t>{</a:t>
            </a:r>
          </a:p>
          <a:p>
            <a:pPr eaLnBrk="1" hangingPunct="1"/>
            <a:r>
              <a:rPr lang="en-US" altLang="zh-CN" dirty="0">
                <a:solidFill>
                  <a:srgbClr val="104E87"/>
                </a:solidFill>
                <a:latin typeface="Comic Sans MS" panose="030F0702030302020204" pitchFamily="66" charset="0"/>
              </a:rPr>
              <a:t>    if(n==1) return 1;</a:t>
            </a:r>
          </a:p>
          <a:p>
            <a:pPr eaLnBrk="1" hangingPunct="1"/>
            <a:r>
              <a:rPr lang="en-US" altLang="zh-CN" dirty="0">
                <a:solidFill>
                  <a:srgbClr val="104E87"/>
                </a:solidFill>
                <a:latin typeface="Comic Sans MS" panose="030F0702030302020204" pitchFamily="66" charset="0"/>
              </a:rPr>
              <a:t>	return f(n-1)*n;        </a:t>
            </a:r>
          </a:p>
          <a:p>
            <a:pPr eaLnBrk="1" hangingPunct="1"/>
            <a:r>
              <a:rPr lang="en-US" altLang="zh-CN" dirty="0">
                <a:solidFill>
                  <a:srgbClr val="104E87"/>
                </a:solidFill>
                <a:latin typeface="Comic Sans MS" panose="030F0702030302020204" pitchFamily="66" charset="0"/>
              </a:rPr>
              <a:t>}</a:t>
            </a:r>
          </a:p>
        </p:txBody>
      </p:sp>
    </p:spTree>
    <p:extLst>
      <p:ext uri="{BB962C8B-B14F-4D97-AF65-F5344CB8AC3E}">
        <p14:creationId xmlns:p14="http://schemas.microsoft.com/office/powerpoint/2010/main" val="1004775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arn(inVertic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randombar(horizontal)">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P spid="1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7C1D0DF-AE30-496A-B11B-6448CF043C8B}"/>
              </a:ext>
            </a:extLst>
          </p:cNvPr>
          <p:cNvSpPr>
            <a:spLocks noChangeArrowheads="1"/>
          </p:cNvSpPr>
          <p:nvPr/>
        </p:nvSpPr>
        <p:spPr bwMode="auto">
          <a:xfrm>
            <a:off x="335666" y="890125"/>
            <a:ext cx="5148263" cy="585417"/>
          </a:xfrm>
          <a:prstGeom prst="rect">
            <a:avLst/>
          </a:prstGeom>
          <a:noFill/>
          <a:ln>
            <a:noFill/>
          </a:ln>
        </p:spPr>
        <p:txBody>
          <a:bodyPr>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20000"/>
              </a:lnSpc>
              <a:spcBef>
                <a:spcPct val="0"/>
              </a:spcBef>
              <a:buClrTx/>
              <a:buSzTx/>
              <a:buFontTx/>
              <a:buNone/>
              <a:defRPr/>
            </a:pPr>
            <a:r>
              <a:rPr kumimoji="1" lang="zh-CN" altLang="en-US" sz="2800" dirty="0">
                <a:solidFill>
                  <a:srgbClr val="FF0000"/>
                </a:solidFill>
                <a:latin typeface="Comic Sans MS" panose="030F0702030302020204" pitchFamily="66" charset="0"/>
                <a:ea typeface="华光行书_CNKI" panose="02000500000000000000" pitchFamily="2" charset="-122"/>
              </a:rPr>
              <a:t>小青蛙跳台问题</a:t>
            </a:r>
            <a:endParaRPr kumimoji="1" lang="en-US" altLang="zh-CN" sz="2800" dirty="0">
              <a:solidFill>
                <a:srgbClr val="FF0000"/>
              </a:solidFill>
              <a:latin typeface="Comic Sans MS" panose="030F0702030302020204" pitchFamily="66" charset="0"/>
              <a:ea typeface="华光行书_CNKI" panose="02000500000000000000" pitchFamily="2" charset="-122"/>
            </a:endParaRPr>
          </a:p>
        </p:txBody>
      </p:sp>
      <p:sp>
        <p:nvSpPr>
          <p:cNvPr id="3" name="文本框 2">
            <a:extLst>
              <a:ext uri="{FF2B5EF4-FFF2-40B4-BE49-F238E27FC236}">
                <a16:creationId xmlns:a16="http://schemas.microsoft.com/office/drawing/2014/main" id="{1447DAE0-208B-483D-9575-F3B6AA961C3A}"/>
              </a:ext>
            </a:extLst>
          </p:cNvPr>
          <p:cNvSpPr txBox="1">
            <a:spLocks noChangeArrowheads="1"/>
          </p:cNvSpPr>
          <p:nvPr/>
        </p:nvSpPr>
        <p:spPr bwMode="auto">
          <a:xfrm>
            <a:off x="3427513" y="941634"/>
            <a:ext cx="85756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2400" b="0" dirty="0">
                <a:solidFill>
                  <a:srgbClr val="134F85"/>
                </a:solidFill>
                <a:latin typeface="Comic Sans MS" panose="030F0702030302020204" pitchFamily="66" charset="0"/>
                <a:ea typeface="华光行书_CNKI" panose="02000500000000000000" pitchFamily="2" charset="-122"/>
              </a:rPr>
              <a:t>已知：小青蛙一次可以跳上</a:t>
            </a:r>
            <a:r>
              <a:rPr lang="en-US" altLang="zh-CN" sz="2400" b="0" dirty="0">
                <a:solidFill>
                  <a:srgbClr val="134F85"/>
                </a:solidFill>
                <a:latin typeface="Comic Sans MS" panose="030F0702030302020204" pitchFamily="66" charset="0"/>
                <a:ea typeface="华光行书_CNKI" panose="02000500000000000000" pitchFamily="2" charset="-122"/>
              </a:rPr>
              <a:t>1</a:t>
            </a:r>
            <a:r>
              <a:rPr lang="zh-CN" altLang="en-US" sz="2400" b="0" dirty="0">
                <a:solidFill>
                  <a:srgbClr val="134F85"/>
                </a:solidFill>
                <a:latin typeface="Comic Sans MS" panose="030F0702030302020204" pitchFamily="66" charset="0"/>
                <a:ea typeface="华光行书_CNKI" panose="02000500000000000000" pitchFamily="2" charset="-122"/>
              </a:rPr>
              <a:t>级台阶，也可以跳上</a:t>
            </a:r>
            <a:r>
              <a:rPr lang="en-US" altLang="zh-CN" sz="2400" b="0" dirty="0">
                <a:solidFill>
                  <a:srgbClr val="134F85"/>
                </a:solidFill>
                <a:latin typeface="Comic Sans MS" panose="030F0702030302020204" pitchFamily="66" charset="0"/>
                <a:ea typeface="华光行书_CNKI" panose="02000500000000000000" pitchFamily="2" charset="-122"/>
              </a:rPr>
              <a:t>2</a:t>
            </a:r>
            <a:r>
              <a:rPr lang="zh-CN" altLang="en-US" sz="2400" b="0" dirty="0">
                <a:solidFill>
                  <a:srgbClr val="134F85"/>
                </a:solidFill>
                <a:latin typeface="Comic Sans MS" panose="030F0702030302020204" pitchFamily="66" charset="0"/>
                <a:ea typeface="华光行书_CNKI" panose="02000500000000000000" pitchFamily="2" charset="-122"/>
              </a:rPr>
              <a:t>级。</a:t>
            </a:r>
            <a:endParaRPr lang="en-US" altLang="zh-CN" sz="2400" b="0" dirty="0">
              <a:solidFill>
                <a:srgbClr val="134F85"/>
              </a:solidFill>
              <a:latin typeface="Comic Sans MS" panose="030F0702030302020204" pitchFamily="66" charset="0"/>
              <a:ea typeface="华光行书_CNKI" panose="02000500000000000000" pitchFamily="2" charset="-122"/>
            </a:endParaRPr>
          </a:p>
          <a:p>
            <a:r>
              <a:rPr lang="zh-CN" altLang="en-US" sz="2400" b="0" dirty="0">
                <a:solidFill>
                  <a:srgbClr val="134F85"/>
                </a:solidFill>
                <a:latin typeface="Comic Sans MS" panose="030F0702030302020204" pitchFamily="66" charset="0"/>
                <a:ea typeface="华光行书_CNKI" panose="02000500000000000000" pitchFamily="2" charset="-122"/>
              </a:rPr>
              <a:t>求解：小青蛙跳上</a:t>
            </a:r>
            <a:r>
              <a:rPr lang="en-US" altLang="zh-CN" sz="2400" b="0" dirty="0">
                <a:solidFill>
                  <a:srgbClr val="134F85"/>
                </a:solidFill>
                <a:latin typeface="Comic Sans MS" panose="030F0702030302020204" pitchFamily="66" charset="0"/>
                <a:ea typeface="华光行书_CNKI" panose="02000500000000000000" pitchFamily="2" charset="-122"/>
              </a:rPr>
              <a:t>n</a:t>
            </a:r>
            <a:r>
              <a:rPr lang="zh-CN" altLang="en-US" sz="2400" b="0" dirty="0">
                <a:solidFill>
                  <a:srgbClr val="134F85"/>
                </a:solidFill>
                <a:latin typeface="Comic Sans MS" panose="030F0702030302020204" pitchFamily="66" charset="0"/>
                <a:ea typeface="华光行书_CNKI" panose="02000500000000000000" pitchFamily="2" charset="-122"/>
              </a:rPr>
              <a:t>级的台阶总共有多少种跳法。</a:t>
            </a:r>
          </a:p>
        </p:txBody>
      </p:sp>
      <p:sp>
        <p:nvSpPr>
          <p:cNvPr id="4" name="文本框 3">
            <a:extLst>
              <a:ext uri="{FF2B5EF4-FFF2-40B4-BE49-F238E27FC236}">
                <a16:creationId xmlns:a16="http://schemas.microsoft.com/office/drawing/2014/main" id="{22CFE918-BF1C-4D88-B575-72DABE30A9BA}"/>
              </a:ext>
            </a:extLst>
          </p:cNvPr>
          <p:cNvSpPr txBox="1">
            <a:spLocks noChangeArrowheads="1"/>
          </p:cNvSpPr>
          <p:nvPr/>
        </p:nvSpPr>
        <p:spPr bwMode="auto">
          <a:xfrm>
            <a:off x="2223386" y="2019299"/>
            <a:ext cx="8574088" cy="1646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pPr>
              <a:spcAft>
                <a:spcPts val="600"/>
              </a:spcAft>
            </a:pPr>
            <a:r>
              <a:rPr lang="zh-CN" altLang="en-US" sz="2400" dirty="0">
                <a:solidFill>
                  <a:srgbClr val="134F85"/>
                </a:solidFill>
                <a:latin typeface="Comic Sans MS" panose="030F0702030302020204" pitchFamily="66" charset="0"/>
                <a:ea typeface="华光行书_CNKI" panose="02000500000000000000" pitchFamily="2" charset="-122"/>
              </a:rPr>
              <a:t>第</a:t>
            </a:r>
            <a:r>
              <a:rPr lang="en-US" altLang="zh-CN" sz="2400" dirty="0">
                <a:solidFill>
                  <a:srgbClr val="134F85"/>
                </a:solidFill>
                <a:latin typeface="Comic Sans MS" panose="030F0702030302020204" pitchFamily="66" charset="0"/>
                <a:ea typeface="华光行书_CNKI" panose="02000500000000000000" pitchFamily="2" charset="-122"/>
              </a:rPr>
              <a:t>1</a:t>
            </a:r>
            <a:r>
              <a:rPr lang="zh-CN" altLang="en-US" sz="2400" dirty="0">
                <a:solidFill>
                  <a:srgbClr val="134F85"/>
                </a:solidFill>
                <a:latin typeface="Comic Sans MS" panose="030F0702030302020204" pitchFamily="66" charset="0"/>
                <a:ea typeface="华光行书_CNKI" panose="02000500000000000000" pitchFamily="2" charset="-122"/>
              </a:rPr>
              <a:t>种跳法：</a:t>
            </a:r>
            <a:r>
              <a:rPr lang="zh-CN" altLang="en-US" sz="2400" b="0" dirty="0">
                <a:solidFill>
                  <a:srgbClr val="134F85"/>
                </a:solidFill>
                <a:latin typeface="Comic Sans MS" panose="030F0702030302020204" pitchFamily="66" charset="0"/>
                <a:ea typeface="华光行书_CNKI" panose="02000500000000000000" pitchFamily="2" charset="-122"/>
              </a:rPr>
              <a:t>第</a:t>
            </a:r>
            <a:r>
              <a:rPr lang="en-US" altLang="zh-CN" sz="2400" b="0" dirty="0">
                <a:solidFill>
                  <a:srgbClr val="134F85"/>
                </a:solidFill>
                <a:latin typeface="Comic Sans MS" panose="030F0702030302020204" pitchFamily="66" charset="0"/>
                <a:ea typeface="华光行书_CNKI" panose="02000500000000000000" pitchFamily="2" charset="-122"/>
              </a:rPr>
              <a:t>1</a:t>
            </a:r>
            <a:r>
              <a:rPr lang="zh-CN" altLang="en-US" sz="2400" b="0" dirty="0">
                <a:solidFill>
                  <a:srgbClr val="134F85"/>
                </a:solidFill>
                <a:latin typeface="Comic Sans MS" panose="030F0702030302020204" pitchFamily="66" charset="0"/>
                <a:ea typeface="华光行书_CNKI" panose="02000500000000000000" pitchFamily="2" charset="-122"/>
              </a:rPr>
              <a:t>次跳</a:t>
            </a:r>
            <a:r>
              <a:rPr lang="en-US" altLang="zh-CN" sz="2400" b="0" dirty="0">
                <a:solidFill>
                  <a:srgbClr val="134F85"/>
                </a:solidFill>
                <a:latin typeface="Comic Sans MS" panose="030F0702030302020204" pitchFamily="66" charset="0"/>
                <a:ea typeface="华光行书_CNKI" panose="02000500000000000000" pitchFamily="2" charset="-122"/>
              </a:rPr>
              <a:t>1</a:t>
            </a:r>
            <a:r>
              <a:rPr lang="zh-CN" altLang="en-US" sz="2400" b="0" dirty="0">
                <a:solidFill>
                  <a:srgbClr val="134F85"/>
                </a:solidFill>
                <a:latin typeface="Comic Sans MS" panose="030F0702030302020204" pitchFamily="66" charset="0"/>
                <a:ea typeface="华光行书_CNKI" panose="02000500000000000000" pitchFamily="2" charset="-122"/>
              </a:rPr>
              <a:t>个台阶，那么还剩下</a:t>
            </a:r>
            <a:r>
              <a:rPr lang="en-US" altLang="zh-CN" sz="2400" b="0" dirty="0">
                <a:solidFill>
                  <a:srgbClr val="134F85"/>
                </a:solidFill>
                <a:latin typeface="Comic Sans MS" panose="030F0702030302020204" pitchFamily="66" charset="0"/>
                <a:ea typeface="华光行书_CNKI" panose="02000500000000000000" pitchFamily="2" charset="-122"/>
              </a:rPr>
              <a:t>n-1</a:t>
            </a:r>
            <a:r>
              <a:rPr lang="zh-CN" altLang="en-US" sz="2400" b="0" dirty="0">
                <a:solidFill>
                  <a:srgbClr val="134F85"/>
                </a:solidFill>
                <a:latin typeface="Comic Sans MS" panose="030F0702030302020204" pitchFamily="66" charset="0"/>
                <a:ea typeface="华光行书_CNKI" panose="02000500000000000000" pitchFamily="2" charset="-122"/>
              </a:rPr>
              <a:t>个台阶还没跳，剩下的</a:t>
            </a:r>
            <a:r>
              <a:rPr lang="en-US" altLang="zh-CN" sz="2400" b="0" dirty="0">
                <a:solidFill>
                  <a:srgbClr val="134F85"/>
                </a:solidFill>
                <a:latin typeface="Comic Sans MS" panose="030F0702030302020204" pitchFamily="66" charset="0"/>
                <a:ea typeface="华光行书_CNKI" panose="02000500000000000000" pitchFamily="2" charset="-122"/>
              </a:rPr>
              <a:t>n-1</a:t>
            </a:r>
            <a:r>
              <a:rPr lang="zh-CN" altLang="en-US" sz="2400" b="0" dirty="0">
                <a:solidFill>
                  <a:srgbClr val="134F85"/>
                </a:solidFill>
                <a:latin typeface="Comic Sans MS" panose="030F0702030302020204" pitchFamily="66" charset="0"/>
                <a:ea typeface="华光行书_CNKI" panose="02000500000000000000" pitchFamily="2" charset="-122"/>
              </a:rPr>
              <a:t>个台阶的跳法有</a:t>
            </a:r>
            <a:r>
              <a:rPr lang="en-US" altLang="zh-CN" sz="2400" b="0" dirty="0">
                <a:solidFill>
                  <a:srgbClr val="134F85"/>
                </a:solidFill>
                <a:latin typeface="Comic Sans MS" panose="030F0702030302020204" pitchFamily="66" charset="0"/>
                <a:ea typeface="华光行书_CNKI" panose="02000500000000000000" pitchFamily="2" charset="-122"/>
              </a:rPr>
              <a:t>f(n-1)</a:t>
            </a:r>
            <a:r>
              <a:rPr lang="zh-CN" altLang="en-US" sz="2400" b="0" dirty="0">
                <a:solidFill>
                  <a:srgbClr val="134F85"/>
                </a:solidFill>
                <a:latin typeface="Comic Sans MS" panose="030F0702030302020204" pitchFamily="66" charset="0"/>
                <a:ea typeface="华光行书_CNKI" panose="02000500000000000000" pitchFamily="2" charset="-122"/>
              </a:rPr>
              <a:t>种。</a:t>
            </a:r>
          </a:p>
          <a:p>
            <a:r>
              <a:rPr lang="zh-CN" altLang="en-US" sz="2400" dirty="0">
                <a:solidFill>
                  <a:srgbClr val="134F85"/>
                </a:solidFill>
                <a:latin typeface="Comic Sans MS" panose="030F0702030302020204" pitchFamily="66" charset="0"/>
                <a:ea typeface="华光行书_CNKI" panose="02000500000000000000" pitchFamily="2" charset="-122"/>
              </a:rPr>
              <a:t>第</a:t>
            </a:r>
            <a:r>
              <a:rPr lang="en-US" altLang="zh-CN" sz="2400" dirty="0">
                <a:solidFill>
                  <a:srgbClr val="134F85"/>
                </a:solidFill>
                <a:latin typeface="Comic Sans MS" panose="030F0702030302020204" pitchFamily="66" charset="0"/>
                <a:ea typeface="华光行书_CNKI" panose="02000500000000000000" pitchFamily="2" charset="-122"/>
              </a:rPr>
              <a:t>2</a:t>
            </a:r>
            <a:r>
              <a:rPr lang="zh-CN" altLang="en-US" sz="2400" dirty="0">
                <a:solidFill>
                  <a:srgbClr val="134F85"/>
                </a:solidFill>
                <a:latin typeface="Comic Sans MS" panose="030F0702030302020204" pitchFamily="66" charset="0"/>
                <a:ea typeface="华光行书_CNKI" panose="02000500000000000000" pitchFamily="2" charset="-122"/>
              </a:rPr>
              <a:t>种跳法：</a:t>
            </a:r>
            <a:r>
              <a:rPr lang="zh-CN" altLang="en-US" sz="2400" b="0" dirty="0">
                <a:solidFill>
                  <a:srgbClr val="134F85"/>
                </a:solidFill>
                <a:latin typeface="Comic Sans MS" panose="030F0702030302020204" pitchFamily="66" charset="0"/>
                <a:ea typeface="华光行书_CNKI" panose="02000500000000000000" pitchFamily="2" charset="-122"/>
              </a:rPr>
              <a:t>第</a:t>
            </a:r>
            <a:r>
              <a:rPr lang="en-US" altLang="zh-CN" sz="2400" b="0" dirty="0">
                <a:solidFill>
                  <a:srgbClr val="134F85"/>
                </a:solidFill>
                <a:latin typeface="Comic Sans MS" panose="030F0702030302020204" pitchFamily="66" charset="0"/>
                <a:ea typeface="华光行书_CNKI" panose="02000500000000000000" pitchFamily="2" charset="-122"/>
              </a:rPr>
              <a:t>1</a:t>
            </a:r>
            <a:r>
              <a:rPr lang="zh-CN" altLang="en-US" sz="2400" b="0" dirty="0">
                <a:solidFill>
                  <a:srgbClr val="134F85"/>
                </a:solidFill>
                <a:latin typeface="Comic Sans MS" panose="030F0702030302020204" pitchFamily="66" charset="0"/>
                <a:ea typeface="华光行书_CNKI" panose="02000500000000000000" pitchFamily="2" charset="-122"/>
              </a:rPr>
              <a:t>跳了</a:t>
            </a:r>
            <a:r>
              <a:rPr lang="en-US" altLang="zh-CN" sz="2400" b="0" dirty="0">
                <a:solidFill>
                  <a:srgbClr val="134F85"/>
                </a:solidFill>
                <a:latin typeface="Comic Sans MS" panose="030F0702030302020204" pitchFamily="66" charset="0"/>
                <a:ea typeface="华光行书_CNKI" panose="02000500000000000000" pitchFamily="2" charset="-122"/>
              </a:rPr>
              <a:t>2</a:t>
            </a:r>
            <a:r>
              <a:rPr lang="zh-CN" altLang="en-US" sz="2400" b="0" dirty="0">
                <a:solidFill>
                  <a:srgbClr val="134F85"/>
                </a:solidFill>
                <a:latin typeface="Comic Sans MS" panose="030F0702030302020204" pitchFamily="66" charset="0"/>
                <a:ea typeface="华光行书_CNKI" panose="02000500000000000000" pitchFamily="2" charset="-122"/>
              </a:rPr>
              <a:t>个台阶，那么还剩下</a:t>
            </a:r>
            <a:r>
              <a:rPr lang="en-US" altLang="zh-CN" sz="2400" b="0" dirty="0">
                <a:solidFill>
                  <a:srgbClr val="134F85"/>
                </a:solidFill>
                <a:latin typeface="Comic Sans MS" panose="030F0702030302020204" pitchFamily="66" charset="0"/>
                <a:ea typeface="华光行书_CNKI" panose="02000500000000000000" pitchFamily="2" charset="-122"/>
              </a:rPr>
              <a:t>n-2</a:t>
            </a:r>
            <a:r>
              <a:rPr lang="zh-CN" altLang="en-US" sz="2400" b="0" dirty="0">
                <a:solidFill>
                  <a:srgbClr val="134F85"/>
                </a:solidFill>
                <a:latin typeface="Comic Sans MS" panose="030F0702030302020204" pitchFamily="66" charset="0"/>
                <a:ea typeface="华光行书_CNKI" panose="02000500000000000000" pitchFamily="2" charset="-122"/>
              </a:rPr>
              <a:t>个台阶还没跳，剩下的</a:t>
            </a:r>
            <a:r>
              <a:rPr lang="en-US" altLang="zh-CN" sz="2400" b="0" dirty="0">
                <a:solidFill>
                  <a:srgbClr val="134F85"/>
                </a:solidFill>
                <a:latin typeface="Comic Sans MS" panose="030F0702030302020204" pitchFamily="66" charset="0"/>
                <a:ea typeface="华光行书_CNKI" panose="02000500000000000000" pitchFamily="2" charset="-122"/>
              </a:rPr>
              <a:t>n-2</a:t>
            </a:r>
            <a:r>
              <a:rPr lang="zh-CN" altLang="en-US" sz="2400" b="0" dirty="0">
                <a:solidFill>
                  <a:srgbClr val="134F85"/>
                </a:solidFill>
                <a:latin typeface="Comic Sans MS" panose="030F0702030302020204" pitchFamily="66" charset="0"/>
                <a:ea typeface="华光行书_CNKI" panose="02000500000000000000" pitchFamily="2" charset="-122"/>
              </a:rPr>
              <a:t>个台阶的跳法有</a:t>
            </a:r>
            <a:r>
              <a:rPr lang="en-US" altLang="zh-CN" sz="2400" b="0" dirty="0">
                <a:solidFill>
                  <a:srgbClr val="134F85"/>
                </a:solidFill>
                <a:latin typeface="Comic Sans MS" panose="030F0702030302020204" pitchFamily="66" charset="0"/>
                <a:ea typeface="华光行书_CNKI" panose="02000500000000000000" pitchFamily="2" charset="-122"/>
              </a:rPr>
              <a:t>f(n-2)</a:t>
            </a:r>
            <a:r>
              <a:rPr lang="zh-CN" altLang="en-US" sz="2400" b="0" dirty="0">
                <a:solidFill>
                  <a:srgbClr val="134F85"/>
                </a:solidFill>
                <a:latin typeface="Comic Sans MS" panose="030F0702030302020204" pitchFamily="66" charset="0"/>
                <a:ea typeface="华光行书_CNKI" panose="02000500000000000000" pitchFamily="2" charset="-122"/>
              </a:rPr>
              <a:t>种。</a:t>
            </a:r>
          </a:p>
        </p:txBody>
      </p:sp>
      <p:sp>
        <p:nvSpPr>
          <p:cNvPr id="5" name="Rectangle 4">
            <a:extLst>
              <a:ext uri="{FF2B5EF4-FFF2-40B4-BE49-F238E27FC236}">
                <a16:creationId xmlns:a16="http://schemas.microsoft.com/office/drawing/2014/main" id="{70119CDB-148B-4BF5-8EAB-033B08AC395F}"/>
              </a:ext>
            </a:extLst>
          </p:cNvPr>
          <p:cNvSpPr>
            <a:spLocks noChangeArrowheads="1"/>
          </p:cNvSpPr>
          <p:nvPr/>
        </p:nvSpPr>
        <p:spPr bwMode="auto">
          <a:xfrm>
            <a:off x="697432" y="2019299"/>
            <a:ext cx="5148263" cy="515013"/>
          </a:xfrm>
          <a:prstGeom prst="rect">
            <a:avLst/>
          </a:prstGeom>
          <a:noFill/>
          <a:ln>
            <a:noFill/>
          </a:ln>
        </p:spPr>
        <p:txBody>
          <a:bodyPr>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lnSpc>
                <a:spcPct val="120000"/>
              </a:lnSpc>
              <a:spcBef>
                <a:spcPct val="0"/>
              </a:spcBef>
              <a:buClrTx/>
              <a:buSzTx/>
              <a:buFontTx/>
              <a:buNone/>
              <a:defRPr/>
            </a:pPr>
            <a:r>
              <a:rPr kumimoji="1" lang="zh-CN" altLang="en-US" sz="2400" dirty="0">
                <a:solidFill>
                  <a:srgbClr val="FF0000"/>
                </a:solidFill>
                <a:latin typeface="Comic Sans MS" panose="030F0702030302020204" pitchFamily="66" charset="0"/>
                <a:ea typeface="华光行书_CNKI" panose="02000500000000000000" pitchFamily="2" charset="-122"/>
              </a:rPr>
              <a:t>分析：</a:t>
            </a:r>
            <a:endParaRPr kumimoji="1" lang="en-US" altLang="zh-CN" sz="2400" dirty="0">
              <a:solidFill>
                <a:srgbClr val="FF0000"/>
              </a:solidFill>
              <a:latin typeface="Comic Sans MS" panose="030F0702030302020204" pitchFamily="66" charset="0"/>
              <a:ea typeface="华光行书_CNKI" panose="02000500000000000000" pitchFamily="2" charset="-122"/>
            </a:endParaRPr>
          </a:p>
        </p:txBody>
      </p:sp>
      <p:sp>
        <p:nvSpPr>
          <p:cNvPr id="6" name="Text Box 28">
            <a:extLst>
              <a:ext uri="{FF2B5EF4-FFF2-40B4-BE49-F238E27FC236}">
                <a16:creationId xmlns:a16="http://schemas.microsoft.com/office/drawing/2014/main" id="{B034F937-FD59-4167-BF0D-3D75D92C5A3A}"/>
              </a:ext>
            </a:extLst>
          </p:cNvPr>
          <p:cNvSpPr txBox="1">
            <a:spLocks noChangeArrowheads="1"/>
          </p:cNvSpPr>
          <p:nvPr/>
        </p:nvSpPr>
        <p:spPr bwMode="auto">
          <a:xfrm>
            <a:off x="3906264" y="4087745"/>
            <a:ext cx="3155329" cy="463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type="none" w="lg" len="med"/>
                <a:tailEnd/>
              </a14:hiddenLine>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en-US" altLang="zh-CN" sz="2400" dirty="0">
                <a:solidFill>
                  <a:srgbClr val="134F85"/>
                </a:solidFill>
                <a:latin typeface="Comic Sans MS" panose="030F0702030302020204" pitchFamily="66" charset="0"/>
              </a:rPr>
              <a:t>f(n) = f(n-1) + f(n-2) </a:t>
            </a:r>
          </a:p>
        </p:txBody>
      </p:sp>
      <p:sp>
        <p:nvSpPr>
          <p:cNvPr id="7" name="矩形 6">
            <a:extLst>
              <a:ext uri="{FF2B5EF4-FFF2-40B4-BE49-F238E27FC236}">
                <a16:creationId xmlns:a16="http://schemas.microsoft.com/office/drawing/2014/main" id="{2761C650-37B1-4945-B148-8F9F0B82A956}"/>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8" name="直线连接符 6">
            <a:extLst>
              <a:ext uri="{FF2B5EF4-FFF2-40B4-BE49-F238E27FC236}">
                <a16:creationId xmlns:a16="http://schemas.microsoft.com/office/drawing/2014/main" id="{F9FB53E6-768E-4EBF-851F-09328A9B5847}"/>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9" name="文本框 8">
            <a:extLst>
              <a:ext uri="{FF2B5EF4-FFF2-40B4-BE49-F238E27FC236}">
                <a16:creationId xmlns:a16="http://schemas.microsoft.com/office/drawing/2014/main" id="{08044B1E-C0B4-437A-912C-37C7804F453A}"/>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5.7</a:t>
            </a:r>
            <a:r>
              <a:rPr lang="zh-CN" altLang="en-US" dirty="0"/>
              <a:t>递归函数</a:t>
            </a:r>
          </a:p>
        </p:txBody>
      </p:sp>
    </p:spTree>
    <p:extLst>
      <p:ext uri="{BB962C8B-B14F-4D97-AF65-F5344CB8AC3E}">
        <p14:creationId xmlns:p14="http://schemas.microsoft.com/office/powerpoint/2010/main" val="2616925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6" presetClass="entr" presetSubtype="21" fill="hold" grpId="0" nodeType="after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2761C650-37B1-4945-B148-8F9F0B82A956}"/>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8" name="直线连接符 6">
            <a:extLst>
              <a:ext uri="{FF2B5EF4-FFF2-40B4-BE49-F238E27FC236}">
                <a16:creationId xmlns:a16="http://schemas.microsoft.com/office/drawing/2014/main" id="{F9FB53E6-768E-4EBF-851F-09328A9B5847}"/>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9" name="文本框 8">
            <a:extLst>
              <a:ext uri="{FF2B5EF4-FFF2-40B4-BE49-F238E27FC236}">
                <a16:creationId xmlns:a16="http://schemas.microsoft.com/office/drawing/2014/main" id="{08044B1E-C0B4-437A-912C-37C7804F453A}"/>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5.7</a:t>
            </a:r>
            <a:r>
              <a:rPr lang="zh-CN" altLang="en-US" dirty="0"/>
              <a:t>递归函数</a:t>
            </a:r>
          </a:p>
        </p:txBody>
      </p:sp>
      <p:pic>
        <p:nvPicPr>
          <p:cNvPr id="10" name="图片 4">
            <a:extLst>
              <a:ext uri="{FF2B5EF4-FFF2-40B4-BE49-F238E27FC236}">
                <a16:creationId xmlns:a16="http://schemas.microsoft.com/office/drawing/2014/main" id="{41D98ACF-E06F-48BF-A4F1-30D857B8D6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88" y="953444"/>
            <a:ext cx="7085467" cy="5904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66195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CCFC631-F31C-4B07-B25E-9A4D9E2F3C7B}"/>
              </a:ext>
            </a:extLst>
          </p:cNvPr>
          <p:cNvSpPr txBox="1"/>
          <p:nvPr/>
        </p:nvSpPr>
        <p:spPr>
          <a:xfrm>
            <a:off x="0" y="0"/>
            <a:ext cx="8044405" cy="6605206"/>
          </a:xfrm>
          <a:prstGeom prst="rect">
            <a:avLst/>
          </a:prstGeom>
          <a:noFill/>
        </p:spPr>
        <p:txBody>
          <a:bodyPr wrap="square">
            <a:spAutoFit/>
          </a:bodyPr>
          <a:lstStyle/>
          <a:p>
            <a:pPr>
              <a:lnSpc>
                <a:spcPct val="90000"/>
              </a:lnSpc>
            </a:pPr>
            <a:r>
              <a:rPr lang="en-US" altLang="zh-CN" dirty="0">
                <a:solidFill>
                  <a:srgbClr val="104E87"/>
                </a:solidFill>
                <a:latin typeface="Comic Sans MS" panose="030F0702030302020204" pitchFamily="66" charset="0"/>
                <a:ea typeface="华光淡古印_CNKI" panose="02000500000000000000" pitchFamily="2" charset="-122"/>
              </a:rPr>
              <a:t>int main(){</a:t>
            </a:r>
          </a:p>
          <a:p>
            <a:pPr>
              <a:lnSpc>
                <a:spcPct val="90000"/>
              </a:lnSpc>
            </a:pPr>
            <a:r>
              <a:rPr lang="en-US" altLang="zh-CN" dirty="0">
                <a:solidFill>
                  <a:srgbClr val="104E87"/>
                </a:solidFill>
                <a:latin typeface="Comic Sans MS" panose="030F0702030302020204" pitchFamily="66" charset="0"/>
                <a:ea typeface="华光淡古印_CNKI" panose="02000500000000000000" pitchFamily="2" charset="-122"/>
              </a:rPr>
              <a:t>	int </a:t>
            </a:r>
            <a:r>
              <a:rPr lang="en-US" altLang="zh-CN" dirty="0" err="1">
                <a:solidFill>
                  <a:srgbClr val="104E87"/>
                </a:solidFill>
                <a:latin typeface="Comic Sans MS" panose="030F0702030302020204" pitchFamily="66" charset="0"/>
                <a:ea typeface="华光淡古印_CNKI" panose="02000500000000000000" pitchFamily="2" charset="-122"/>
              </a:rPr>
              <a:t>loop,i,array</a:t>
            </a:r>
            <a:r>
              <a:rPr lang="en-US" altLang="zh-CN" dirty="0">
                <a:solidFill>
                  <a:srgbClr val="104E87"/>
                </a:solidFill>
                <a:latin typeface="Comic Sans MS" panose="030F0702030302020204" pitchFamily="66" charset="0"/>
                <a:ea typeface="华光淡古印_CNKI" panose="02000500000000000000" pitchFamily="2" charset="-122"/>
              </a:rPr>
              <a:t>[7] = {97,48,69,56,93,85,67};	</a:t>
            </a:r>
          </a:p>
          <a:p>
            <a:pPr>
              <a:lnSpc>
                <a:spcPct val="70000"/>
              </a:lnSpc>
            </a:pPr>
            <a:r>
              <a:rPr lang="en-US" altLang="zh-CN" dirty="0">
                <a:solidFill>
                  <a:srgbClr val="104E87"/>
                </a:solidFill>
                <a:latin typeface="Comic Sans MS" panose="030F0702030302020204" pitchFamily="66" charset="0"/>
                <a:ea typeface="华光淡古印_CNKI" panose="02000500000000000000" pitchFamily="2" charset="-122"/>
              </a:rPr>
              <a:t>	</a:t>
            </a:r>
            <a:r>
              <a:rPr lang="en-US" altLang="zh-CN" sz="2000" dirty="0">
                <a:solidFill>
                  <a:srgbClr val="104E87"/>
                </a:solidFill>
                <a:highlight>
                  <a:srgbClr val="00FF00"/>
                </a:highlight>
                <a:latin typeface="Comic Sans MS" panose="030F0702030302020204" pitchFamily="66" charset="0"/>
                <a:ea typeface="华光淡古印_CNKI" panose="02000500000000000000" pitchFamily="2" charset="-122"/>
              </a:rPr>
              <a:t>//</a:t>
            </a:r>
            <a:r>
              <a:rPr lang="zh-CN" altLang="en-US" sz="2000" dirty="0">
                <a:solidFill>
                  <a:srgbClr val="104E87"/>
                </a:solidFill>
                <a:highlight>
                  <a:srgbClr val="00FF00"/>
                </a:highlight>
                <a:latin typeface="Comic Sans MS" panose="030F0702030302020204" pitchFamily="66" charset="0"/>
                <a:ea typeface="华光淡古印_CNKI" panose="02000500000000000000" pitchFamily="2" charset="-122"/>
              </a:rPr>
              <a:t>数组打印</a:t>
            </a:r>
            <a:endParaRPr lang="en-US" altLang="zh-CN" dirty="0">
              <a:solidFill>
                <a:srgbClr val="104E87"/>
              </a:solidFill>
              <a:highlight>
                <a:srgbClr val="00FF00"/>
              </a:highlight>
              <a:latin typeface="Comic Sans MS" panose="030F0702030302020204" pitchFamily="66" charset="0"/>
              <a:ea typeface="华光淡古印_CNKI" panose="02000500000000000000" pitchFamily="2" charset="-122"/>
            </a:endParaRPr>
          </a:p>
          <a:p>
            <a:pPr>
              <a:lnSpc>
                <a:spcPct val="90000"/>
              </a:lnSpc>
            </a:pPr>
            <a:r>
              <a:rPr lang="en-US" altLang="zh-CN" dirty="0">
                <a:solidFill>
                  <a:srgbClr val="104E87"/>
                </a:solidFill>
                <a:highlight>
                  <a:srgbClr val="00FF00"/>
                </a:highlight>
                <a:latin typeface="Comic Sans MS" panose="030F0702030302020204" pitchFamily="66" charset="0"/>
                <a:ea typeface="华光淡古印_CNKI" panose="02000500000000000000" pitchFamily="2" charset="-122"/>
              </a:rPr>
              <a:t>	for(loop=0;loop&lt;7;loop++)  </a:t>
            </a:r>
            <a:r>
              <a:rPr lang="en-US" altLang="zh-CN" dirty="0" err="1">
                <a:solidFill>
                  <a:srgbClr val="104E87"/>
                </a:solidFill>
                <a:highlight>
                  <a:srgbClr val="00FF00"/>
                </a:highlight>
                <a:latin typeface="Comic Sans MS" panose="030F0702030302020204" pitchFamily="66" charset="0"/>
                <a:ea typeface="华光淡古印_CNKI" panose="02000500000000000000" pitchFamily="2" charset="-122"/>
              </a:rPr>
              <a:t>cout</a:t>
            </a:r>
            <a:r>
              <a:rPr lang="en-US" altLang="zh-CN" dirty="0">
                <a:solidFill>
                  <a:srgbClr val="104E87"/>
                </a:solidFill>
                <a:highlight>
                  <a:srgbClr val="00FF00"/>
                </a:highlight>
                <a:latin typeface="Comic Sans MS" panose="030F0702030302020204" pitchFamily="66" charset="0"/>
                <a:ea typeface="华光淡古印_CNKI" panose="02000500000000000000" pitchFamily="2" charset="-122"/>
              </a:rPr>
              <a:t>&lt;&lt;array[loop]&lt;&lt;"  ";</a:t>
            </a:r>
          </a:p>
          <a:p>
            <a:pPr>
              <a:lnSpc>
                <a:spcPct val="90000"/>
              </a:lnSpc>
            </a:pPr>
            <a:r>
              <a:rPr lang="en-US" altLang="zh-CN" dirty="0">
                <a:solidFill>
                  <a:srgbClr val="104E87"/>
                </a:solidFill>
                <a:highlight>
                  <a:srgbClr val="00FF00"/>
                </a:highlight>
                <a:latin typeface="Comic Sans MS" panose="030F0702030302020204" pitchFamily="66" charset="0"/>
                <a:ea typeface="华光淡古印_CNKI" panose="02000500000000000000" pitchFamily="2" charset="-122"/>
              </a:rPr>
              <a:t>	</a:t>
            </a:r>
            <a:r>
              <a:rPr lang="en-US" altLang="zh-CN" dirty="0" err="1">
                <a:solidFill>
                  <a:srgbClr val="104E87"/>
                </a:solidFill>
                <a:highlight>
                  <a:srgbClr val="00FF00"/>
                </a:highlight>
                <a:latin typeface="Comic Sans MS" panose="030F0702030302020204" pitchFamily="66" charset="0"/>
                <a:ea typeface="华光淡古印_CNKI" panose="02000500000000000000" pitchFamily="2" charset="-122"/>
              </a:rPr>
              <a:t>cout</a:t>
            </a:r>
            <a:r>
              <a:rPr lang="en-US" altLang="zh-CN" dirty="0">
                <a:solidFill>
                  <a:srgbClr val="104E87"/>
                </a:solidFill>
                <a:highlight>
                  <a:srgbClr val="00FF00"/>
                </a:highlight>
                <a:latin typeface="Comic Sans MS" panose="030F0702030302020204" pitchFamily="66" charset="0"/>
                <a:ea typeface="华光淡古印_CNKI" panose="02000500000000000000" pitchFamily="2" charset="-122"/>
              </a:rPr>
              <a:t>&lt;&lt;"\n";		</a:t>
            </a:r>
          </a:p>
          <a:p>
            <a:pPr>
              <a:lnSpc>
                <a:spcPct val="90000"/>
              </a:lnSpc>
            </a:pPr>
            <a:r>
              <a:rPr lang="en-US" altLang="zh-CN" sz="1800" dirty="0">
                <a:solidFill>
                  <a:srgbClr val="104E87"/>
                </a:solidFill>
                <a:latin typeface="Comic Sans MS" panose="030F0702030302020204" pitchFamily="66" charset="0"/>
                <a:ea typeface="华光淡古印_CNKI" panose="02000500000000000000" pitchFamily="2" charset="-122"/>
              </a:rPr>
              <a:t>	</a:t>
            </a:r>
          </a:p>
          <a:p>
            <a:pPr>
              <a:lnSpc>
                <a:spcPct val="90000"/>
              </a:lnSpc>
            </a:pPr>
            <a:r>
              <a:rPr lang="en-US" altLang="zh-CN" dirty="0">
                <a:solidFill>
                  <a:srgbClr val="104E87"/>
                </a:solidFill>
                <a:latin typeface="Comic Sans MS" panose="030F0702030302020204" pitchFamily="66" charset="0"/>
                <a:ea typeface="华光淡古印_CNKI" panose="02000500000000000000" pitchFamily="2" charset="-122"/>
              </a:rPr>
              <a:t>	</a:t>
            </a: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a:t>
            </a:r>
            <a:r>
              <a:rPr lang="zh-CN" altLang="en-US" dirty="0">
                <a:solidFill>
                  <a:srgbClr val="104E87"/>
                </a:solidFill>
                <a:highlight>
                  <a:srgbClr val="FFFF00"/>
                </a:highlight>
                <a:latin typeface="Comic Sans MS" panose="030F0702030302020204" pitchFamily="66" charset="0"/>
                <a:ea typeface="华光淡古印_CNKI" panose="02000500000000000000" pitchFamily="2" charset="-122"/>
              </a:rPr>
              <a:t>排序算法 </a:t>
            </a:r>
          </a:p>
          <a:p>
            <a:pPr>
              <a:lnSpc>
                <a:spcPct val="90000"/>
              </a:lnSpc>
            </a:pPr>
            <a:r>
              <a:rPr lang="zh-CN" altLang="en-US" dirty="0">
                <a:solidFill>
                  <a:srgbClr val="104E87"/>
                </a:solidFill>
                <a:highlight>
                  <a:srgbClr val="FFFF00"/>
                </a:highlight>
                <a:latin typeface="Comic Sans MS" panose="030F0702030302020204" pitchFamily="66" charset="0"/>
                <a:ea typeface="华光淡古印_CNKI" panose="02000500000000000000" pitchFamily="2" charset="-122"/>
              </a:rPr>
              <a:t>	</a:t>
            </a: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for(loop=0;loop&lt;6;loop++){</a:t>
            </a:r>
          </a:p>
          <a:p>
            <a:pPr>
              <a:lnSpc>
                <a:spcPct val="90000"/>
              </a:lnSpc>
            </a:pP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		for(</a:t>
            </a:r>
            <a:r>
              <a:rPr lang="en-US" altLang="zh-CN" dirty="0" err="1">
                <a:solidFill>
                  <a:srgbClr val="104E87"/>
                </a:solidFill>
                <a:highlight>
                  <a:srgbClr val="FFFF00"/>
                </a:highlight>
                <a:latin typeface="Comic Sans MS" panose="030F0702030302020204" pitchFamily="66" charset="0"/>
                <a:ea typeface="华光淡古印_CNKI" panose="02000500000000000000" pitchFamily="2" charset="-122"/>
              </a:rPr>
              <a:t>i</a:t>
            </a: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=0;i&lt;6-loop;i++)</a:t>
            </a:r>
          </a:p>
          <a:p>
            <a:pPr>
              <a:lnSpc>
                <a:spcPct val="90000"/>
              </a:lnSpc>
            </a:pP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			if(array[</a:t>
            </a:r>
            <a:r>
              <a:rPr lang="en-US" altLang="zh-CN" dirty="0" err="1">
                <a:solidFill>
                  <a:srgbClr val="104E87"/>
                </a:solidFill>
                <a:highlight>
                  <a:srgbClr val="FFFF00"/>
                </a:highlight>
                <a:latin typeface="Comic Sans MS" panose="030F0702030302020204" pitchFamily="66" charset="0"/>
                <a:ea typeface="华光淡古印_CNKI" panose="02000500000000000000" pitchFamily="2" charset="-122"/>
              </a:rPr>
              <a:t>i</a:t>
            </a: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]&gt;array[i+1]){</a:t>
            </a:r>
          </a:p>
          <a:p>
            <a:pPr>
              <a:lnSpc>
                <a:spcPct val="90000"/>
              </a:lnSpc>
            </a:pP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				int t  = array[</a:t>
            </a:r>
            <a:r>
              <a:rPr lang="en-US" altLang="zh-CN" dirty="0" err="1">
                <a:solidFill>
                  <a:srgbClr val="104E87"/>
                </a:solidFill>
                <a:highlight>
                  <a:srgbClr val="FFFF00"/>
                </a:highlight>
                <a:latin typeface="Comic Sans MS" panose="030F0702030302020204" pitchFamily="66" charset="0"/>
                <a:ea typeface="华光淡古印_CNKI" panose="02000500000000000000" pitchFamily="2" charset="-122"/>
              </a:rPr>
              <a:t>i</a:t>
            </a: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a:t>
            </a:r>
          </a:p>
          <a:p>
            <a:pPr>
              <a:lnSpc>
                <a:spcPct val="90000"/>
              </a:lnSpc>
            </a:pP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				array[</a:t>
            </a:r>
            <a:r>
              <a:rPr lang="en-US" altLang="zh-CN" dirty="0" err="1">
                <a:solidFill>
                  <a:srgbClr val="104E87"/>
                </a:solidFill>
                <a:highlight>
                  <a:srgbClr val="FFFF00"/>
                </a:highlight>
                <a:latin typeface="Comic Sans MS" panose="030F0702030302020204" pitchFamily="66" charset="0"/>
                <a:ea typeface="华光淡古印_CNKI" panose="02000500000000000000" pitchFamily="2" charset="-122"/>
              </a:rPr>
              <a:t>i</a:t>
            </a: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 = array[i+1];</a:t>
            </a:r>
          </a:p>
          <a:p>
            <a:pPr>
              <a:lnSpc>
                <a:spcPct val="70000"/>
              </a:lnSpc>
            </a:pP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				array[i+1] = t;</a:t>
            </a:r>
          </a:p>
          <a:p>
            <a:pPr>
              <a:lnSpc>
                <a:spcPct val="70000"/>
              </a:lnSpc>
            </a:pP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		}</a:t>
            </a:r>
          </a:p>
          <a:p>
            <a:pPr>
              <a:lnSpc>
                <a:spcPct val="70000"/>
              </a:lnSpc>
            </a:pPr>
            <a:r>
              <a:rPr lang="en-US" altLang="zh-CN" dirty="0">
                <a:solidFill>
                  <a:srgbClr val="104E87"/>
                </a:solidFill>
                <a:highlight>
                  <a:srgbClr val="FFFF00"/>
                </a:highlight>
                <a:latin typeface="Comic Sans MS" panose="030F0702030302020204" pitchFamily="66" charset="0"/>
                <a:ea typeface="华光淡古印_CNKI" panose="02000500000000000000" pitchFamily="2" charset="-122"/>
              </a:rPr>
              <a:t>	}</a:t>
            </a:r>
          </a:p>
          <a:p>
            <a:pPr>
              <a:lnSpc>
                <a:spcPct val="70000"/>
              </a:lnSpc>
            </a:pPr>
            <a:endParaRPr lang="en-US" altLang="zh-CN" dirty="0">
              <a:solidFill>
                <a:srgbClr val="104E87"/>
              </a:solidFill>
              <a:highlight>
                <a:srgbClr val="FFFF00"/>
              </a:highlight>
              <a:latin typeface="Comic Sans MS" panose="030F0702030302020204" pitchFamily="66" charset="0"/>
              <a:ea typeface="华光淡古印_CNKI" panose="02000500000000000000" pitchFamily="2" charset="-122"/>
            </a:endParaRPr>
          </a:p>
          <a:p>
            <a:pPr>
              <a:lnSpc>
                <a:spcPct val="70000"/>
              </a:lnSpc>
            </a:pPr>
            <a:r>
              <a:rPr lang="en-US" altLang="zh-CN" dirty="0">
                <a:solidFill>
                  <a:srgbClr val="104E87"/>
                </a:solidFill>
                <a:highlight>
                  <a:srgbClr val="00FF00"/>
                </a:highlight>
                <a:latin typeface="Comic Sans MS" panose="030F0702030302020204" pitchFamily="66" charset="0"/>
                <a:ea typeface="华光淡古印_CNKI" panose="02000500000000000000" pitchFamily="2" charset="-122"/>
              </a:rPr>
              <a:t>	</a:t>
            </a:r>
            <a:r>
              <a:rPr lang="en-US" altLang="zh-CN" sz="2000" dirty="0">
                <a:solidFill>
                  <a:srgbClr val="104E87"/>
                </a:solidFill>
                <a:highlight>
                  <a:srgbClr val="00FF00"/>
                </a:highlight>
                <a:latin typeface="Comic Sans MS" panose="030F0702030302020204" pitchFamily="66" charset="0"/>
                <a:ea typeface="华光淡古印_CNKI" panose="02000500000000000000" pitchFamily="2" charset="-122"/>
              </a:rPr>
              <a:t>//</a:t>
            </a:r>
            <a:r>
              <a:rPr lang="zh-CN" altLang="en-US" sz="2000" dirty="0">
                <a:solidFill>
                  <a:srgbClr val="104E87"/>
                </a:solidFill>
                <a:highlight>
                  <a:srgbClr val="00FF00"/>
                </a:highlight>
                <a:latin typeface="Comic Sans MS" panose="030F0702030302020204" pitchFamily="66" charset="0"/>
                <a:ea typeface="华光淡古印_CNKI" panose="02000500000000000000" pitchFamily="2" charset="-122"/>
              </a:rPr>
              <a:t>数组打印</a:t>
            </a:r>
            <a:endParaRPr lang="en-US" altLang="zh-CN" sz="2000" dirty="0">
              <a:solidFill>
                <a:srgbClr val="104E87"/>
              </a:solidFill>
              <a:highlight>
                <a:srgbClr val="00FF00"/>
              </a:highlight>
              <a:latin typeface="Comic Sans MS" panose="030F0702030302020204" pitchFamily="66" charset="0"/>
              <a:ea typeface="华光淡古印_CNKI" panose="02000500000000000000" pitchFamily="2" charset="-122"/>
            </a:endParaRPr>
          </a:p>
          <a:p>
            <a:pPr>
              <a:lnSpc>
                <a:spcPct val="90000"/>
              </a:lnSpc>
            </a:pPr>
            <a:r>
              <a:rPr lang="en-US" altLang="zh-CN" dirty="0">
                <a:solidFill>
                  <a:srgbClr val="104E87"/>
                </a:solidFill>
                <a:highlight>
                  <a:srgbClr val="00FF00"/>
                </a:highlight>
                <a:latin typeface="Comic Sans MS" panose="030F0702030302020204" pitchFamily="66" charset="0"/>
                <a:ea typeface="华光淡古印_CNKI" panose="02000500000000000000" pitchFamily="2" charset="-122"/>
              </a:rPr>
              <a:t>	for(int loop=0;loop&lt;7;loop++) </a:t>
            </a:r>
            <a:r>
              <a:rPr lang="en-US" altLang="zh-CN" dirty="0" err="1">
                <a:solidFill>
                  <a:srgbClr val="104E87"/>
                </a:solidFill>
                <a:highlight>
                  <a:srgbClr val="00FF00"/>
                </a:highlight>
                <a:latin typeface="Comic Sans MS" panose="030F0702030302020204" pitchFamily="66" charset="0"/>
                <a:ea typeface="华光淡古印_CNKI" panose="02000500000000000000" pitchFamily="2" charset="-122"/>
              </a:rPr>
              <a:t>cout</a:t>
            </a:r>
            <a:r>
              <a:rPr lang="en-US" altLang="zh-CN" dirty="0">
                <a:solidFill>
                  <a:srgbClr val="104E87"/>
                </a:solidFill>
                <a:highlight>
                  <a:srgbClr val="00FF00"/>
                </a:highlight>
                <a:latin typeface="Comic Sans MS" panose="030F0702030302020204" pitchFamily="66" charset="0"/>
                <a:ea typeface="华光淡古印_CNKI" panose="02000500000000000000" pitchFamily="2" charset="-122"/>
              </a:rPr>
              <a:t>&lt;&lt;array[loop]&lt;&lt;"  ";</a:t>
            </a:r>
          </a:p>
          <a:p>
            <a:pPr>
              <a:lnSpc>
                <a:spcPct val="90000"/>
              </a:lnSpc>
            </a:pPr>
            <a:r>
              <a:rPr lang="en-US" altLang="zh-CN" dirty="0">
                <a:solidFill>
                  <a:srgbClr val="104E87"/>
                </a:solidFill>
                <a:highlight>
                  <a:srgbClr val="00FF00"/>
                </a:highlight>
                <a:latin typeface="Comic Sans MS" panose="030F0702030302020204" pitchFamily="66" charset="0"/>
                <a:ea typeface="华光淡古印_CNKI" panose="02000500000000000000" pitchFamily="2" charset="-122"/>
              </a:rPr>
              <a:t>	</a:t>
            </a:r>
            <a:r>
              <a:rPr lang="en-US" altLang="zh-CN" dirty="0" err="1">
                <a:solidFill>
                  <a:srgbClr val="104E87"/>
                </a:solidFill>
                <a:highlight>
                  <a:srgbClr val="00FF00"/>
                </a:highlight>
                <a:latin typeface="Comic Sans MS" panose="030F0702030302020204" pitchFamily="66" charset="0"/>
                <a:ea typeface="华光淡古印_CNKI" panose="02000500000000000000" pitchFamily="2" charset="-122"/>
              </a:rPr>
              <a:t>cout</a:t>
            </a:r>
            <a:r>
              <a:rPr lang="en-US" altLang="zh-CN" dirty="0">
                <a:solidFill>
                  <a:srgbClr val="104E87"/>
                </a:solidFill>
                <a:highlight>
                  <a:srgbClr val="00FF00"/>
                </a:highlight>
                <a:latin typeface="Comic Sans MS" panose="030F0702030302020204" pitchFamily="66" charset="0"/>
                <a:ea typeface="华光淡古印_CNKI" panose="02000500000000000000" pitchFamily="2" charset="-122"/>
              </a:rPr>
              <a:t>&lt;&lt;"\n";	</a:t>
            </a:r>
            <a:r>
              <a:rPr lang="en-US" altLang="zh-CN" dirty="0">
                <a:solidFill>
                  <a:srgbClr val="104E87"/>
                </a:solidFill>
                <a:latin typeface="Comic Sans MS" panose="030F0702030302020204" pitchFamily="66" charset="0"/>
                <a:ea typeface="华光淡古印_CNKI" panose="02000500000000000000" pitchFamily="2" charset="-122"/>
              </a:rPr>
              <a:t>	</a:t>
            </a:r>
            <a:endParaRPr lang="en-US" altLang="zh-CN" dirty="0">
              <a:solidFill>
                <a:srgbClr val="104E87"/>
              </a:solidFill>
              <a:highlight>
                <a:srgbClr val="FFFF00"/>
              </a:highlight>
              <a:latin typeface="Comic Sans MS" panose="030F0702030302020204" pitchFamily="66" charset="0"/>
              <a:ea typeface="华光淡古印_CNKI" panose="02000500000000000000" pitchFamily="2" charset="-122"/>
            </a:endParaRPr>
          </a:p>
          <a:p>
            <a:pPr>
              <a:lnSpc>
                <a:spcPct val="70000"/>
              </a:lnSpc>
            </a:pPr>
            <a:r>
              <a:rPr lang="en-US" altLang="zh-CN" sz="1800" dirty="0">
                <a:solidFill>
                  <a:srgbClr val="104E87"/>
                </a:solidFill>
                <a:latin typeface="Comic Sans MS" panose="030F0702030302020204" pitchFamily="66" charset="0"/>
                <a:ea typeface="华光淡古印_CNKI" panose="02000500000000000000" pitchFamily="2" charset="-122"/>
              </a:rPr>
              <a:t>			</a:t>
            </a:r>
          </a:p>
          <a:p>
            <a:pPr>
              <a:lnSpc>
                <a:spcPct val="70000"/>
              </a:lnSpc>
            </a:pPr>
            <a:r>
              <a:rPr lang="en-US" altLang="zh-CN" dirty="0">
                <a:solidFill>
                  <a:srgbClr val="104E87"/>
                </a:solidFill>
                <a:latin typeface="Comic Sans MS" panose="030F0702030302020204" pitchFamily="66" charset="0"/>
                <a:ea typeface="华光淡古印_CNKI" panose="02000500000000000000" pitchFamily="2" charset="-122"/>
              </a:rPr>
              <a:t>	return 0;</a:t>
            </a:r>
          </a:p>
          <a:p>
            <a:pPr>
              <a:lnSpc>
                <a:spcPct val="70000"/>
              </a:lnSpc>
            </a:pPr>
            <a:r>
              <a:rPr lang="en-US" altLang="zh-CN" dirty="0">
                <a:solidFill>
                  <a:srgbClr val="104E87"/>
                </a:solidFill>
                <a:latin typeface="Comic Sans MS" panose="030F0702030302020204" pitchFamily="66" charset="0"/>
                <a:ea typeface="华光淡古印_CNKI" panose="02000500000000000000" pitchFamily="2" charset="-122"/>
              </a:rPr>
              <a:t>}</a:t>
            </a:r>
            <a:endParaRPr lang="zh-CN" altLang="en-US" dirty="0">
              <a:solidFill>
                <a:srgbClr val="104E87"/>
              </a:solidFill>
              <a:latin typeface="Comic Sans MS" panose="030F0702030302020204" pitchFamily="66" charset="0"/>
              <a:ea typeface="华光淡古印_CNKI" panose="02000500000000000000" pitchFamily="2" charset="-122"/>
            </a:endParaRPr>
          </a:p>
        </p:txBody>
      </p:sp>
      <p:sp>
        <p:nvSpPr>
          <p:cNvPr id="4" name="文本框 4">
            <a:extLst>
              <a:ext uri="{FF2B5EF4-FFF2-40B4-BE49-F238E27FC236}">
                <a16:creationId xmlns:a16="http://schemas.microsoft.com/office/drawing/2014/main" id="{D7D4028A-D478-4D7C-AA0E-64B2CCE12AE7}"/>
              </a:ext>
            </a:extLst>
          </p:cNvPr>
          <p:cNvSpPr txBox="1">
            <a:spLocks noChangeArrowheads="1"/>
          </p:cNvSpPr>
          <p:nvPr/>
        </p:nvSpPr>
        <p:spPr bwMode="auto">
          <a:xfrm>
            <a:off x="5524981" y="1784155"/>
            <a:ext cx="6667019" cy="2677656"/>
          </a:xfrm>
          <a:prstGeom prst="rect">
            <a:avLst/>
          </a:prstGeom>
          <a:solidFill>
            <a:schemeClr val="accent2">
              <a:lumMod val="40000"/>
              <a:lumOff val="60000"/>
            </a:schemeClr>
          </a:solidFill>
          <a:ln>
            <a:noFill/>
          </a:ln>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2400" b="0" dirty="0">
                <a:solidFill>
                  <a:srgbClr val="104E87"/>
                </a:solidFill>
                <a:latin typeface="Comic Sans MS" panose="030F0702030302020204" pitchFamily="66" charset="0"/>
                <a:ea typeface="华光淡古印_CNKI" panose="02000500000000000000" pitchFamily="2" charset="-122"/>
              </a:rPr>
              <a:t>int main(){</a:t>
            </a:r>
          </a:p>
          <a:p>
            <a:r>
              <a:rPr lang="en-US" altLang="zh-CN" sz="2400" b="0" dirty="0">
                <a:solidFill>
                  <a:srgbClr val="104E87"/>
                </a:solidFill>
                <a:latin typeface="Comic Sans MS" panose="030F0702030302020204" pitchFamily="66" charset="0"/>
                <a:ea typeface="华光淡古印_CNKI" panose="02000500000000000000" pitchFamily="2" charset="-122"/>
              </a:rPr>
              <a:t>    int array[7] </a:t>
            </a:r>
            <a:r>
              <a:rPr lang="en-US" altLang="zh-CN" b="0" dirty="0">
                <a:solidFill>
                  <a:srgbClr val="104E87"/>
                </a:solidFill>
                <a:latin typeface="Comic Sans MS" panose="030F0702030302020204" pitchFamily="66" charset="0"/>
                <a:ea typeface="华光淡古印_CNKI" panose="02000500000000000000" pitchFamily="2" charset="-122"/>
              </a:rPr>
              <a:t>= {97,48,69,56,93,85,67,89,76,90};</a:t>
            </a:r>
            <a:endParaRPr lang="en-US" altLang="zh-CN" sz="2400" b="0" dirty="0">
              <a:solidFill>
                <a:srgbClr val="104E87"/>
              </a:solidFill>
              <a:latin typeface="Comic Sans MS" panose="030F0702030302020204" pitchFamily="66" charset="0"/>
              <a:ea typeface="华光淡古印_CNKI" panose="02000500000000000000" pitchFamily="2" charset="-122"/>
            </a:endParaRPr>
          </a:p>
          <a:p>
            <a:r>
              <a:rPr lang="en-US" altLang="zh-CN" sz="2400" b="0" dirty="0">
                <a:solidFill>
                  <a:srgbClr val="104E87"/>
                </a:solidFill>
                <a:latin typeface="Comic Sans MS" panose="030F0702030302020204" pitchFamily="66" charset="0"/>
                <a:ea typeface="华光淡古印_CNKI" panose="02000500000000000000" pitchFamily="2" charset="-122"/>
              </a:rPr>
              <a:t>    print(array, 7); //</a:t>
            </a:r>
            <a:r>
              <a:rPr lang="zh-CN" altLang="en-US" sz="2400" b="0" dirty="0">
                <a:solidFill>
                  <a:srgbClr val="104E87"/>
                </a:solidFill>
                <a:latin typeface="Comic Sans MS" panose="030F0702030302020204" pitchFamily="66" charset="0"/>
                <a:ea typeface="华光淡古印_CNKI" panose="02000500000000000000" pitchFamily="2" charset="-122"/>
              </a:rPr>
              <a:t>无序数组输出</a:t>
            </a:r>
            <a:endParaRPr lang="en-US" altLang="zh-CN" sz="2400" b="0" dirty="0">
              <a:solidFill>
                <a:srgbClr val="104E87"/>
              </a:solidFill>
              <a:latin typeface="Comic Sans MS" panose="030F0702030302020204" pitchFamily="66" charset="0"/>
              <a:ea typeface="华光淡古印_CNKI" panose="02000500000000000000" pitchFamily="2" charset="-122"/>
            </a:endParaRPr>
          </a:p>
          <a:p>
            <a:r>
              <a:rPr lang="en-US" altLang="zh-CN" sz="2400" b="0" dirty="0">
                <a:solidFill>
                  <a:srgbClr val="104E87"/>
                </a:solidFill>
                <a:latin typeface="Comic Sans MS" panose="030F0702030302020204" pitchFamily="66" charset="0"/>
                <a:ea typeface="华光淡古印_CNKI" panose="02000500000000000000" pitchFamily="2" charset="-122"/>
              </a:rPr>
              <a:t>    sort(array, 7</a:t>
            </a:r>
            <a:r>
              <a:rPr lang="zh-CN" altLang="en-US" sz="2400" b="0" dirty="0">
                <a:solidFill>
                  <a:srgbClr val="104E87"/>
                </a:solidFill>
                <a:latin typeface="Comic Sans MS" panose="030F0702030302020204" pitchFamily="66" charset="0"/>
                <a:ea typeface="华光淡古印_CNKI" panose="02000500000000000000" pitchFamily="2" charset="-122"/>
              </a:rPr>
              <a:t> </a:t>
            </a:r>
            <a:r>
              <a:rPr lang="en-US" altLang="zh-CN" sz="2400" b="0" dirty="0">
                <a:solidFill>
                  <a:srgbClr val="104E87"/>
                </a:solidFill>
                <a:latin typeface="Comic Sans MS" panose="030F0702030302020204" pitchFamily="66" charset="0"/>
                <a:ea typeface="华光淡古印_CNKI" panose="02000500000000000000" pitchFamily="2" charset="-122"/>
              </a:rPr>
              <a:t>); //</a:t>
            </a:r>
            <a:r>
              <a:rPr lang="zh-CN" altLang="en-US" sz="2400" b="0" dirty="0">
                <a:solidFill>
                  <a:srgbClr val="104E87"/>
                </a:solidFill>
                <a:latin typeface="Comic Sans MS" panose="030F0702030302020204" pitchFamily="66" charset="0"/>
                <a:ea typeface="华光淡古印_CNKI" panose="02000500000000000000" pitchFamily="2" charset="-122"/>
              </a:rPr>
              <a:t>排序算法 </a:t>
            </a:r>
            <a:r>
              <a:rPr lang="en-US" altLang="zh-CN" sz="2400" b="0" dirty="0">
                <a:solidFill>
                  <a:srgbClr val="104E87"/>
                </a:solidFill>
                <a:latin typeface="Comic Sans MS" panose="030F0702030302020204" pitchFamily="66" charset="0"/>
                <a:ea typeface="华光淡古印_CNKI" panose="02000500000000000000" pitchFamily="2" charset="-122"/>
              </a:rPr>
              <a:t>	</a:t>
            </a:r>
          </a:p>
          <a:p>
            <a:r>
              <a:rPr lang="en-US" altLang="zh-CN" sz="2400" b="0" dirty="0">
                <a:solidFill>
                  <a:srgbClr val="104E87"/>
                </a:solidFill>
                <a:latin typeface="Comic Sans MS" panose="030F0702030302020204" pitchFamily="66" charset="0"/>
                <a:ea typeface="华光淡古印_CNKI" panose="02000500000000000000" pitchFamily="2" charset="-122"/>
              </a:rPr>
              <a:t>    print(array, 7); //</a:t>
            </a:r>
            <a:r>
              <a:rPr lang="zh-CN" altLang="en-US" sz="2400" b="0" dirty="0">
                <a:solidFill>
                  <a:srgbClr val="104E87"/>
                </a:solidFill>
                <a:latin typeface="Comic Sans MS" panose="030F0702030302020204" pitchFamily="66" charset="0"/>
                <a:ea typeface="华光淡古印_CNKI" panose="02000500000000000000" pitchFamily="2" charset="-122"/>
              </a:rPr>
              <a:t>有序数组输出</a:t>
            </a:r>
            <a:r>
              <a:rPr lang="en-US" altLang="zh-CN" sz="2400" b="0" dirty="0">
                <a:solidFill>
                  <a:srgbClr val="104E87"/>
                </a:solidFill>
                <a:latin typeface="Comic Sans MS" panose="030F0702030302020204" pitchFamily="66" charset="0"/>
                <a:ea typeface="华光淡古印_CNKI" panose="02000500000000000000" pitchFamily="2" charset="-122"/>
              </a:rPr>
              <a:t>	</a:t>
            </a:r>
          </a:p>
          <a:p>
            <a:r>
              <a:rPr lang="en-US" altLang="zh-CN" sz="2400" b="0" dirty="0">
                <a:solidFill>
                  <a:srgbClr val="104E87"/>
                </a:solidFill>
                <a:latin typeface="Comic Sans MS" panose="030F0702030302020204" pitchFamily="66" charset="0"/>
                <a:ea typeface="华光淡古印_CNKI" panose="02000500000000000000" pitchFamily="2" charset="-122"/>
              </a:rPr>
              <a:t>    return 0;</a:t>
            </a:r>
          </a:p>
          <a:p>
            <a:r>
              <a:rPr lang="en-US" altLang="zh-CN" sz="2400" b="0" dirty="0">
                <a:solidFill>
                  <a:srgbClr val="104E87"/>
                </a:solidFill>
                <a:latin typeface="Comic Sans MS" panose="030F0702030302020204" pitchFamily="66" charset="0"/>
                <a:ea typeface="华光淡古印_CNKI" panose="02000500000000000000" pitchFamily="2" charset="-122"/>
              </a:rPr>
              <a:t>}</a:t>
            </a:r>
            <a:endParaRPr lang="zh-CN" altLang="en-US" sz="2400" b="0" dirty="0">
              <a:solidFill>
                <a:srgbClr val="104E87"/>
              </a:solidFill>
              <a:latin typeface="Comic Sans MS" panose="030F0702030302020204" pitchFamily="66" charset="0"/>
              <a:ea typeface="华光淡古印_CNKI" panose="02000500000000000000" pitchFamily="2" charset="-122"/>
            </a:endParaRPr>
          </a:p>
        </p:txBody>
      </p:sp>
    </p:spTree>
    <p:extLst>
      <p:ext uri="{BB962C8B-B14F-4D97-AF65-F5344CB8AC3E}">
        <p14:creationId xmlns:p14="http://schemas.microsoft.com/office/powerpoint/2010/main" val="428343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8A4E52EE-3815-4187-9BCB-9EF90CD24612}"/>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9" name="直线连接符 6">
            <a:extLst>
              <a:ext uri="{FF2B5EF4-FFF2-40B4-BE49-F238E27FC236}">
                <a16:creationId xmlns:a16="http://schemas.microsoft.com/office/drawing/2014/main" id="{D0E6C1E0-9065-43AC-AA50-6DE5AD6288C1}"/>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0" name="文本框 9">
            <a:extLst>
              <a:ext uri="{FF2B5EF4-FFF2-40B4-BE49-F238E27FC236}">
                <a16:creationId xmlns:a16="http://schemas.microsoft.com/office/drawing/2014/main" id="{A92A0802-782E-40E9-8894-AFD43C86EFAE}"/>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5.7</a:t>
            </a:r>
            <a:r>
              <a:rPr lang="zh-CN" altLang="en-US" dirty="0"/>
              <a:t>递归函数</a:t>
            </a:r>
          </a:p>
        </p:txBody>
      </p:sp>
      <p:sp>
        <p:nvSpPr>
          <p:cNvPr id="12" name="Rectangle 3">
            <a:extLst>
              <a:ext uri="{FF2B5EF4-FFF2-40B4-BE49-F238E27FC236}">
                <a16:creationId xmlns:a16="http://schemas.microsoft.com/office/drawing/2014/main" id="{31F32260-6D23-43EE-A766-470483769E26}"/>
              </a:ext>
            </a:extLst>
          </p:cNvPr>
          <p:cNvSpPr txBox="1">
            <a:spLocks noChangeArrowheads="1"/>
          </p:cNvSpPr>
          <p:nvPr/>
        </p:nvSpPr>
        <p:spPr bwMode="auto">
          <a:xfrm>
            <a:off x="1587" y="1061790"/>
            <a:ext cx="8458200" cy="647700"/>
          </a:xfrm>
          <a:prstGeom prst="rect">
            <a:avLst/>
          </a:prstGeom>
          <a:noFill/>
          <a:ln>
            <a:noFill/>
          </a:ln>
        </p:spPr>
        <p:txBody>
          <a:bodyPr/>
          <a:lstStyle>
            <a:lvl1pPr marL="469900" indent="-469900" algn="l" rtl="0" eaLnBrk="0" fontAlgn="base" hangingPunct="0">
              <a:spcBef>
                <a:spcPct val="20000"/>
              </a:spcBef>
              <a:spcAft>
                <a:spcPct val="0"/>
              </a:spcAft>
              <a:buClr>
                <a:schemeClr val="bg2"/>
              </a:buClr>
              <a:buSzPct val="70000"/>
              <a:buFont typeface="Wingdings" panose="05000000000000000000" pitchFamily="2" charset="2"/>
              <a:buChar char="o"/>
              <a:defRPr sz="3200">
                <a:solidFill>
                  <a:srgbClr val="0000FF"/>
                </a:solidFill>
                <a:latin typeface="+mn-lt"/>
                <a:ea typeface="+mn-ea"/>
                <a:cs typeface="楷体_GB2312"/>
              </a:defRPr>
            </a:lvl1pPr>
            <a:lvl2pPr marL="908050" indent="-436563" algn="l" rtl="0" eaLnBrk="0" fontAlgn="base" hangingPunct="0">
              <a:spcBef>
                <a:spcPct val="20000"/>
              </a:spcBef>
              <a:spcAft>
                <a:spcPct val="0"/>
              </a:spcAft>
              <a:buClr>
                <a:schemeClr val="accent2"/>
              </a:buClr>
              <a:buSzPct val="75000"/>
              <a:buFont typeface="Wingdings" panose="05000000000000000000" pitchFamily="2" charset="2"/>
              <a:buChar char="n"/>
              <a:defRPr sz="2800">
                <a:solidFill>
                  <a:srgbClr val="0000FF"/>
                </a:solidFill>
                <a:latin typeface="+mn-lt"/>
                <a:ea typeface="+mn-ea"/>
                <a:cs typeface="楷体_GB2312"/>
              </a:defRPr>
            </a:lvl2pPr>
            <a:lvl3pPr marL="1377950" indent="-468313" algn="l" rtl="0" eaLnBrk="0" fontAlgn="base" hangingPunct="0">
              <a:spcBef>
                <a:spcPct val="20000"/>
              </a:spcBef>
              <a:spcAft>
                <a:spcPct val="0"/>
              </a:spcAft>
              <a:buClr>
                <a:schemeClr val="bg2"/>
              </a:buClr>
              <a:buSzPct val="65000"/>
              <a:buFont typeface="Wingdings" panose="05000000000000000000" pitchFamily="2" charset="2"/>
              <a:buChar char="o"/>
              <a:defRPr sz="2400">
                <a:solidFill>
                  <a:srgbClr val="0000FF"/>
                </a:solidFill>
                <a:latin typeface="+mn-lt"/>
                <a:ea typeface="+mn-ea"/>
                <a:cs typeface="楷体_GB2312"/>
              </a:defRPr>
            </a:lvl3pPr>
            <a:lvl4pPr marL="1827213" indent="-438150" algn="l" rtl="0" eaLnBrk="0" fontAlgn="base" hangingPunct="0">
              <a:spcBef>
                <a:spcPct val="20000"/>
              </a:spcBef>
              <a:spcAft>
                <a:spcPct val="0"/>
              </a:spcAft>
              <a:buClr>
                <a:schemeClr val="accent2"/>
              </a:buClr>
              <a:buSzPct val="75000"/>
              <a:buFont typeface="Wingdings" panose="05000000000000000000" pitchFamily="2" charset="2"/>
              <a:buChar char="n"/>
              <a:defRPr sz="2000">
                <a:solidFill>
                  <a:srgbClr val="0000FF"/>
                </a:solidFill>
                <a:latin typeface="+mn-lt"/>
                <a:ea typeface="+mn-ea"/>
                <a:cs typeface="楷体_GB2312"/>
              </a:defRPr>
            </a:lvl4pPr>
            <a:lvl5pPr marL="2297113" indent="-468313" algn="l" rtl="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mn-lt"/>
                <a:ea typeface="+mn-ea"/>
                <a:cs typeface="楷体_GB2312"/>
              </a:defRPr>
            </a:lvl5pPr>
            <a:lvl6pPr marL="2754313" indent="-468313" algn="l" rtl="0" fontAlgn="base">
              <a:spcBef>
                <a:spcPct val="20000"/>
              </a:spcBef>
              <a:spcAft>
                <a:spcPct val="0"/>
              </a:spcAft>
              <a:buClr>
                <a:schemeClr val="accent1"/>
              </a:buClr>
              <a:buSzPct val="50000"/>
              <a:buFont typeface="Wingdings" pitchFamily="2" charset="2"/>
              <a:buChar char="o"/>
              <a:defRPr sz="2000">
                <a:solidFill>
                  <a:srgbClr val="0000FF"/>
                </a:solidFill>
                <a:latin typeface="+mn-lt"/>
                <a:ea typeface="+mn-ea"/>
              </a:defRPr>
            </a:lvl6pPr>
            <a:lvl7pPr marL="3211513" indent="-468313" algn="l" rtl="0" fontAlgn="base">
              <a:spcBef>
                <a:spcPct val="20000"/>
              </a:spcBef>
              <a:spcAft>
                <a:spcPct val="0"/>
              </a:spcAft>
              <a:buClr>
                <a:schemeClr val="accent1"/>
              </a:buClr>
              <a:buSzPct val="50000"/>
              <a:buFont typeface="Wingdings" pitchFamily="2" charset="2"/>
              <a:buChar char="o"/>
              <a:defRPr sz="2000">
                <a:solidFill>
                  <a:srgbClr val="0000FF"/>
                </a:solidFill>
                <a:latin typeface="+mn-lt"/>
                <a:ea typeface="+mn-ea"/>
              </a:defRPr>
            </a:lvl7pPr>
            <a:lvl8pPr marL="3668713" indent="-468313" algn="l" rtl="0" fontAlgn="base">
              <a:spcBef>
                <a:spcPct val="20000"/>
              </a:spcBef>
              <a:spcAft>
                <a:spcPct val="0"/>
              </a:spcAft>
              <a:buClr>
                <a:schemeClr val="accent1"/>
              </a:buClr>
              <a:buSzPct val="50000"/>
              <a:buFont typeface="Wingdings" pitchFamily="2" charset="2"/>
              <a:buChar char="o"/>
              <a:defRPr sz="2000">
                <a:solidFill>
                  <a:srgbClr val="0000FF"/>
                </a:solidFill>
                <a:latin typeface="+mn-lt"/>
                <a:ea typeface="+mn-ea"/>
              </a:defRPr>
            </a:lvl8pPr>
            <a:lvl9pPr marL="4125913" indent="-468313" algn="l" rtl="0" fontAlgn="base">
              <a:spcBef>
                <a:spcPct val="20000"/>
              </a:spcBef>
              <a:spcAft>
                <a:spcPct val="0"/>
              </a:spcAft>
              <a:buClr>
                <a:schemeClr val="accent1"/>
              </a:buClr>
              <a:buSzPct val="50000"/>
              <a:buFont typeface="Wingdings" pitchFamily="2" charset="2"/>
              <a:buChar char="o"/>
              <a:defRPr sz="2000">
                <a:solidFill>
                  <a:srgbClr val="0000FF"/>
                </a:solidFill>
                <a:latin typeface="+mn-lt"/>
                <a:ea typeface="+mn-ea"/>
              </a:defRPr>
            </a:lvl9pPr>
          </a:lstStyle>
          <a:p>
            <a:pPr>
              <a:spcBef>
                <a:spcPct val="0"/>
              </a:spcBef>
              <a:buFont typeface="Wingdings" panose="05000000000000000000" pitchFamily="2" charset="2"/>
              <a:buNone/>
              <a:defRPr/>
            </a:pPr>
            <a:r>
              <a:rPr lang="zh-CN" altLang="en-US" kern="0" dirty="0">
                <a:solidFill>
                  <a:srgbClr val="104E87"/>
                </a:solidFill>
                <a:latin typeface="华光行书_CNKI" panose="02000500000000000000" pitchFamily="2" charset="-122"/>
                <a:ea typeface="华光行书_CNKI" panose="02000500000000000000" pitchFamily="2" charset="-122"/>
              </a:rPr>
              <a:t>搜索算法</a:t>
            </a:r>
            <a:r>
              <a:rPr lang="en-US" altLang="zh-CN" kern="0" dirty="0">
                <a:solidFill>
                  <a:srgbClr val="104E87"/>
                </a:solidFill>
                <a:latin typeface="华光行书_CNKI" panose="02000500000000000000" pitchFamily="2" charset="-122"/>
                <a:ea typeface="华光行书_CNKI" panose="02000500000000000000" pitchFamily="2" charset="-122"/>
              </a:rPr>
              <a:t>——</a:t>
            </a:r>
            <a:r>
              <a:rPr lang="zh-CN" altLang="en-US" kern="0" dirty="0">
                <a:solidFill>
                  <a:srgbClr val="104E87"/>
                </a:solidFill>
                <a:latin typeface="华光行书_CNKI" panose="02000500000000000000" pitchFamily="2" charset="-122"/>
                <a:ea typeface="华光行书_CNKI" panose="02000500000000000000" pitchFamily="2" charset="-122"/>
              </a:rPr>
              <a:t>二分查找法</a:t>
            </a:r>
            <a:endParaRPr lang="en-US" altLang="zh-CN" sz="2000" kern="0" dirty="0">
              <a:solidFill>
                <a:srgbClr val="104E87"/>
              </a:solidFill>
              <a:latin typeface="华光行书_CNKI" panose="02000500000000000000" pitchFamily="2" charset="-122"/>
              <a:ea typeface="华光行书_CNKI" panose="02000500000000000000" pitchFamily="2" charset="-122"/>
            </a:endParaRPr>
          </a:p>
        </p:txBody>
      </p:sp>
      <p:sp>
        <p:nvSpPr>
          <p:cNvPr id="14" name="矩形 4">
            <a:extLst>
              <a:ext uri="{FF2B5EF4-FFF2-40B4-BE49-F238E27FC236}">
                <a16:creationId xmlns:a16="http://schemas.microsoft.com/office/drawing/2014/main" id="{6DBD5A04-E0E1-4FD5-BFFC-96BE9DA1B4A6}"/>
              </a:ext>
            </a:extLst>
          </p:cNvPr>
          <p:cNvSpPr>
            <a:spLocks noChangeArrowheads="1"/>
          </p:cNvSpPr>
          <p:nvPr/>
        </p:nvSpPr>
        <p:spPr bwMode="auto">
          <a:xfrm>
            <a:off x="-56660" y="1750999"/>
            <a:ext cx="4467348"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2400" b="0" dirty="0">
                <a:solidFill>
                  <a:srgbClr val="104E87"/>
                </a:solidFill>
                <a:latin typeface="华光行书_CNKI" panose="02000500000000000000" pitchFamily="2" charset="-122"/>
                <a:ea typeface="华光行书_CNKI" panose="02000500000000000000" pitchFamily="2" charset="-122"/>
              </a:rPr>
              <a:t>在有序数组中查找特定元素的搜索算法</a:t>
            </a:r>
            <a:r>
              <a:rPr lang="en-US" altLang="zh-CN" sz="2400" b="0" dirty="0">
                <a:solidFill>
                  <a:srgbClr val="104E87"/>
                </a:solidFill>
                <a:latin typeface="华光行书_CNKI" panose="02000500000000000000" pitchFamily="2" charset="-122"/>
                <a:ea typeface="华光行书_CNKI" panose="02000500000000000000" pitchFamily="2" charset="-122"/>
              </a:rPr>
              <a:t>,</a:t>
            </a:r>
            <a:r>
              <a:rPr lang="zh-CN" altLang="en-US" sz="2400" b="0" dirty="0">
                <a:solidFill>
                  <a:srgbClr val="104E87"/>
                </a:solidFill>
                <a:latin typeface="华光行书_CNKI" panose="02000500000000000000" pitchFamily="2" charset="-122"/>
                <a:ea typeface="华光行书_CNKI" panose="02000500000000000000" pitchFamily="2" charset="-122"/>
              </a:rPr>
              <a:t>在查找表中不断取中间元素与查找值进行比较，以二分之一的倍率进行表范围的缩小。 </a:t>
            </a:r>
          </a:p>
        </p:txBody>
      </p:sp>
      <p:sp>
        <p:nvSpPr>
          <p:cNvPr id="15" name="矩形 3">
            <a:extLst>
              <a:ext uri="{FF2B5EF4-FFF2-40B4-BE49-F238E27FC236}">
                <a16:creationId xmlns:a16="http://schemas.microsoft.com/office/drawing/2014/main" id="{B220E30A-07B9-4852-A865-CD612A249045}"/>
              </a:ext>
            </a:extLst>
          </p:cNvPr>
          <p:cNvSpPr>
            <a:spLocks noChangeArrowheads="1"/>
          </p:cNvSpPr>
          <p:nvPr/>
        </p:nvSpPr>
        <p:spPr bwMode="auto">
          <a:xfrm>
            <a:off x="5502886" y="1752353"/>
            <a:ext cx="6135687"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3200" dirty="0">
                <a:solidFill>
                  <a:srgbClr val="104E87"/>
                </a:solidFill>
              </a:rPr>
              <a:t>48  56 67   </a:t>
            </a:r>
            <a:r>
              <a:rPr lang="zh-CN" altLang="en-US" sz="3200" dirty="0">
                <a:solidFill>
                  <a:srgbClr val="FF0000"/>
                </a:solidFill>
              </a:rPr>
              <a:t>69</a:t>
            </a:r>
            <a:r>
              <a:rPr lang="zh-CN" altLang="en-US" sz="3200" dirty="0">
                <a:solidFill>
                  <a:srgbClr val="104E87"/>
                </a:solidFill>
              </a:rPr>
              <a:t> 76  85  89  90  93  97 </a:t>
            </a:r>
          </a:p>
        </p:txBody>
      </p:sp>
      <p:sp>
        <p:nvSpPr>
          <p:cNvPr id="16" name="矩形 4">
            <a:extLst>
              <a:ext uri="{FF2B5EF4-FFF2-40B4-BE49-F238E27FC236}">
                <a16:creationId xmlns:a16="http://schemas.microsoft.com/office/drawing/2014/main" id="{085D29A0-7AF7-4A4F-991E-97CA63974791}"/>
              </a:ext>
            </a:extLst>
          </p:cNvPr>
          <p:cNvSpPr>
            <a:spLocks noChangeArrowheads="1"/>
          </p:cNvSpPr>
          <p:nvPr/>
        </p:nvSpPr>
        <p:spPr bwMode="auto">
          <a:xfrm>
            <a:off x="4937735" y="942788"/>
            <a:ext cx="7731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2800">
                <a:solidFill>
                  <a:srgbClr val="FF0000"/>
                </a:solidFill>
              </a:rPr>
              <a:t>left </a:t>
            </a:r>
          </a:p>
        </p:txBody>
      </p:sp>
      <p:sp>
        <p:nvSpPr>
          <p:cNvPr id="17" name="矩形 5">
            <a:extLst>
              <a:ext uri="{FF2B5EF4-FFF2-40B4-BE49-F238E27FC236}">
                <a16:creationId xmlns:a16="http://schemas.microsoft.com/office/drawing/2014/main" id="{54380D2E-B74F-4672-B650-3E4A7AF0D6A6}"/>
              </a:ext>
            </a:extLst>
          </p:cNvPr>
          <p:cNvSpPr>
            <a:spLocks noChangeArrowheads="1"/>
          </p:cNvSpPr>
          <p:nvPr/>
        </p:nvSpPr>
        <p:spPr bwMode="auto">
          <a:xfrm>
            <a:off x="10852273" y="890579"/>
            <a:ext cx="9429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2800" dirty="0">
                <a:solidFill>
                  <a:srgbClr val="FF0000"/>
                </a:solidFill>
              </a:rPr>
              <a:t>right</a:t>
            </a:r>
          </a:p>
        </p:txBody>
      </p:sp>
      <p:sp>
        <p:nvSpPr>
          <p:cNvPr id="18" name="矩形 8">
            <a:extLst>
              <a:ext uri="{FF2B5EF4-FFF2-40B4-BE49-F238E27FC236}">
                <a16:creationId xmlns:a16="http://schemas.microsoft.com/office/drawing/2014/main" id="{2412ABF0-CF4E-49BB-8306-57237D690263}"/>
              </a:ext>
            </a:extLst>
          </p:cNvPr>
          <p:cNvSpPr>
            <a:spLocks noChangeArrowheads="1"/>
          </p:cNvSpPr>
          <p:nvPr/>
        </p:nvSpPr>
        <p:spPr bwMode="auto">
          <a:xfrm>
            <a:off x="5509236" y="1284040"/>
            <a:ext cx="60325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3200" dirty="0">
                <a:solidFill>
                  <a:srgbClr val="104E87"/>
                </a:solidFill>
              </a:rPr>
              <a:t> </a:t>
            </a:r>
            <a:r>
              <a:rPr lang="en-US" altLang="zh-CN" sz="3200" dirty="0">
                <a:solidFill>
                  <a:srgbClr val="00B050"/>
                </a:solidFill>
              </a:rPr>
              <a:t>0   </a:t>
            </a:r>
            <a:r>
              <a:rPr lang="zh-CN" altLang="en-US" sz="3200" dirty="0">
                <a:solidFill>
                  <a:srgbClr val="00B050"/>
                </a:solidFill>
              </a:rPr>
              <a:t> </a:t>
            </a:r>
            <a:r>
              <a:rPr lang="en-US" altLang="zh-CN" sz="3200" dirty="0">
                <a:solidFill>
                  <a:srgbClr val="00B050"/>
                </a:solidFill>
              </a:rPr>
              <a:t>1</a:t>
            </a:r>
            <a:r>
              <a:rPr lang="zh-CN" altLang="en-US" sz="3200" dirty="0">
                <a:solidFill>
                  <a:srgbClr val="00B050"/>
                </a:solidFill>
              </a:rPr>
              <a:t>    </a:t>
            </a:r>
            <a:r>
              <a:rPr lang="en-US" altLang="zh-CN" sz="3200" dirty="0">
                <a:solidFill>
                  <a:srgbClr val="00B050"/>
                </a:solidFill>
              </a:rPr>
              <a:t>2   </a:t>
            </a:r>
            <a:r>
              <a:rPr lang="zh-CN" altLang="en-US" sz="3200" dirty="0">
                <a:solidFill>
                  <a:srgbClr val="00B050"/>
                </a:solidFill>
              </a:rPr>
              <a:t> </a:t>
            </a:r>
            <a:r>
              <a:rPr lang="en-US" altLang="zh-CN" sz="3200" dirty="0">
                <a:solidFill>
                  <a:srgbClr val="00B050"/>
                </a:solidFill>
              </a:rPr>
              <a:t>3</a:t>
            </a:r>
            <a:r>
              <a:rPr lang="zh-CN" altLang="en-US" sz="3200" dirty="0">
                <a:solidFill>
                  <a:srgbClr val="00B050"/>
                </a:solidFill>
              </a:rPr>
              <a:t>   </a:t>
            </a:r>
            <a:r>
              <a:rPr lang="en-US" altLang="zh-CN" sz="3200" dirty="0">
                <a:solidFill>
                  <a:srgbClr val="00B050"/>
                </a:solidFill>
              </a:rPr>
              <a:t>4</a:t>
            </a:r>
            <a:r>
              <a:rPr lang="zh-CN" altLang="en-US" sz="3200" dirty="0">
                <a:solidFill>
                  <a:srgbClr val="00B050"/>
                </a:solidFill>
              </a:rPr>
              <a:t>    </a:t>
            </a:r>
            <a:r>
              <a:rPr lang="en-US" altLang="zh-CN" sz="3200" dirty="0">
                <a:solidFill>
                  <a:srgbClr val="00B050"/>
                </a:solidFill>
              </a:rPr>
              <a:t>5</a:t>
            </a:r>
            <a:r>
              <a:rPr lang="zh-CN" altLang="en-US" sz="3200" dirty="0">
                <a:solidFill>
                  <a:srgbClr val="00B050"/>
                </a:solidFill>
              </a:rPr>
              <a:t>    </a:t>
            </a:r>
            <a:r>
              <a:rPr lang="en-US" altLang="zh-CN" sz="3200" dirty="0">
                <a:solidFill>
                  <a:srgbClr val="00B050"/>
                </a:solidFill>
              </a:rPr>
              <a:t>6</a:t>
            </a:r>
            <a:r>
              <a:rPr lang="zh-CN" altLang="en-US" sz="3200" dirty="0">
                <a:solidFill>
                  <a:srgbClr val="00B050"/>
                </a:solidFill>
              </a:rPr>
              <a:t>    </a:t>
            </a:r>
            <a:r>
              <a:rPr lang="en-US" altLang="zh-CN" sz="3200" dirty="0">
                <a:solidFill>
                  <a:srgbClr val="00B050"/>
                </a:solidFill>
              </a:rPr>
              <a:t>7</a:t>
            </a:r>
            <a:r>
              <a:rPr lang="zh-CN" altLang="en-US" sz="3200" dirty="0">
                <a:solidFill>
                  <a:srgbClr val="00B050"/>
                </a:solidFill>
              </a:rPr>
              <a:t>    </a:t>
            </a:r>
            <a:r>
              <a:rPr lang="en-US" altLang="zh-CN" sz="3200" dirty="0">
                <a:solidFill>
                  <a:srgbClr val="00B050"/>
                </a:solidFill>
              </a:rPr>
              <a:t>8</a:t>
            </a:r>
            <a:r>
              <a:rPr lang="zh-CN" altLang="en-US" sz="3200" dirty="0">
                <a:solidFill>
                  <a:srgbClr val="00B050"/>
                </a:solidFill>
              </a:rPr>
              <a:t>    </a:t>
            </a:r>
            <a:r>
              <a:rPr lang="en-US" altLang="zh-CN" sz="3200" dirty="0">
                <a:solidFill>
                  <a:srgbClr val="00B050"/>
                </a:solidFill>
              </a:rPr>
              <a:t>9</a:t>
            </a:r>
            <a:endParaRPr lang="zh-CN" altLang="en-US" sz="3200" dirty="0">
              <a:solidFill>
                <a:srgbClr val="00B050"/>
              </a:solidFill>
            </a:endParaRPr>
          </a:p>
        </p:txBody>
      </p:sp>
      <p:cxnSp>
        <p:nvCxnSpPr>
          <p:cNvPr id="19" name="直接箭头连接符 18">
            <a:extLst>
              <a:ext uri="{FF2B5EF4-FFF2-40B4-BE49-F238E27FC236}">
                <a16:creationId xmlns:a16="http://schemas.microsoft.com/office/drawing/2014/main" id="{A310F0C5-8FE2-4B2C-A855-35CBB93A91E3}"/>
              </a:ext>
            </a:extLst>
          </p:cNvPr>
          <p:cNvCxnSpPr>
            <a:cxnSpLocks/>
          </p:cNvCxnSpPr>
          <p:nvPr/>
        </p:nvCxnSpPr>
        <p:spPr bwMode="auto">
          <a:xfrm>
            <a:off x="5315560" y="1404750"/>
            <a:ext cx="387350" cy="403225"/>
          </a:xfrm>
          <a:prstGeom prst="straightConnector1">
            <a:avLst/>
          </a:prstGeom>
          <a:ln w="38100" cap="flat" cmpd="sng" algn="ctr">
            <a:solidFill>
              <a:srgbClr val="00CC6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0" name="直接箭头连接符 19">
            <a:extLst>
              <a:ext uri="{FF2B5EF4-FFF2-40B4-BE49-F238E27FC236}">
                <a16:creationId xmlns:a16="http://schemas.microsoft.com/office/drawing/2014/main" id="{056136D8-6164-4FD5-98CB-EBB95175569F}"/>
              </a:ext>
            </a:extLst>
          </p:cNvPr>
          <p:cNvCxnSpPr>
            <a:cxnSpLocks/>
          </p:cNvCxnSpPr>
          <p:nvPr/>
        </p:nvCxnSpPr>
        <p:spPr bwMode="auto">
          <a:xfrm flipH="1">
            <a:off x="11344886" y="1415803"/>
            <a:ext cx="401637" cy="392112"/>
          </a:xfrm>
          <a:prstGeom prst="straightConnector1">
            <a:avLst/>
          </a:prstGeom>
          <a:ln w="38100" cap="flat" cmpd="sng" algn="ctr">
            <a:solidFill>
              <a:srgbClr val="00CC6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1" name="直接箭头连接符 20">
            <a:extLst>
              <a:ext uri="{FF2B5EF4-FFF2-40B4-BE49-F238E27FC236}">
                <a16:creationId xmlns:a16="http://schemas.microsoft.com/office/drawing/2014/main" id="{63FD7183-003F-4F9D-89E3-DB2FDAA72251}"/>
              </a:ext>
            </a:extLst>
          </p:cNvPr>
          <p:cNvCxnSpPr>
            <a:cxnSpLocks/>
          </p:cNvCxnSpPr>
          <p:nvPr/>
        </p:nvCxnSpPr>
        <p:spPr bwMode="auto">
          <a:xfrm flipV="1">
            <a:off x="8173061" y="2230190"/>
            <a:ext cx="0" cy="468313"/>
          </a:xfrm>
          <a:prstGeom prst="straightConnector1">
            <a:avLst/>
          </a:prstGeom>
          <a:ln w="38100" cap="flat" cmpd="sng" algn="ctr">
            <a:solidFill>
              <a:srgbClr val="00CC6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2" name="矩形 15">
            <a:extLst>
              <a:ext uri="{FF2B5EF4-FFF2-40B4-BE49-F238E27FC236}">
                <a16:creationId xmlns:a16="http://schemas.microsoft.com/office/drawing/2014/main" id="{DA425CC0-72CF-4620-9F3C-9D56C97AFF68}"/>
              </a:ext>
            </a:extLst>
          </p:cNvPr>
          <p:cNvSpPr>
            <a:spLocks noChangeArrowheads="1"/>
          </p:cNvSpPr>
          <p:nvPr/>
        </p:nvSpPr>
        <p:spPr bwMode="auto">
          <a:xfrm>
            <a:off x="7384073" y="2230190"/>
            <a:ext cx="7842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2800">
                <a:solidFill>
                  <a:srgbClr val="FF0000"/>
                </a:solidFill>
              </a:rPr>
              <a:t>mid</a:t>
            </a:r>
            <a:endParaRPr lang="zh-CN" altLang="en-US" sz="2800">
              <a:solidFill>
                <a:srgbClr val="FF0000"/>
              </a:solidFill>
            </a:endParaRPr>
          </a:p>
        </p:txBody>
      </p:sp>
      <p:sp>
        <p:nvSpPr>
          <p:cNvPr id="23" name="矩形 16">
            <a:extLst>
              <a:ext uri="{FF2B5EF4-FFF2-40B4-BE49-F238E27FC236}">
                <a16:creationId xmlns:a16="http://schemas.microsoft.com/office/drawing/2014/main" id="{CD515819-0BEF-4537-9D10-B62BD7D91140}"/>
              </a:ext>
            </a:extLst>
          </p:cNvPr>
          <p:cNvSpPr>
            <a:spLocks noChangeArrowheads="1"/>
          </p:cNvSpPr>
          <p:nvPr/>
        </p:nvSpPr>
        <p:spPr bwMode="auto">
          <a:xfrm>
            <a:off x="5706086" y="3482608"/>
            <a:ext cx="61341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3200" dirty="0">
                <a:solidFill>
                  <a:srgbClr val="104E87"/>
                </a:solidFill>
              </a:rPr>
              <a:t>48  56  67  </a:t>
            </a:r>
            <a:r>
              <a:rPr lang="zh-CN" altLang="en-US" sz="3200" dirty="0">
                <a:solidFill>
                  <a:srgbClr val="FF0000"/>
                </a:solidFill>
              </a:rPr>
              <a:t>69</a:t>
            </a:r>
            <a:r>
              <a:rPr lang="zh-CN" altLang="en-US" sz="3200" dirty="0">
                <a:solidFill>
                  <a:srgbClr val="104E87"/>
                </a:solidFill>
              </a:rPr>
              <a:t> 76  85  89  90  93  97 </a:t>
            </a:r>
          </a:p>
        </p:txBody>
      </p:sp>
      <p:sp>
        <p:nvSpPr>
          <p:cNvPr id="24" name="矩形 17">
            <a:extLst>
              <a:ext uri="{FF2B5EF4-FFF2-40B4-BE49-F238E27FC236}">
                <a16:creationId xmlns:a16="http://schemas.microsoft.com/office/drawing/2014/main" id="{1617EB40-8735-4552-866C-9340758E9989}"/>
              </a:ext>
            </a:extLst>
          </p:cNvPr>
          <p:cNvSpPr>
            <a:spLocks noChangeArrowheads="1"/>
          </p:cNvSpPr>
          <p:nvPr/>
        </p:nvSpPr>
        <p:spPr bwMode="auto">
          <a:xfrm>
            <a:off x="4982187" y="2522964"/>
            <a:ext cx="771525"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2800">
                <a:solidFill>
                  <a:srgbClr val="FF0000"/>
                </a:solidFill>
              </a:rPr>
              <a:t>left </a:t>
            </a:r>
          </a:p>
        </p:txBody>
      </p:sp>
      <p:sp>
        <p:nvSpPr>
          <p:cNvPr id="25" name="矩形 18">
            <a:extLst>
              <a:ext uri="{FF2B5EF4-FFF2-40B4-BE49-F238E27FC236}">
                <a16:creationId xmlns:a16="http://schemas.microsoft.com/office/drawing/2014/main" id="{C2C11992-9F68-44AE-8FE6-5C815DC59A25}"/>
              </a:ext>
            </a:extLst>
          </p:cNvPr>
          <p:cNvSpPr>
            <a:spLocks noChangeArrowheads="1"/>
          </p:cNvSpPr>
          <p:nvPr/>
        </p:nvSpPr>
        <p:spPr bwMode="auto">
          <a:xfrm>
            <a:off x="8442936" y="2552333"/>
            <a:ext cx="942975"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2800">
                <a:solidFill>
                  <a:srgbClr val="FF0000"/>
                </a:solidFill>
              </a:rPr>
              <a:t>right</a:t>
            </a:r>
          </a:p>
        </p:txBody>
      </p:sp>
      <p:sp>
        <p:nvSpPr>
          <p:cNvPr id="26" name="矩形 19">
            <a:extLst>
              <a:ext uri="{FF2B5EF4-FFF2-40B4-BE49-F238E27FC236}">
                <a16:creationId xmlns:a16="http://schemas.microsoft.com/office/drawing/2014/main" id="{04832B43-417E-45EF-998B-74D520F9A5C2}"/>
              </a:ext>
            </a:extLst>
          </p:cNvPr>
          <p:cNvSpPr>
            <a:spLocks noChangeArrowheads="1"/>
          </p:cNvSpPr>
          <p:nvPr/>
        </p:nvSpPr>
        <p:spPr bwMode="auto">
          <a:xfrm>
            <a:off x="5710848" y="3012708"/>
            <a:ext cx="5929313" cy="585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3200" dirty="0">
                <a:solidFill>
                  <a:srgbClr val="00B050"/>
                </a:solidFill>
              </a:rPr>
              <a:t>0   </a:t>
            </a:r>
            <a:r>
              <a:rPr lang="zh-CN" altLang="en-US" sz="3200" dirty="0">
                <a:solidFill>
                  <a:srgbClr val="00B050"/>
                </a:solidFill>
              </a:rPr>
              <a:t> </a:t>
            </a:r>
            <a:r>
              <a:rPr lang="en-US" altLang="zh-CN" sz="3200" dirty="0">
                <a:solidFill>
                  <a:srgbClr val="00B050"/>
                </a:solidFill>
              </a:rPr>
              <a:t>1</a:t>
            </a:r>
            <a:r>
              <a:rPr lang="zh-CN" altLang="en-US" sz="3200" dirty="0">
                <a:solidFill>
                  <a:srgbClr val="00B050"/>
                </a:solidFill>
              </a:rPr>
              <a:t>     </a:t>
            </a:r>
            <a:r>
              <a:rPr lang="en-US" altLang="zh-CN" sz="3200" dirty="0">
                <a:solidFill>
                  <a:srgbClr val="00B050"/>
                </a:solidFill>
              </a:rPr>
              <a:t>2   </a:t>
            </a:r>
            <a:r>
              <a:rPr lang="zh-CN" altLang="en-US" sz="3200" dirty="0">
                <a:solidFill>
                  <a:srgbClr val="00B050"/>
                </a:solidFill>
              </a:rPr>
              <a:t> </a:t>
            </a:r>
            <a:r>
              <a:rPr lang="en-US" altLang="zh-CN" sz="3200" dirty="0">
                <a:solidFill>
                  <a:srgbClr val="00B050"/>
                </a:solidFill>
              </a:rPr>
              <a:t>3</a:t>
            </a:r>
            <a:r>
              <a:rPr lang="zh-CN" altLang="en-US" sz="3200" dirty="0">
                <a:solidFill>
                  <a:srgbClr val="00B050"/>
                </a:solidFill>
              </a:rPr>
              <a:t>   </a:t>
            </a:r>
            <a:r>
              <a:rPr lang="en-US" altLang="zh-CN" sz="3200" dirty="0">
                <a:solidFill>
                  <a:srgbClr val="00B050"/>
                </a:solidFill>
              </a:rPr>
              <a:t>4</a:t>
            </a:r>
            <a:r>
              <a:rPr lang="zh-CN" altLang="en-US" sz="3200" dirty="0">
                <a:solidFill>
                  <a:srgbClr val="00B050"/>
                </a:solidFill>
              </a:rPr>
              <a:t>    </a:t>
            </a:r>
            <a:r>
              <a:rPr lang="en-US" altLang="zh-CN" sz="3200" dirty="0">
                <a:solidFill>
                  <a:srgbClr val="00B050"/>
                </a:solidFill>
              </a:rPr>
              <a:t>5</a:t>
            </a:r>
            <a:r>
              <a:rPr lang="zh-CN" altLang="en-US" sz="3200" dirty="0">
                <a:solidFill>
                  <a:srgbClr val="00B050"/>
                </a:solidFill>
              </a:rPr>
              <a:t>    </a:t>
            </a:r>
            <a:r>
              <a:rPr lang="en-US" altLang="zh-CN" sz="3200" dirty="0">
                <a:solidFill>
                  <a:srgbClr val="00B050"/>
                </a:solidFill>
              </a:rPr>
              <a:t>6</a:t>
            </a:r>
            <a:r>
              <a:rPr lang="zh-CN" altLang="en-US" sz="3200" dirty="0">
                <a:solidFill>
                  <a:srgbClr val="00B050"/>
                </a:solidFill>
              </a:rPr>
              <a:t>    </a:t>
            </a:r>
            <a:r>
              <a:rPr lang="en-US" altLang="zh-CN" sz="3200" dirty="0">
                <a:solidFill>
                  <a:srgbClr val="00B050"/>
                </a:solidFill>
              </a:rPr>
              <a:t>7</a:t>
            </a:r>
            <a:r>
              <a:rPr lang="zh-CN" altLang="en-US" sz="3200" dirty="0">
                <a:solidFill>
                  <a:srgbClr val="00B050"/>
                </a:solidFill>
              </a:rPr>
              <a:t>    </a:t>
            </a:r>
            <a:r>
              <a:rPr lang="en-US" altLang="zh-CN" sz="3200" dirty="0">
                <a:solidFill>
                  <a:srgbClr val="00B050"/>
                </a:solidFill>
              </a:rPr>
              <a:t>8</a:t>
            </a:r>
            <a:r>
              <a:rPr lang="zh-CN" altLang="en-US" sz="3200" dirty="0">
                <a:solidFill>
                  <a:srgbClr val="00B050"/>
                </a:solidFill>
              </a:rPr>
              <a:t>    </a:t>
            </a:r>
            <a:r>
              <a:rPr lang="en-US" altLang="zh-CN" sz="3200" dirty="0">
                <a:solidFill>
                  <a:srgbClr val="00B050"/>
                </a:solidFill>
              </a:rPr>
              <a:t>9</a:t>
            </a:r>
            <a:endParaRPr lang="zh-CN" altLang="en-US" sz="3200" dirty="0">
              <a:solidFill>
                <a:srgbClr val="00B050"/>
              </a:solidFill>
            </a:endParaRPr>
          </a:p>
        </p:txBody>
      </p:sp>
      <p:cxnSp>
        <p:nvCxnSpPr>
          <p:cNvPr id="27" name="直接箭头连接符 26">
            <a:extLst>
              <a:ext uri="{FF2B5EF4-FFF2-40B4-BE49-F238E27FC236}">
                <a16:creationId xmlns:a16="http://schemas.microsoft.com/office/drawing/2014/main" id="{48908F6A-4A79-4942-8E61-B42DD1E2C136}"/>
              </a:ext>
            </a:extLst>
          </p:cNvPr>
          <p:cNvCxnSpPr>
            <a:stCxn id="24" idx="2"/>
          </p:cNvCxnSpPr>
          <p:nvPr/>
        </p:nvCxnSpPr>
        <p:spPr bwMode="auto">
          <a:xfrm>
            <a:off x="5367949" y="3045251"/>
            <a:ext cx="385763" cy="404813"/>
          </a:xfrm>
          <a:prstGeom prst="straightConnector1">
            <a:avLst/>
          </a:prstGeom>
          <a:ln w="38100" cap="flat" cmpd="sng" algn="ctr">
            <a:solidFill>
              <a:srgbClr val="00CC6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8" name="直接箭头连接符 27">
            <a:extLst>
              <a:ext uri="{FF2B5EF4-FFF2-40B4-BE49-F238E27FC236}">
                <a16:creationId xmlns:a16="http://schemas.microsoft.com/office/drawing/2014/main" id="{6C976EC9-FB09-4ACE-AE13-CCE4D412F972}"/>
              </a:ext>
            </a:extLst>
          </p:cNvPr>
          <p:cNvCxnSpPr>
            <a:cxnSpLocks/>
          </p:cNvCxnSpPr>
          <p:nvPr/>
        </p:nvCxnSpPr>
        <p:spPr bwMode="auto">
          <a:xfrm flipH="1">
            <a:off x="8425473" y="3009533"/>
            <a:ext cx="293688" cy="569913"/>
          </a:xfrm>
          <a:prstGeom prst="straightConnector1">
            <a:avLst/>
          </a:prstGeom>
          <a:ln w="38100" cap="flat" cmpd="sng" algn="ctr">
            <a:solidFill>
              <a:srgbClr val="00CC6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9" name="直接箭头连接符 28">
            <a:extLst>
              <a:ext uri="{FF2B5EF4-FFF2-40B4-BE49-F238E27FC236}">
                <a16:creationId xmlns:a16="http://schemas.microsoft.com/office/drawing/2014/main" id="{C4A3AA49-FA92-4F0C-A195-4B3E56D0BE2F}"/>
              </a:ext>
            </a:extLst>
          </p:cNvPr>
          <p:cNvCxnSpPr>
            <a:cxnSpLocks/>
          </p:cNvCxnSpPr>
          <p:nvPr/>
        </p:nvCxnSpPr>
        <p:spPr bwMode="auto">
          <a:xfrm flipV="1">
            <a:off x="7231673" y="3935046"/>
            <a:ext cx="0" cy="469900"/>
          </a:xfrm>
          <a:prstGeom prst="straightConnector1">
            <a:avLst/>
          </a:prstGeom>
          <a:ln w="38100" cap="flat" cmpd="sng" algn="ctr">
            <a:solidFill>
              <a:srgbClr val="00CC6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0" name="矩形 23">
            <a:extLst>
              <a:ext uri="{FF2B5EF4-FFF2-40B4-BE49-F238E27FC236}">
                <a16:creationId xmlns:a16="http://schemas.microsoft.com/office/drawing/2014/main" id="{66ACE96E-5053-4B34-9649-F4112E70DD82}"/>
              </a:ext>
            </a:extLst>
          </p:cNvPr>
          <p:cNvSpPr>
            <a:spLocks noChangeArrowheads="1"/>
          </p:cNvSpPr>
          <p:nvPr/>
        </p:nvSpPr>
        <p:spPr bwMode="auto">
          <a:xfrm>
            <a:off x="6376011" y="3881071"/>
            <a:ext cx="7842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2800">
                <a:solidFill>
                  <a:srgbClr val="FF0000"/>
                </a:solidFill>
              </a:rPr>
              <a:t>mid</a:t>
            </a:r>
            <a:endParaRPr lang="zh-CN" altLang="en-US" sz="2800">
              <a:solidFill>
                <a:srgbClr val="FF0000"/>
              </a:solidFill>
            </a:endParaRPr>
          </a:p>
        </p:txBody>
      </p:sp>
      <p:sp>
        <p:nvSpPr>
          <p:cNvPr id="35" name="矩形 25">
            <a:extLst>
              <a:ext uri="{FF2B5EF4-FFF2-40B4-BE49-F238E27FC236}">
                <a16:creationId xmlns:a16="http://schemas.microsoft.com/office/drawing/2014/main" id="{8DAFE924-BE90-406D-B3D2-C5AFEFF23EA5}"/>
              </a:ext>
            </a:extLst>
          </p:cNvPr>
          <p:cNvSpPr>
            <a:spLocks noChangeArrowheads="1"/>
          </p:cNvSpPr>
          <p:nvPr/>
        </p:nvSpPr>
        <p:spPr bwMode="auto">
          <a:xfrm>
            <a:off x="5472723" y="5418262"/>
            <a:ext cx="6134100" cy="58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3200" dirty="0">
                <a:solidFill>
                  <a:srgbClr val="104E87"/>
                </a:solidFill>
              </a:rPr>
              <a:t>48  56  67  </a:t>
            </a:r>
            <a:r>
              <a:rPr lang="zh-CN" altLang="en-US" sz="3200" dirty="0">
                <a:solidFill>
                  <a:srgbClr val="FF0000"/>
                </a:solidFill>
              </a:rPr>
              <a:t>69</a:t>
            </a:r>
            <a:r>
              <a:rPr lang="zh-CN" altLang="en-US" sz="3200" dirty="0">
                <a:solidFill>
                  <a:srgbClr val="104E87"/>
                </a:solidFill>
              </a:rPr>
              <a:t> 76  85  89  90  93  97 </a:t>
            </a:r>
          </a:p>
        </p:txBody>
      </p:sp>
      <p:sp>
        <p:nvSpPr>
          <p:cNvPr id="36" name="矩形 26">
            <a:extLst>
              <a:ext uri="{FF2B5EF4-FFF2-40B4-BE49-F238E27FC236}">
                <a16:creationId xmlns:a16="http://schemas.microsoft.com/office/drawing/2014/main" id="{0BFF1136-C3F6-472E-AF2E-9C0A22E6E78B}"/>
              </a:ext>
            </a:extLst>
          </p:cNvPr>
          <p:cNvSpPr>
            <a:spLocks noChangeArrowheads="1"/>
          </p:cNvSpPr>
          <p:nvPr/>
        </p:nvSpPr>
        <p:spPr bwMode="auto">
          <a:xfrm>
            <a:off x="6603023" y="4594349"/>
            <a:ext cx="773113"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2800">
                <a:solidFill>
                  <a:srgbClr val="FF0000"/>
                </a:solidFill>
              </a:rPr>
              <a:t>left </a:t>
            </a:r>
          </a:p>
        </p:txBody>
      </p:sp>
      <p:sp>
        <p:nvSpPr>
          <p:cNvPr id="37" name="矩形 27">
            <a:extLst>
              <a:ext uri="{FF2B5EF4-FFF2-40B4-BE49-F238E27FC236}">
                <a16:creationId xmlns:a16="http://schemas.microsoft.com/office/drawing/2014/main" id="{B3BE2BBB-D6D2-4912-97AF-4CA865C67D38}"/>
              </a:ext>
            </a:extLst>
          </p:cNvPr>
          <p:cNvSpPr>
            <a:spLocks noChangeArrowheads="1"/>
          </p:cNvSpPr>
          <p:nvPr/>
        </p:nvSpPr>
        <p:spPr bwMode="auto">
          <a:xfrm>
            <a:off x="8431823" y="4594349"/>
            <a:ext cx="1176338"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zh-CN" altLang="en-US" sz="2800">
                <a:solidFill>
                  <a:srgbClr val="FF0000"/>
                </a:solidFill>
              </a:rPr>
              <a:t>right</a:t>
            </a:r>
          </a:p>
        </p:txBody>
      </p:sp>
      <p:sp>
        <p:nvSpPr>
          <p:cNvPr id="38" name="矩形 28">
            <a:extLst>
              <a:ext uri="{FF2B5EF4-FFF2-40B4-BE49-F238E27FC236}">
                <a16:creationId xmlns:a16="http://schemas.microsoft.com/office/drawing/2014/main" id="{DFB33AC2-6ABE-467A-BFF7-40ED32099138}"/>
              </a:ext>
            </a:extLst>
          </p:cNvPr>
          <p:cNvSpPr>
            <a:spLocks noChangeArrowheads="1"/>
          </p:cNvSpPr>
          <p:nvPr/>
        </p:nvSpPr>
        <p:spPr bwMode="auto">
          <a:xfrm>
            <a:off x="5477486" y="4949949"/>
            <a:ext cx="5929312"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3200" dirty="0">
                <a:solidFill>
                  <a:srgbClr val="00B050"/>
                </a:solidFill>
              </a:rPr>
              <a:t>0   </a:t>
            </a:r>
            <a:r>
              <a:rPr lang="zh-CN" altLang="en-US" sz="3200" dirty="0">
                <a:solidFill>
                  <a:srgbClr val="00B050"/>
                </a:solidFill>
              </a:rPr>
              <a:t> </a:t>
            </a:r>
            <a:r>
              <a:rPr lang="en-US" altLang="zh-CN" sz="3200" dirty="0">
                <a:solidFill>
                  <a:srgbClr val="00B050"/>
                </a:solidFill>
              </a:rPr>
              <a:t>1</a:t>
            </a:r>
            <a:r>
              <a:rPr lang="zh-CN" altLang="en-US" sz="3200" dirty="0">
                <a:solidFill>
                  <a:srgbClr val="00B050"/>
                </a:solidFill>
              </a:rPr>
              <a:t>     </a:t>
            </a:r>
            <a:r>
              <a:rPr lang="en-US" altLang="zh-CN" sz="3200" dirty="0">
                <a:solidFill>
                  <a:srgbClr val="00B050"/>
                </a:solidFill>
              </a:rPr>
              <a:t>2   </a:t>
            </a:r>
            <a:r>
              <a:rPr lang="zh-CN" altLang="en-US" sz="3200" dirty="0">
                <a:solidFill>
                  <a:srgbClr val="00B050"/>
                </a:solidFill>
              </a:rPr>
              <a:t> </a:t>
            </a:r>
            <a:r>
              <a:rPr lang="en-US" altLang="zh-CN" sz="3200" dirty="0">
                <a:solidFill>
                  <a:srgbClr val="00B050"/>
                </a:solidFill>
              </a:rPr>
              <a:t>3</a:t>
            </a:r>
            <a:r>
              <a:rPr lang="zh-CN" altLang="en-US" sz="3200" dirty="0">
                <a:solidFill>
                  <a:srgbClr val="00B050"/>
                </a:solidFill>
              </a:rPr>
              <a:t>   </a:t>
            </a:r>
            <a:r>
              <a:rPr lang="en-US" altLang="zh-CN" sz="3200" dirty="0">
                <a:solidFill>
                  <a:srgbClr val="00B050"/>
                </a:solidFill>
              </a:rPr>
              <a:t>4</a:t>
            </a:r>
            <a:r>
              <a:rPr lang="zh-CN" altLang="en-US" sz="3200" dirty="0">
                <a:solidFill>
                  <a:srgbClr val="00B050"/>
                </a:solidFill>
              </a:rPr>
              <a:t>    </a:t>
            </a:r>
            <a:r>
              <a:rPr lang="en-US" altLang="zh-CN" sz="3200" dirty="0">
                <a:solidFill>
                  <a:srgbClr val="00B050"/>
                </a:solidFill>
              </a:rPr>
              <a:t>5</a:t>
            </a:r>
            <a:r>
              <a:rPr lang="zh-CN" altLang="en-US" sz="3200" dirty="0">
                <a:solidFill>
                  <a:srgbClr val="00B050"/>
                </a:solidFill>
              </a:rPr>
              <a:t>    </a:t>
            </a:r>
            <a:r>
              <a:rPr lang="en-US" altLang="zh-CN" sz="3200" dirty="0">
                <a:solidFill>
                  <a:srgbClr val="00B050"/>
                </a:solidFill>
              </a:rPr>
              <a:t>6</a:t>
            </a:r>
            <a:r>
              <a:rPr lang="zh-CN" altLang="en-US" sz="3200" dirty="0">
                <a:solidFill>
                  <a:srgbClr val="00B050"/>
                </a:solidFill>
              </a:rPr>
              <a:t>    </a:t>
            </a:r>
            <a:r>
              <a:rPr lang="en-US" altLang="zh-CN" sz="3200" dirty="0">
                <a:solidFill>
                  <a:srgbClr val="00B050"/>
                </a:solidFill>
              </a:rPr>
              <a:t>7</a:t>
            </a:r>
            <a:r>
              <a:rPr lang="zh-CN" altLang="en-US" sz="3200" dirty="0">
                <a:solidFill>
                  <a:srgbClr val="00B050"/>
                </a:solidFill>
              </a:rPr>
              <a:t>    </a:t>
            </a:r>
            <a:r>
              <a:rPr lang="en-US" altLang="zh-CN" sz="3200" dirty="0">
                <a:solidFill>
                  <a:srgbClr val="00B050"/>
                </a:solidFill>
              </a:rPr>
              <a:t>8</a:t>
            </a:r>
            <a:r>
              <a:rPr lang="zh-CN" altLang="en-US" sz="3200" dirty="0">
                <a:solidFill>
                  <a:srgbClr val="00B050"/>
                </a:solidFill>
              </a:rPr>
              <a:t>    </a:t>
            </a:r>
            <a:r>
              <a:rPr lang="en-US" altLang="zh-CN" sz="3200" dirty="0">
                <a:solidFill>
                  <a:srgbClr val="00B050"/>
                </a:solidFill>
              </a:rPr>
              <a:t>9</a:t>
            </a:r>
            <a:endParaRPr lang="zh-CN" altLang="en-US" sz="3200" dirty="0">
              <a:solidFill>
                <a:srgbClr val="00B050"/>
              </a:solidFill>
            </a:endParaRPr>
          </a:p>
        </p:txBody>
      </p:sp>
      <p:cxnSp>
        <p:nvCxnSpPr>
          <p:cNvPr id="39" name="直接箭头连接符 38">
            <a:extLst>
              <a:ext uri="{FF2B5EF4-FFF2-40B4-BE49-F238E27FC236}">
                <a16:creationId xmlns:a16="http://schemas.microsoft.com/office/drawing/2014/main" id="{2D59153D-B9A8-423A-9847-CFCE0C3F6482}"/>
              </a:ext>
            </a:extLst>
          </p:cNvPr>
          <p:cNvCxnSpPr>
            <a:cxnSpLocks/>
          </p:cNvCxnSpPr>
          <p:nvPr/>
        </p:nvCxnSpPr>
        <p:spPr bwMode="auto">
          <a:xfrm>
            <a:off x="7160236" y="4929312"/>
            <a:ext cx="385762" cy="403225"/>
          </a:xfrm>
          <a:prstGeom prst="straightConnector1">
            <a:avLst/>
          </a:prstGeom>
          <a:ln w="38100" cap="flat" cmpd="sng" algn="ctr">
            <a:solidFill>
              <a:srgbClr val="00CC6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0" name="直接箭头连接符 39">
            <a:extLst>
              <a:ext uri="{FF2B5EF4-FFF2-40B4-BE49-F238E27FC236}">
                <a16:creationId xmlns:a16="http://schemas.microsoft.com/office/drawing/2014/main" id="{B42842B7-7498-4685-9757-1139595BD3E2}"/>
              </a:ext>
            </a:extLst>
          </p:cNvPr>
          <p:cNvCxnSpPr>
            <a:cxnSpLocks/>
          </p:cNvCxnSpPr>
          <p:nvPr/>
        </p:nvCxnSpPr>
        <p:spPr bwMode="auto">
          <a:xfrm flipH="1">
            <a:off x="8198461" y="4756274"/>
            <a:ext cx="292100" cy="569913"/>
          </a:xfrm>
          <a:prstGeom prst="straightConnector1">
            <a:avLst/>
          </a:prstGeom>
          <a:ln w="38100" cap="flat" cmpd="sng" algn="ctr">
            <a:solidFill>
              <a:srgbClr val="00CC6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1" name="直接箭头连接符 40">
            <a:extLst>
              <a:ext uri="{FF2B5EF4-FFF2-40B4-BE49-F238E27FC236}">
                <a16:creationId xmlns:a16="http://schemas.microsoft.com/office/drawing/2014/main" id="{76910C26-92CF-423E-BBDF-4D0809465226}"/>
              </a:ext>
            </a:extLst>
          </p:cNvPr>
          <p:cNvCxnSpPr>
            <a:cxnSpLocks/>
          </p:cNvCxnSpPr>
          <p:nvPr/>
        </p:nvCxnSpPr>
        <p:spPr bwMode="auto">
          <a:xfrm flipV="1">
            <a:off x="7545998" y="5913562"/>
            <a:ext cx="0" cy="468312"/>
          </a:xfrm>
          <a:prstGeom prst="straightConnector1">
            <a:avLst/>
          </a:prstGeom>
          <a:ln w="38100" cap="flat" cmpd="sng" algn="ctr">
            <a:solidFill>
              <a:srgbClr val="00CC6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42" name="矩形 32">
            <a:extLst>
              <a:ext uri="{FF2B5EF4-FFF2-40B4-BE49-F238E27FC236}">
                <a16:creationId xmlns:a16="http://schemas.microsoft.com/office/drawing/2014/main" id="{40F79292-C3DB-4E41-B237-EEA8AD20159B}"/>
              </a:ext>
            </a:extLst>
          </p:cNvPr>
          <p:cNvSpPr>
            <a:spLocks noChangeArrowheads="1"/>
          </p:cNvSpPr>
          <p:nvPr/>
        </p:nvSpPr>
        <p:spPr bwMode="auto">
          <a:xfrm>
            <a:off x="6807811" y="5981824"/>
            <a:ext cx="784225"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2800">
                <a:solidFill>
                  <a:srgbClr val="FF0000"/>
                </a:solidFill>
              </a:rPr>
              <a:t>mid</a:t>
            </a:r>
            <a:endParaRPr lang="zh-CN" altLang="en-US" sz="2800">
              <a:solidFill>
                <a:srgbClr val="FF0000"/>
              </a:solidFill>
            </a:endParaRPr>
          </a:p>
        </p:txBody>
      </p:sp>
    </p:spTree>
    <p:extLst>
      <p:ext uri="{BB962C8B-B14F-4D97-AF65-F5344CB8AC3E}">
        <p14:creationId xmlns:p14="http://schemas.microsoft.com/office/powerpoint/2010/main" val="9692235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2761C650-37B1-4945-B148-8F9F0B82A956}"/>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8" name="直线连接符 6">
            <a:extLst>
              <a:ext uri="{FF2B5EF4-FFF2-40B4-BE49-F238E27FC236}">
                <a16:creationId xmlns:a16="http://schemas.microsoft.com/office/drawing/2014/main" id="{F9FB53E6-768E-4EBF-851F-09328A9B5847}"/>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9" name="文本框 8">
            <a:extLst>
              <a:ext uri="{FF2B5EF4-FFF2-40B4-BE49-F238E27FC236}">
                <a16:creationId xmlns:a16="http://schemas.microsoft.com/office/drawing/2014/main" id="{08044B1E-C0B4-437A-912C-37C7804F453A}"/>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5.7</a:t>
            </a:r>
            <a:r>
              <a:rPr lang="zh-CN" altLang="en-US" dirty="0"/>
              <a:t>递归函数</a:t>
            </a:r>
          </a:p>
        </p:txBody>
      </p:sp>
      <p:sp>
        <p:nvSpPr>
          <p:cNvPr id="6" name="文本框 5">
            <a:extLst>
              <a:ext uri="{FF2B5EF4-FFF2-40B4-BE49-F238E27FC236}">
                <a16:creationId xmlns:a16="http://schemas.microsoft.com/office/drawing/2014/main" id="{BDDF7CE1-069B-4397-95FD-EE3D711F0520}"/>
              </a:ext>
            </a:extLst>
          </p:cNvPr>
          <p:cNvSpPr txBox="1"/>
          <p:nvPr/>
        </p:nvSpPr>
        <p:spPr>
          <a:xfrm>
            <a:off x="1587" y="1037443"/>
            <a:ext cx="8598875" cy="2677656"/>
          </a:xfrm>
          <a:prstGeom prst="rect">
            <a:avLst/>
          </a:prstGeom>
          <a:noFill/>
        </p:spPr>
        <p:txBody>
          <a:bodyPr wrap="square">
            <a:spAutoFit/>
          </a:bodyPr>
          <a:lstStyle/>
          <a:p>
            <a:r>
              <a:rPr lang="zh-CN" altLang="en-US" dirty="0">
                <a:solidFill>
                  <a:srgbClr val="104E87"/>
                </a:solidFill>
                <a:latin typeface="Comic Sans MS" panose="030F0702030302020204" pitchFamily="66" charset="0"/>
                <a:ea typeface="华光行书_CNKI" panose="02000500000000000000" pitchFamily="2" charset="-122"/>
              </a:rPr>
              <a:t>int search(int a[],int key,int left,int right){</a:t>
            </a:r>
          </a:p>
          <a:p>
            <a:r>
              <a:rPr lang="zh-CN" altLang="en-US" dirty="0">
                <a:solidFill>
                  <a:srgbClr val="104E87"/>
                </a:solidFill>
                <a:latin typeface="Comic Sans MS" panose="030F0702030302020204" pitchFamily="66" charset="0"/>
                <a:ea typeface="华光行书_CNKI" panose="02000500000000000000" pitchFamily="2" charset="-122"/>
              </a:rPr>
              <a:t>	if(left&gt;right) return -1;</a:t>
            </a:r>
          </a:p>
          <a:p>
            <a:r>
              <a:rPr lang="zh-CN" altLang="en-US" dirty="0">
                <a:solidFill>
                  <a:srgbClr val="104E87"/>
                </a:solidFill>
                <a:latin typeface="Comic Sans MS" panose="030F0702030302020204" pitchFamily="66" charset="0"/>
                <a:ea typeface="华光行书_CNKI" panose="02000500000000000000" pitchFamily="2" charset="-122"/>
              </a:rPr>
              <a:t>	int mid = left+(right-left)/2;</a:t>
            </a:r>
          </a:p>
          <a:p>
            <a:r>
              <a:rPr lang="zh-CN" altLang="en-US" dirty="0">
                <a:solidFill>
                  <a:srgbClr val="104E87"/>
                </a:solidFill>
                <a:latin typeface="Comic Sans MS" panose="030F0702030302020204" pitchFamily="66" charset="0"/>
                <a:ea typeface="华光行书_CNKI" panose="02000500000000000000" pitchFamily="2" charset="-122"/>
              </a:rPr>
              <a:t>	if(key==a[mid]) return mid;</a:t>
            </a:r>
          </a:p>
          <a:p>
            <a:r>
              <a:rPr lang="zh-CN" altLang="en-US" dirty="0">
                <a:solidFill>
                  <a:srgbClr val="104E87"/>
                </a:solidFill>
                <a:latin typeface="Comic Sans MS" panose="030F0702030302020204" pitchFamily="66" charset="0"/>
                <a:ea typeface="华光行书_CNKI" panose="02000500000000000000" pitchFamily="2" charset="-122"/>
              </a:rPr>
              <a:t>	else if(a[mid]&gt;key)	return search(a,key,left,mid-1);</a:t>
            </a:r>
          </a:p>
          <a:p>
            <a:r>
              <a:rPr lang="zh-CN" altLang="en-US" dirty="0">
                <a:solidFill>
                  <a:srgbClr val="104E87"/>
                </a:solidFill>
                <a:latin typeface="Comic Sans MS" panose="030F0702030302020204" pitchFamily="66" charset="0"/>
                <a:ea typeface="华光行书_CNKI" panose="02000500000000000000" pitchFamily="2" charset="-122"/>
              </a:rPr>
              <a:t>		 else return search(a,key,mid+1,right);</a:t>
            </a:r>
          </a:p>
          <a:p>
            <a:r>
              <a:rPr lang="zh-CN" altLang="en-US" dirty="0">
                <a:solidFill>
                  <a:srgbClr val="104E87"/>
                </a:solidFill>
                <a:latin typeface="Comic Sans MS" panose="030F0702030302020204" pitchFamily="66" charset="0"/>
                <a:ea typeface="华光行书_CNKI" panose="02000500000000000000" pitchFamily="2" charset="-122"/>
              </a:rPr>
              <a:t>}</a:t>
            </a:r>
          </a:p>
        </p:txBody>
      </p:sp>
      <p:sp>
        <p:nvSpPr>
          <p:cNvPr id="10" name="文本框 9">
            <a:extLst>
              <a:ext uri="{FF2B5EF4-FFF2-40B4-BE49-F238E27FC236}">
                <a16:creationId xmlns:a16="http://schemas.microsoft.com/office/drawing/2014/main" id="{9699F66E-BAD0-4293-BFE2-14B236105826}"/>
              </a:ext>
            </a:extLst>
          </p:cNvPr>
          <p:cNvSpPr txBox="1"/>
          <p:nvPr/>
        </p:nvSpPr>
        <p:spPr>
          <a:xfrm>
            <a:off x="0" y="4386089"/>
            <a:ext cx="7789985" cy="1938992"/>
          </a:xfrm>
          <a:prstGeom prst="rect">
            <a:avLst/>
          </a:prstGeom>
          <a:noFill/>
        </p:spPr>
        <p:txBody>
          <a:bodyPr wrap="square">
            <a:spAutoFit/>
          </a:bodyPr>
          <a:lstStyle>
            <a:defPPr>
              <a:defRPr lang="en-US"/>
            </a:defPPr>
            <a:lvl1pPr>
              <a:defRPr>
                <a:solidFill>
                  <a:srgbClr val="104E87"/>
                </a:solidFill>
                <a:latin typeface="Comic Sans MS" panose="030F0702030302020204" pitchFamily="66" charset="0"/>
                <a:ea typeface="华光行书_CNKI" panose="02000500000000000000" pitchFamily="2" charset="-122"/>
              </a:defRPr>
            </a:lvl1pPr>
          </a:lstStyle>
          <a:p>
            <a:r>
              <a:rPr lang="zh-CN" altLang="en-US" dirty="0"/>
              <a:t>int main() {</a:t>
            </a:r>
          </a:p>
          <a:p>
            <a:r>
              <a:rPr lang="zh-CN" altLang="en-US" dirty="0"/>
              <a:t>	int a[8]={1,2,3,4,5,6,7,8};</a:t>
            </a:r>
          </a:p>
          <a:p>
            <a:r>
              <a:rPr lang="zh-CN" altLang="en-US" dirty="0"/>
              <a:t>	cout&lt;&lt;search(a,11,0,7);	  </a:t>
            </a:r>
          </a:p>
          <a:p>
            <a:r>
              <a:rPr lang="zh-CN" altLang="en-US" dirty="0"/>
              <a:t>	return 0;</a:t>
            </a:r>
          </a:p>
          <a:p>
            <a:r>
              <a:rPr lang="zh-CN" altLang="en-US" dirty="0"/>
              <a:t>}</a:t>
            </a:r>
          </a:p>
        </p:txBody>
      </p:sp>
    </p:spTree>
    <p:extLst>
      <p:ext uri="{BB962C8B-B14F-4D97-AF65-F5344CB8AC3E}">
        <p14:creationId xmlns:p14="http://schemas.microsoft.com/office/powerpoint/2010/main" val="5593523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4" name="直接连接符 113">
            <a:extLst>
              <a:ext uri="{FF2B5EF4-FFF2-40B4-BE49-F238E27FC236}">
                <a16:creationId xmlns:a16="http://schemas.microsoft.com/office/drawing/2014/main" id="{AC6684B4-F9D0-45F7-964B-97615E8ECACC}"/>
              </a:ext>
            </a:extLst>
          </p:cNvPr>
          <p:cNvCxnSpPr>
            <a:cxnSpLocks/>
          </p:cNvCxnSpPr>
          <p:nvPr/>
        </p:nvCxnSpPr>
        <p:spPr>
          <a:xfrm>
            <a:off x="9843344" y="0"/>
            <a:ext cx="0" cy="6858000"/>
          </a:xfrm>
          <a:prstGeom prst="line">
            <a:avLst/>
          </a:prstGeom>
        </p:spPr>
        <p:style>
          <a:lnRef idx="2">
            <a:schemeClr val="accent1"/>
          </a:lnRef>
          <a:fillRef idx="0">
            <a:schemeClr val="accent1"/>
          </a:fillRef>
          <a:effectRef idx="1">
            <a:schemeClr val="accent1"/>
          </a:effectRef>
          <a:fontRef idx="minor">
            <a:schemeClr val="tx1"/>
          </a:fontRef>
        </p:style>
      </p:cxnSp>
      <p:grpSp>
        <p:nvGrpSpPr>
          <p:cNvPr id="104" name="Group 48">
            <a:extLst>
              <a:ext uri="{FF2B5EF4-FFF2-40B4-BE49-F238E27FC236}">
                <a16:creationId xmlns:a16="http://schemas.microsoft.com/office/drawing/2014/main" id="{218E1519-B6C7-4778-AB90-C70F18D4389B}"/>
              </a:ext>
            </a:extLst>
          </p:cNvPr>
          <p:cNvGrpSpPr>
            <a:grpSpLocks/>
          </p:cNvGrpSpPr>
          <p:nvPr/>
        </p:nvGrpSpPr>
        <p:grpSpPr bwMode="auto">
          <a:xfrm>
            <a:off x="7717681" y="3565976"/>
            <a:ext cx="3059112" cy="1681268"/>
            <a:chOff x="3651" y="2199"/>
            <a:chExt cx="1927" cy="1004"/>
          </a:xfrm>
        </p:grpSpPr>
        <p:sp>
          <p:nvSpPr>
            <p:cNvPr id="105" name="AutoShape 6">
              <a:extLst>
                <a:ext uri="{FF2B5EF4-FFF2-40B4-BE49-F238E27FC236}">
                  <a16:creationId xmlns:a16="http://schemas.microsoft.com/office/drawing/2014/main" id="{D17757FF-A82A-4F9E-BCB2-DD83A761153B}"/>
                </a:ext>
              </a:extLst>
            </p:cNvPr>
            <p:cNvSpPr>
              <a:spLocks noChangeArrowheads="1"/>
            </p:cNvSpPr>
            <p:nvPr/>
          </p:nvSpPr>
          <p:spPr bwMode="gray">
            <a:xfrm>
              <a:off x="3651" y="2199"/>
              <a:ext cx="1350" cy="1004"/>
            </a:xfrm>
            <a:prstGeom prst="roundRect">
              <a:avLst>
                <a:gd name="adj" fmla="val 16667"/>
              </a:avLst>
            </a:prstGeom>
            <a:noFill/>
            <a:ln w="12700" algn="ctr">
              <a:solidFill>
                <a:srgbClr val="000000"/>
              </a:solidFill>
              <a:prstDash val="dash"/>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endParaRPr lang="zh-CN" altLang="zh-CN" sz="1800" b="0">
                <a:solidFill>
                  <a:srgbClr val="104E87"/>
                </a:solidFill>
                <a:latin typeface="Comic Sans MS" panose="030F0702030302020204" pitchFamily="66" charset="0"/>
                <a:ea typeface="华光行书_CNKI" panose="02000500000000000000" pitchFamily="2" charset="-122"/>
              </a:endParaRPr>
            </a:p>
          </p:txBody>
        </p:sp>
        <p:sp>
          <p:nvSpPr>
            <p:cNvPr id="106" name="AutoShape 7">
              <a:extLst>
                <a:ext uri="{FF2B5EF4-FFF2-40B4-BE49-F238E27FC236}">
                  <a16:creationId xmlns:a16="http://schemas.microsoft.com/office/drawing/2014/main" id="{4EC7A6A2-AE7C-45D1-AA1A-08D6B6123AF0}"/>
                </a:ext>
              </a:extLst>
            </p:cNvPr>
            <p:cNvSpPr>
              <a:spLocks noChangeArrowheads="1"/>
            </p:cNvSpPr>
            <p:nvPr/>
          </p:nvSpPr>
          <p:spPr bwMode="gray">
            <a:xfrm>
              <a:off x="4692" y="2450"/>
              <a:ext cx="886" cy="499"/>
            </a:xfrm>
            <a:prstGeom prst="roundRect">
              <a:avLst>
                <a:gd name="adj" fmla="val 16667"/>
              </a:avLst>
            </a:prstGeom>
            <a:solidFill>
              <a:srgbClr val="FFFFFF"/>
            </a:solidFill>
            <a:ln w="12700" algn="ctr">
              <a:solidFill>
                <a:srgbClr val="000000"/>
              </a:solidFill>
              <a:prstDash val="dash"/>
              <a:round/>
              <a:headEnd/>
              <a:tailEnd/>
            </a:ln>
          </p:spPr>
          <p:txBody>
            <a:bodyPr wrap="none"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lgn="ctr" eaLnBrk="1" hangingPunct="1">
                <a:spcBef>
                  <a:spcPts val="0"/>
                </a:spcBef>
                <a:buClrTx/>
                <a:buSzTx/>
                <a:buFontTx/>
                <a:buNone/>
              </a:pPr>
              <a:r>
                <a:rPr lang="zh-CN" altLang="en-US" sz="2400" dirty="0">
                  <a:solidFill>
                    <a:srgbClr val="104E87"/>
                  </a:solidFill>
                  <a:latin typeface="Comic Sans MS" panose="030F0702030302020204" pitchFamily="66" charset="0"/>
                  <a:ea typeface="华光行书_CNKI" panose="02000500000000000000" pitchFamily="2" charset="-122"/>
                </a:rPr>
                <a:t>静态</a:t>
              </a:r>
              <a:endParaRPr lang="en-US" altLang="zh-CN" sz="2400" dirty="0">
                <a:solidFill>
                  <a:srgbClr val="104E87"/>
                </a:solidFill>
                <a:latin typeface="Comic Sans MS" panose="030F0702030302020204" pitchFamily="66" charset="0"/>
                <a:ea typeface="华光行书_CNKI" panose="02000500000000000000" pitchFamily="2" charset="-122"/>
              </a:endParaRPr>
            </a:p>
            <a:p>
              <a:pPr algn="ctr" eaLnBrk="1" hangingPunct="1">
                <a:spcBef>
                  <a:spcPts val="0"/>
                </a:spcBef>
                <a:buClrTx/>
                <a:buSzTx/>
                <a:buFontTx/>
                <a:buNone/>
              </a:pPr>
              <a:r>
                <a:rPr lang="zh-CN" altLang="en-US" sz="2400" dirty="0">
                  <a:solidFill>
                    <a:srgbClr val="104E87"/>
                  </a:solidFill>
                  <a:latin typeface="Comic Sans MS" panose="030F0702030302020204" pitchFamily="66" charset="0"/>
                  <a:ea typeface="华光行书_CNKI" panose="02000500000000000000" pitchFamily="2" charset="-122"/>
                </a:rPr>
                <a:t>存储区</a:t>
              </a:r>
              <a:endParaRPr lang="zh-CN" altLang="zh-CN" sz="2000" b="0" dirty="0">
                <a:solidFill>
                  <a:srgbClr val="104E87"/>
                </a:solidFill>
                <a:latin typeface="Comic Sans MS" panose="030F0702030302020204" pitchFamily="66" charset="0"/>
                <a:ea typeface="华光行书_CNKI" panose="02000500000000000000" pitchFamily="2" charset="-122"/>
              </a:endParaRPr>
            </a:p>
          </p:txBody>
        </p:sp>
      </p:grpSp>
      <p:sp>
        <p:nvSpPr>
          <p:cNvPr id="64" name="Rectangle 40">
            <a:extLst>
              <a:ext uri="{FF2B5EF4-FFF2-40B4-BE49-F238E27FC236}">
                <a16:creationId xmlns:a16="http://schemas.microsoft.com/office/drawing/2014/main" id="{DBF2315E-5152-470E-887B-F89836A890E7}"/>
              </a:ext>
            </a:extLst>
          </p:cNvPr>
          <p:cNvSpPr>
            <a:spLocks noChangeArrowheads="1"/>
          </p:cNvSpPr>
          <p:nvPr/>
        </p:nvSpPr>
        <p:spPr bwMode="gray">
          <a:xfrm>
            <a:off x="7831188" y="3667974"/>
            <a:ext cx="1347788" cy="477979"/>
          </a:xfrm>
          <a:prstGeom prst="rect">
            <a:avLst/>
          </a:prstGeom>
          <a:gradFill rotWithShape="1">
            <a:gsLst>
              <a:gs pos="0">
                <a:srgbClr val="FEBB72"/>
              </a:gs>
              <a:gs pos="100000">
                <a:srgbClr val="FFE9D2"/>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buClrTx/>
              <a:buSzPct val="85000"/>
              <a:buFont typeface="Wingdings" panose="05000000000000000000" pitchFamily="2" charset="2"/>
              <a:buNone/>
            </a:pPr>
            <a:r>
              <a:rPr lang="zh-CN" altLang="en-US" sz="2400" dirty="0">
                <a:solidFill>
                  <a:srgbClr val="104E87"/>
                </a:solidFill>
                <a:latin typeface="Comic Sans MS" panose="030F0702030302020204" pitchFamily="66" charset="0"/>
                <a:ea typeface="华光行书_CNKI" panose="02000500000000000000" pitchFamily="2" charset="-122"/>
              </a:rPr>
              <a:t>数据区</a:t>
            </a:r>
          </a:p>
        </p:txBody>
      </p:sp>
      <p:sp>
        <p:nvSpPr>
          <p:cNvPr id="58" name="Text Box 2">
            <a:extLst>
              <a:ext uri="{FF2B5EF4-FFF2-40B4-BE49-F238E27FC236}">
                <a16:creationId xmlns:a16="http://schemas.microsoft.com/office/drawing/2014/main" id="{EB6AAFA3-6723-4A9F-B616-25034BF3BBD3}"/>
              </a:ext>
            </a:extLst>
          </p:cNvPr>
          <p:cNvSpPr txBox="1">
            <a:spLocks noChangeArrowheads="1"/>
          </p:cNvSpPr>
          <p:nvPr/>
        </p:nvSpPr>
        <p:spPr bwMode="auto">
          <a:xfrm>
            <a:off x="1904256" y="759935"/>
            <a:ext cx="5580063"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50000"/>
              </a:spcBef>
              <a:buClrTx/>
              <a:buSzTx/>
              <a:buFontTx/>
              <a:buNone/>
            </a:pPr>
            <a:r>
              <a:rPr lang="zh-CN" altLang="en-US">
                <a:solidFill>
                  <a:srgbClr val="104E87"/>
                </a:solidFill>
                <a:latin typeface="Comic Sans MS" panose="030F0702030302020204" pitchFamily="66" charset="0"/>
                <a:ea typeface="华光行书_CNKI" panose="02000500000000000000" pitchFamily="2" charset="-122"/>
              </a:rPr>
              <a:t>程序的内存分区</a:t>
            </a:r>
          </a:p>
        </p:txBody>
      </p:sp>
      <p:sp>
        <p:nvSpPr>
          <p:cNvPr id="59" name="Rectangle 3">
            <a:extLst>
              <a:ext uri="{FF2B5EF4-FFF2-40B4-BE49-F238E27FC236}">
                <a16:creationId xmlns:a16="http://schemas.microsoft.com/office/drawing/2014/main" id="{CBE05F80-724C-4975-B31A-7F8EF6324A5A}"/>
              </a:ext>
            </a:extLst>
          </p:cNvPr>
          <p:cNvSpPr>
            <a:spLocks noChangeArrowheads="1"/>
          </p:cNvSpPr>
          <p:nvPr/>
        </p:nvSpPr>
        <p:spPr bwMode="auto">
          <a:xfrm>
            <a:off x="1904256" y="1977459"/>
            <a:ext cx="190817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lang="zh-CN" altLang="en-US" sz="2400">
                <a:solidFill>
                  <a:srgbClr val="104E87"/>
                </a:solidFill>
                <a:latin typeface="Comic Sans MS" panose="030F0702030302020204" pitchFamily="66" charset="0"/>
                <a:ea typeface="华光行书_CNKI" panose="02000500000000000000" pitchFamily="2" charset="-122"/>
              </a:rPr>
              <a:t>程序运行时</a:t>
            </a:r>
            <a:r>
              <a:rPr lang="en-US" altLang="zh-CN" sz="2400">
                <a:solidFill>
                  <a:srgbClr val="104E87"/>
                </a:solidFill>
                <a:latin typeface="Comic Sans MS" panose="030F0702030302020204" pitchFamily="66" charset="0"/>
                <a:ea typeface="华光行书_CNKI" panose="02000500000000000000" pitchFamily="2" charset="-122"/>
              </a:rPr>
              <a:t>, </a:t>
            </a:r>
            <a:r>
              <a:rPr lang="zh-CN" altLang="en-US" sz="2400">
                <a:solidFill>
                  <a:srgbClr val="104E87"/>
                </a:solidFill>
                <a:latin typeface="Comic Sans MS" panose="030F0702030302020204" pitchFamily="66" charset="0"/>
                <a:ea typeface="华光行书_CNKI" panose="02000500000000000000" pitchFamily="2" charset="-122"/>
              </a:rPr>
              <a:t>从操作系统分一块内存 </a:t>
            </a:r>
          </a:p>
        </p:txBody>
      </p:sp>
      <p:sp>
        <p:nvSpPr>
          <p:cNvPr id="60" name="Line 52">
            <a:extLst>
              <a:ext uri="{FF2B5EF4-FFF2-40B4-BE49-F238E27FC236}">
                <a16:creationId xmlns:a16="http://schemas.microsoft.com/office/drawing/2014/main" id="{9E2B6E49-3602-4EA1-9913-7EC8D68285C6}"/>
              </a:ext>
            </a:extLst>
          </p:cNvPr>
          <p:cNvSpPr>
            <a:spLocks noChangeShapeType="1"/>
          </p:cNvSpPr>
          <p:nvPr/>
        </p:nvSpPr>
        <p:spPr bwMode="gray">
          <a:xfrm>
            <a:off x="9946531" y="2796380"/>
            <a:ext cx="1588" cy="2051050"/>
          </a:xfrm>
          <a:prstGeom prst="line">
            <a:avLst/>
          </a:prstGeom>
          <a:noFill/>
          <a:ln w="12700">
            <a:solidFill>
              <a:srgbClr val="F8F8F8"/>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104E87"/>
              </a:solidFill>
              <a:latin typeface="Comic Sans MS" panose="030F0702030302020204" pitchFamily="66" charset="0"/>
              <a:ea typeface="华光行书_CNKI" panose="02000500000000000000" pitchFamily="2" charset="-122"/>
            </a:endParaRPr>
          </a:p>
        </p:txBody>
      </p:sp>
      <p:sp>
        <p:nvSpPr>
          <p:cNvPr id="71" name="Rectangle 40">
            <a:extLst>
              <a:ext uri="{FF2B5EF4-FFF2-40B4-BE49-F238E27FC236}">
                <a16:creationId xmlns:a16="http://schemas.microsoft.com/office/drawing/2014/main" id="{7AB8440F-15A6-463F-A4AE-1C1A039247F9}"/>
              </a:ext>
            </a:extLst>
          </p:cNvPr>
          <p:cNvSpPr>
            <a:spLocks noChangeArrowheads="1"/>
          </p:cNvSpPr>
          <p:nvPr/>
        </p:nvSpPr>
        <p:spPr bwMode="gray">
          <a:xfrm>
            <a:off x="7801265" y="5333494"/>
            <a:ext cx="1347788" cy="468858"/>
          </a:xfrm>
          <a:prstGeom prst="rect">
            <a:avLst/>
          </a:prstGeom>
          <a:gradFill rotWithShape="1">
            <a:gsLst>
              <a:gs pos="0">
                <a:srgbClr val="FEBB72"/>
              </a:gs>
              <a:gs pos="100000">
                <a:srgbClr val="FFE9D2"/>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buClrTx/>
              <a:buSzPct val="85000"/>
              <a:buFont typeface="Wingdings" panose="05000000000000000000" pitchFamily="2" charset="2"/>
              <a:buNone/>
            </a:pPr>
            <a:r>
              <a:rPr lang="zh-CN" altLang="en-US" sz="2400" dirty="0">
                <a:solidFill>
                  <a:srgbClr val="104E87"/>
                </a:solidFill>
                <a:latin typeface="Comic Sans MS" panose="030F0702030302020204" pitchFamily="66" charset="0"/>
                <a:ea typeface="华光行书_CNKI" panose="02000500000000000000" pitchFamily="2" charset="-122"/>
              </a:rPr>
              <a:t>代码区</a:t>
            </a:r>
          </a:p>
        </p:txBody>
      </p:sp>
      <p:sp>
        <p:nvSpPr>
          <p:cNvPr id="80" name="Rectangle 40">
            <a:extLst>
              <a:ext uri="{FF2B5EF4-FFF2-40B4-BE49-F238E27FC236}">
                <a16:creationId xmlns:a16="http://schemas.microsoft.com/office/drawing/2014/main" id="{9F63F040-AF00-4EEF-B12E-9BAC14C061D2}"/>
              </a:ext>
            </a:extLst>
          </p:cNvPr>
          <p:cNvSpPr>
            <a:spLocks noChangeArrowheads="1"/>
          </p:cNvSpPr>
          <p:nvPr/>
        </p:nvSpPr>
        <p:spPr bwMode="gray">
          <a:xfrm>
            <a:off x="7820869" y="2971795"/>
            <a:ext cx="1360085" cy="473565"/>
          </a:xfrm>
          <a:prstGeom prst="rect">
            <a:avLst/>
          </a:prstGeom>
          <a:gradFill rotWithShape="1">
            <a:gsLst>
              <a:gs pos="0">
                <a:srgbClr val="FEBB72"/>
              </a:gs>
              <a:gs pos="100000">
                <a:srgbClr val="FFE9D2"/>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buClrTx/>
              <a:buSzPct val="85000"/>
              <a:buFont typeface="Wingdings" panose="05000000000000000000" pitchFamily="2" charset="2"/>
              <a:buNone/>
            </a:pPr>
            <a:r>
              <a:rPr lang="zh-CN" altLang="en-US" sz="2400" dirty="0">
                <a:solidFill>
                  <a:srgbClr val="104E87"/>
                </a:solidFill>
                <a:latin typeface="Comic Sans MS" panose="030F0702030302020204" pitchFamily="66" charset="0"/>
                <a:ea typeface="华光行书_CNKI" panose="02000500000000000000" pitchFamily="2" charset="-122"/>
              </a:rPr>
              <a:t>堆区</a:t>
            </a:r>
          </a:p>
        </p:txBody>
      </p:sp>
      <p:sp>
        <p:nvSpPr>
          <p:cNvPr id="85" name="Rectangle 40">
            <a:extLst>
              <a:ext uri="{FF2B5EF4-FFF2-40B4-BE49-F238E27FC236}">
                <a16:creationId xmlns:a16="http://schemas.microsoft.com/office/drawing/2014/main" id="{8A884370-019D-466E-9E51-BDCC5D06F0AE}"/>
              </a:ext>
            </a:extLst>
          </p:cNvPr>
          <p:cNvSpPr>
            <a:spLocks noChangeArrowheads="1"/>
          </p:cNvSpPr>
          <p:nvPr/>
        </p:nvSpPr>
        <p:spPr bwMode="gray">
          <a:xfrm>
            <a:off x="7833166" y="122414"/>
            <a:ext cx="1315887" cy="396439"/>
          </a:xfrm>
          <a:prstGeom prst="rect">
            <a:avLst/>
          </a:prstGeom>
          <a:gradFill rotWithShape="1">
            <a:gsLst>
              <a:gs pos="0">
                <a:srgbClr val="FEBB72"/>
              </a:gs>
              <a:gs pos="100000">
                <a:srgbClr val="FFE9D2"/>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buClrTx/>
              <a:buSzPct val="85000"/>
              <a:buFont typeface="Wingdings" panose="05000000000000000000" pitchFamily="2" charset="2"/>
              <a:buNone/>
            </a:pPr>
            <a:r>
              <a:rPr lang="zh-CN" altLang="en-US" sz="2400" dirty="0">
                <a:solidFill>
                  <a:srgbClr val="104E87"/>
                </a:solidFill>
                <a:latin typeface="Comic Sans MS" panose="030F0702030302020204" pitchFamily="66" charset="0"/>
                <a:ea typeface="华光行书_CNKI" panose="02000500000000000000" pitchFamily="2" charset="-122"/>
              </a:rPr>
              <a:t>栈区</a:t>
            </a:r>
          </a:p>
        </p:txBody>
      </p:sp>
      <p:sp>
        <p:nvSpPr>
          <p:cNvPr id="86" name="Line 54">
            <a:extLst>
              <a:ext uri="{FF2B5EF4-FFF2-40B4-BE49-F238E27FC236}">
                <a16:creationId xmlns:a16="http://schemas.microsoft.com/office/drawing/2014/main" id="{99CCE3C7-5854-4C21-A29E-68561176F74F}"/>
              </a:ext>
            </a:extLst>
          </p:cNvPr>
          <p:cNvSpPr>
            <a:spLocks noChangeShapeType="1"/>
          </p:cNvSpPr>
          <p:nvPr/>
        </p:nvSpPr>
        <p:spPr bwMode="gray">
          <a:xfrm>
            <a:off x="7801265" y="140560"/>
            <a:ext cx="1349375" cy="1227"/>
          </a:xfrm>
          <a:prstGeom prst="line">
            <a:avLst/>
          </a:prstGeom>
          <a:noFill/>
          <a:ln w="12700">
            <a:solidFill>
              <a:srgbClr val="F8F8F8"/>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104E87"/>
              </a:solidFill>
              <a:latin typeface="Comic Sans MS" panose="030F0702030302020204" pitchFamily="66" charset="0"/>
              <a:ea typeface="华光行书_CNKI" panose="02000500000000000000" pitchFamily="2" charset="-122"/>
            </a:endParaRPr>
          </a:p>
        </p:txBody>
      </p:sp>
      <p:sp>
        <p:nvSpPr>
          <p:cNvPr id="87" name="Line 55">
            <a:extLst>
              <a:ext uri="{FF2B5EF4-FFF2-40B4-BE49-F238E27FC236}">
                <a16:creationId xmlns:a16="http://schemas.microsoft.com/office/drawing/2014/main" id="{1E045ED2-AB5A-43FF-A0F5-26B236D265A2}"/>
              </a:ext>
            </a:extLst>
          </p:cNvPr>
          <p:cNvSpPr>
            <a:spLocks noChangeShapeType="1"/>
          </p:cNvSpPr>
          <p:nvPr/>
        </p:nvSpPr>
        <p:spPr bwMode="gray">
          <a:xfrm>
            <a:off x="7801265" y="536999"/>
            <a:ext cx="1349375" cy="1227"/>
          </a:xfrm>
          <a:prstGeom prst="line">
            <a:avLst/>
          </a:prstGeom>
          <a:noFill/>
          <a:ln w="12700">
            <a:solidFill>
              <a:srgbClr val="F8F8F8"/>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104E87"/>
              </a:solidFill>
              <a:latin typeface="Comic Sans MS" panose="030F0702030302020204" pitchFamily="66" charset="0"/>
              <a:ea typeface="华光行书_CNKI" panose="02000500000000000000" pitchFamily="2" charset="-122"/>
            </a:endParaRPr>
          </a:p>
        </p:txBody>
      </p:sp>
      <p:sp>
        <p:nvSpPr>
          <p:cNvPr id="88" name="Line 56">
            <a:extLst>
              <a:ext uri="{FF2B5EF4-FFF2-40B4-BE49-F238E27FC236}">
                <a16:creationId xmlns:a16="http://schemas.microsoft.com/office/drawing/2014/main" id="{AB237D46-3289-4CE3-808F-F566DE9EA1DA}"/>
              </a:ext>
            </a:extLst>
          </p:cNvPr>
          <p:cNvSpPr>
            <a:spLocks noChangeShapeType="1"/>
          </p:cNvSpPr>
          <p:nvPr/>
        </p:nvSpPr>
        <p:spPr bwMode="gray">
          <a:xfrm>
            <a:off x="7801265" y="933438"/>
            <a:ext cx="1349375" cy="1227"/>
          </a:xfrm>
          <a:prstGeom prst="line">
            <a:avLst/>
          </a:prstGeom>
          <a:noFill/>
          <a:ln w="12700">
            <a:solidFill>
              <a:srgbClr val="F8F8F8"/>
            </a:solidFill>
            <a:round/>
            <a:headEnd/>
            <a:tailEnd/>
          </a:ln>
          <a:extLst>
            <a:ext uri="{909E8E84-426E-40DD-AFC4-6F175D3DCCD1}">
              <a14:hiddenFill xmlns:a14="http://schemas.microsoft.com/office/drawing/2010/main">
                <a:noFill/>
              </a14:hiddenFill>
            </a:ext>
          </a:extLst>
        </p:spPr>
        <p:txBody>
          <a:bodyPr/>
          <a:lstStyle/>
          <a:p>
            <a:endParaRPr lang="zh-CN" altLang="en-US">
              <a:solidFill>
                <a:srgbClr val="104E87"/>
              </a:solidFill>
              <a:latin typeface="Comic Sans MS" panose="030F0702030302020204" pitchFamily="66" charset="0"/>
              <a:ea typeface="华光行书_CNKI" panose="02000500000000000000" pitchFamily="2" charset="-122"/>
            </a:endParaRPr>
          </a:p>
        </p:txBody>
      </p:sp>
      <p:grpSp>
        <p:nvGrpSpPr>
          <p:cNvPr id="90" name="Group 34">
            <a:extLst>
              <a:ext uri="{FF2B5EF4-FFF2-40B4-BE49-F238E27FC236}">
                <a16:creationId xmlns:a16="http://schemas.microsoft.com/office/drawing/2014/main" id="{2AA43C24-9741-4C6D-B6F3-EF74F506D5F7}"/>
              </a:ext>
            </a:extLst>
          </p:cNvPr>
          <p:cNvGrpSpPr>
            <a:grpSpLocks/>
          </p:cNvGrpSpPr>
          <p:nvPr/>
        </p:nvGrpSpPr>
        <p:grpSpPr bwMode="auto">
          <a:xfrm>
            <a:off x="3739406" y="4358798"/>
            <a:ext cx="3975100" cy="1384300"/>
            <a:chOff x="1056" y="2885"/>
            <a:chExt cx="2504" cy="872"/>
          </a:xfrm>
        </p:grpSpPr>
        <p:sp>
          <p:nvSpPr>
            <p:cNvPr id="91" name="Freeform 11">
              <a:extLst>
                <a:ext uri="{FF2B5EF4-FFF2-40B4-BE49-F238E27FC236}">
                  <a16:creationId xmlns:a16="http://schemas.microsoft.com/office/drawing/2014/main" id="{8622C329-11D3-4A29-9189-19D265367C59}"/>
                </a:ext>
              </a:extLst>
            </p:cNvPr>
            <p:cNvSpPr>
              <a:spLocks/>
            </p:cNvSpPr>
            <p:nvPr/>
          </p:nvSpPr>
          <p:spPr bwMode="invGray">
            <a:xfrm>
              <a:off x="3007" y="2885"/>
              <a:ext cx="553" cy="385"/>
            </a:xfrm>
            <a:custGeom>
              <a:avLst/>
              <a:gdLst>
                <a:gd name="T0" fmla="*/ 0 w 1291"/>
                <a:gd name="T1" fmla="*/ 0 h 886"/>
                <a:gd name="T2" fmla="*/ 0 w 1291"/>
                <a:gd name="T3" fmla="*/ 0 h 886"/>
                <a:gd name="T4" fmla="*/ 0 w 1291"/>
                <a:gd name="T5" fmla="*/ 0 h 886"/>
                <a:gd name="T6" fmla="*/ 0 w 1291"/>
                <a:gd name="T7" fmla="*/ 0 h 886"/>
                <a:gd name="T8" fmla="*/ 0 w 1291"/>
                <a:gd name="T9" fmla="*/ 0 h 886"/>
                <a:gd name="T10" fmla="*/ 0 w 1291"/>
                <a:gd name="T11" fmla="*/ 0 h 886"/>
                <a:gd name="T12" fmla="*/ 0 w 1291"/>
                <a:gd name="T13" fmla="*/ 0 h 886"/>
                <a:gd name="T14" fmla="*/ 0 w 1291"/>
                <a:gd name="T15" fmla="*/ 0 h 886"/>
                <a:gd name="T16" fmla="*/ 0 w 1291"/>
                <a:gd name="T17" fmla="*/ 0 h 886"/>
                <a:gd name="T18" fmla="*/ 0 w 1291"/>
                <a:gd name="T19" fmla="*/ 0 h 8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91"/>
                <a:gd name="T31" fmla="*/ 0 h 886"/>
                <a:gd name="T32" fmla="*/ 1291 w 1291"/>
                <a:gd name="T33" fmla="*/ 886 h 88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91" h="886">
                  <a:moveTo>
                    <a:pt x="0" y="687"/>
                  </a:moveTo>
                  <a:cubicBezTo>
                    <a:pt x="261" y="646"/>
                    <a:pt x="345" y="660"/>
                    <a:pt x="671" y="532"/>
                  </a:cubicBezTo>
                  <a:cubicBezTo>
                    <a:pt x="997" y="404"/>
                    <a:pt x="1069" y="227"/>
                    <a:pt x="1103" y="149"/>
                  </a:cubicBezTo>
                  <a:cubicBezTo>
                    <a:pt x="1045" y="140"/>
                    <a:pt x="988" y="131"/>
                    <a:pt x="988" y="131"/>
                  </a:cubicBezTo>
                  <a:lnTo>
                    <a:pt x="1164" y="0"/>
                  </a:lnTo>
                  <a:lnTo>
                    <a:pt x="1291" y="183"/>
                  </a:lnTo>
                  <a:lnTo>
                    <a:pt x="1164" y="161"/>
                  </a:lnTo>
                  <a:cubicBezTo>
                    <a:pt x="1120" y="317"/>
                    <a:pt x="981" y="576"/>
                    <a:pt x="798" y="714"/>
                  </a:cubicBezTo>
                  <a:cubicBezTo>
                    <a:pt x="615" y="852"/>
                    <a:pt x="749" y="772"/>
                    <a:pt x="554" y="886"/>
                  </a:cubicBezTo>
                  <a:lnTo>
                    <a:pt x="0" y="687"/>
                  </a:lnTo>
                  <a:close/>
                </a:path>
              </a:pathLst>
            </a:custGeom>
            <a:gradFill rotWithShape="1">
              <a:gsLst>
                <a:gs pos="0">
                  <a:srgbClr val="DDDDDD"/>
                </a:gs>
                <a:gs pos="100000">
                  <a:srgbClr val="3C5470"/>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solidFill>
                  <a:srgbClr val="104E87"/>
                </a:solidFill>
                <a:latin typeface="Comic Sans MS" panose="030F0702030302020204" pitchFamily="66" charset="0"/>
                <a:ea typeface="华光行书_CNKI" panose="02000500000000000000" pitchFamily="2" charset="-122"/>
              </a:endParaRPr>
            </a:p>
          </p:txBody>
        </p:sp>
        <p:sp>
          <p:nvSpPr>
            <p:cNvPr id="92" name="Rectangle 36">
              <a:extLst>
                <a:ext uri="{FF2B5EF4-FFF2-40B4-BE49-F238E27FC236}">
                  <a16:creationId xmlns:a16="http://schemas.microsoft.com/office/drawing/2014/main" id="{CB037CFB-DEDA-4E25-AA35-9911592B552E}"/>
                </a:ext>
              </a:extLst>
            </p:cNvPr>
            <p:cNvSpPr>
              <a:spLocks noChangeArrowheads="1"/>
            </p:cNvSpPr>
            <p:nvPr/>
          </p:nvSpPr>
          <p:spPr bwMode="auto">
            <a:xfrm>
              <a:off x="1056" y="2931"/>
              <a:ext cx="2200" cy="826"/>
            </a:xfrm>
            <a:prstGeom prst="rect">
              <a:avLst/>
            </a:prstGeom>
            <a:gradFill rotWithShape="1">
              <a:gsLst>
                <a:gs pos="0">
                  <a:srgbClr val="DDDDDD"/>
                </a:gs>
                <a:gs pos="100000">
                  <a:srgbClr val="B2B2B2"/>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程序一样长的生存期</a:t>
              </a:r>
            </a:p>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程序自动完成分配与释放</a:t>
              </a:r>
            </a:p>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数据大小固定</a:t>
              </a:r>
            </a:p>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程序员初始化或自动初始化</a:t>
              </a:r>
            </a:p>
          </p:txBody>
        </p:sp>
      </p:grpSp>
      <p:grpSp>
        <p:nvGrpSpPr>
          <p:cNvPr id="93" name="Group 37">
            <a:extLst>
              <a:ext uri="{FF2B5EF4-FFF2-40B4-BE49-F238E27FC236}">
                <a16:creationId xmlns:a16="http://schemas.microsoft.com/office/drawing/2014/main" id="{1745706D-AEF7-4CCF-B983-04586FB1D5F7}"/>
              </a:ext>
            </a:extLst>
          </p:cNvPr>
          <p:cNvGrpSpPr>
            <a:grpSpLocks/>
          </p:cNvGrpSpPr>
          <p:nvPr/>
        </p:nvGrpSpPr>
        <p:grpSpPr bwMode="auto">
          <a:xfrm>
            <a:off x="4171206" y="2631598"/>
            <a:ext cx="3600450" cy="1452562"/>
            <a:chOff x="1283" y="1842"/>
            <a:chExt cx="2268" cy="915"/>
          </a:xfrm>
        </p:grpSpPr>
        <p:sp>
          <p:nvSpPr>
            <p:cNvPr id="94" name="Freeform 11">
              <a:extLst>
                <a:ext uri="{FF2B5EF4-FFF2-40B4-BE49-F238E27FC236}">
                  <a16:creationId xmlns:a16="http://schemas.microsoft.com/office/drawing/2014/main" id="{CB5588E2-4925-4F3B-930E-E706F573209B}"/>
                </a:ext>
              </a:extLst>
            </p:cNvPr>
            <p:cNvSpPr>
              <a:spLocks/>
            </p:cNvSpPr>
            <p:nvPr/>
          </p:nvSpPr>
          <p:spPr bwMode="invGray">
            <a:xfrm>
              <a:off x="2961" y="1842"/>
              <a:ext cx="590" cy="566"/>
            </a:xfrm>
            <a:custGeom>
              <a:avLst/>
              <a:gdLst>
                <a:gd name="T0" fmla="*/ 0 w 1291"/>
                <a:gd name="T1" fmla="*/ 1 h 886"/>
                <a:gd name="T2" fmla="*/ 0 w 1291"/>
                <a:gd name="T3" fmla="*/ 1 h 886"/>
                <a:gd name="T4" fmla="*/ 0 w 1291"/>
                <a:gd name="T5" fmla="*/ 1 h 886"/>
                <a:gd name="T6" fmla="*/ 0 w 1291"/>
                <a:gd name="T7" fmla="*/ 1 h 886"/>
                <a:gd name="T8" fmla="*/ 0 w 1291"/>
                <a:gd name="T9" fmla="*/ 0 h 886"/>
                <a:gd name="T10" fmla="*/ 0 w 1291"/>
                <a:gd name="T11" fmla="*/ 1 h 886"/>
                <a:gd name="T12" fmla="*/ 0 w 1291"/>
                <a:gd name="T13" fmla="*/ 1 h 886"/>
                <a:gd name="T14" fmla="*/ 0 w 1291"/>
                <a:gd name="T15" fmla="*/ 1 h 886"/>
                <a:gd name="T16" fmla="*/ 0 w 1291"/>
                <a:gd name="T17" fmla="*/ 1 h 886"/>
                <a:gd name="T18" fmla="*/ 0 w 1291"/>
                <a:gd name="T19" fmla="*/ 1 h 8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91"/>
                <a:gd name="T31" fmla="*/ 0 h 886"/>
                <a:gd name="T32" fmla="*/ 1291 w 1291"/>
                <a:gd name="T33" fmla="*/ 886 h 88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91" h="886">
                  <a:moveTo>
                    <a:pt x="0" y="687"/>
                  </a:moveTo>
                  <a:cubicBezTo>
                    <a:pt x="261" y="646"/>
                    <a:pt x="345" y="660"/>
                    <a:pt x="671" y="532"/>
                  </a:cubicBezTo>
                  <a:cubicBezTo>
                    <a:pt x="997" y="404"/>
                    <a:pt x="1069" y="227"/>
                    <a:pt x="1103" y="149"/>
                  </a:cubicBezTo>
                  <a:cubicBezTo>
                    <a:pt x="1045" y="140"/>
                    <a:pt x="988" y="131"/>
                    <a:pt x="988" y="131"/>
                  </a:cubicBezTo>
                  <a:lnTo>
                    <a:pt x="1164" y="0"/>
                  </a:lnTo>
                  <a:lnTo>
                    <a:pt x="1291" y="183"/>
                  </a:lnTo>
                  <a:lnTo>
                    <a:pt x="1164" y="161"/>
                  </a:lnTo>
                  <a:cubicBezTo>
                    <a:pt x="1120" y="317"/>
                    <a:pt x="981" y="576"/>
                    <a:pt x="798" y="714"/>
                  </a:cubicBezTo>
                  <a:cubicBezTo>
                    <a:pt x="615" y="852"/>
                    <a:pt x="749" y="772"/>
                    <a:pt x="554" y="886"/>
                  </a:cubicBezTo>
                  <a:lnTo>
                    <a:pt x="0" y="687"/>
                  </a:lnTo>
                  <a:close/>
                </a:path>
              </a:pathLst>
            </a:custGeom>
            <a:gradFill rotWithShape="1">
              <a:gsLst>
                <a:gs pos="0">
                  <a:srgbClr val="DDDDDD"/>
                </a:gs>
                <a:gs pos="100000">
                  <a:srgbClr val="3C5470"/>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solidFill>
                  <a:srgbClr val="104E87"/>
                </a:solidFill>
                <a:latin typeface="Comic Sans MS" panose="030F0702030302020204" pitchFamily="66" charset="0"/>
                <a:ea typeface="华光行书_CNKI" panose="02000500000000000000" pitchFamily="2" charset="-122"/>
              </a:endParaRPr>
            </a:p>
          </p:txBody>
        </p:sp>
        <p:sp>
          <p:nvSpPr>
            <p:cNvPr id="95" name="Rectangle 39">
              <a:extLst>
                <a:ext uri="{FF2B5EF4-FFF2-40B4-BE49-F238E27FC236}">
                  <a16:creationId xmlns:a16="http://schemas.microsoft.com/office/drawing/2014/main" id="{A746D2C1-6D5A-4945-B512-45EE59D621A9}"/>
                </a:ext>
              </a:extLst>
            </p:cNvPr>
            <p:cNvSpPr>
              <a:spLocks noChangeArrowheads="1"/>
            </p:cNvSpPr>
            <p:nvPr/>
          </p:nvSpPr>
          <p:spPr bwMode="auto">
            <a:xfrm>
              <a:off x="1283" y="2117"/>
              <a:ext cx="1973" cy="640"/>
            </a:xfrm>
            <a:prstGeom prst="rect">
              <a:avLst/>
            </a:prstGeom>
            <a:gradFill rotWithShape="1">
              <a:gsLst>
                <a:gs pos="0">
                  <a:srgbClr val="DDDDDD"/>
                </a:gs>
                <a:gs pos="100000">
                  <a:srgbClr val="B2B2B2"/>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程序员决定生存期</a:t>
              </a:r>
            </a:p>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数据大小固定或不固定</a:t>
              </a:r>
            </a:p>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程序员初始化</a:t>
              </a:r>
            </a:p>
          </p:txBody>
        </p:sp>
      </p:grpSp>
      <p:grpSp>
        <p:nvGrpSpPr>
          <p:cNvPr id="96" name="Group 40">
            <a:extLst>
              <a:ext uri="{FF2B5EF4-FFF2-40B4-BE49-F238E27FC236}">
                <a16:creationId xmlns:a16="http://schemas.microsoft.com/office/drawing/2014/main" id="{409BB2BC-E343-4961-A89D-D426F233127A}"/>
              </a:ext>
            </a:extLst>
          </p:cNvPr>
          <p:cNvGrpSpPr>
            <a:grpSpLocks/>
          </p:cNvGrpSpPr>
          <p:nvPr/>
        </p:nvGrpSpPr>
        <p:grpSpPr bwMode="auto">
          <a:xfrm>
            <a:off x="4820494" y="1047273"/>
            <a:ext cx="2879725" cy="1647825"/>
            <a:chOff x="1737" y="799"/>
            <a:chExt cx="1814" cy="1038"/>
          </a:xfrm>
        </p:grpSpPr>
        <p:sp>
          <p:nvSpPr>
            <p:cNvPr id="97" name="Freeform 11">
              <a:extLst>
                <a:ext uri="{FF2B5EF4-FFF2-40B4-BE49-F238E27FC236}">
                  <a16:creationId xmlns:a16="http://schemas.microsoft.com/office/drawing/2014/main" id="{4CD61627-6D3D-48B0-8047-1C76FBD63065}"/>
                </a:ext>
              </a:extLst>
            </p:cNvPr>
            <p:cNvSpPr>
              <a:spLocks/>
            </p:cNvSpPr>
            <p:nvPr/>
          </p:nvSpPr>
          <p:spPr bwMode="invGray">
            <a:xfrm>
              <a:off x="2961" y="799"/>
              <a:ext cx="590" cy="680"/>
            </a:xfrm>
            <a:custGeom>
              <a:avLst/>
              <a:gdLst>
                <a:gd name="T0" fmla="*/ 0 w 1291"/>
                <a:gd name="T1" fmla="*/ 4128 h 886"/>
                <a:gd name="T2" fmla="*/ 0 w 1291"/>
                <a:gd name="T3" fmla="*/ 3197 h 886"/>
                <a:gd name="T4" fmla="*/ 0 w 1291"/>
                <a:gd name="T5" fmla="*/ 896 h 886"/>
                <a:gd name="T6" fmla="*/ 0 w 1291"/>
                <a:gd name="T7" fmla="*/ 787 h 886"/>
                <a:gd name="T8" fmla="*/ 0 w 1291"/>
                <a:gd name="T9" fmla="*/ 0 h 886"/>
                <a:gd name="T10" fmla="*/ 0 w 1291"/>
                <a:gd name="T11" fmla="*/ 1100 h 886"/>
                <a:gd name="T12" fmla="*/ 0 w 1291"/>
                <a:gd name="T13" fmla="*/ 967 h 886"/>
                <a:gd name="T14" fmla="*/ 0 w 1291"/>
                <a:gd name="T15" fmla="*/ 4290 h 886"/>
                <a:gd name="T16" fmla="*/ 0 w 1291"/>
                <a:gd name="T17" fmla="*/ 5324 h 886"/>
                <a:gd name="T18" fmla="*/ 0 w 1291"/>
                <a:gd name="T19" fmla="*/ 4128 h 8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91"/>
                <a:gd name="T31" fmla="*/ 0 h 886"/>
                <a:gd name="T32" fmla="*/ 1291 w 1291"/>
                <a:gd name="T33" fmla="*/ 886 h 88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91" h="886">
                  <a:moveTo>
                    <a:pt x="0" y="687"/>
                  </a:moveTo>
                  <a:cubicBezTo>
                    <a:pt x="261" y="646"/>
                    <a:pt x="345" y="660"/>
                    <a:pt x="671" y="532"/>
                  </a:cubicBezTo>
                  <a:cubicBezTo>
                    <a:pt x="997" y="404"/>
                    <a:pt x="1069" y="227"/>
                    <a:pt x="1103" y="149"/>
                  </a:cubicBezTo>
                  <a:cubicBezTo>
                    <a:pt x="1045" y="140"/>
                    <a:pt x="988" y="131"/>
                    <a:pt x="988" y="131"/>
                  </a:cubicBezTo>
                  <a:lnTo>
                    <a:pt x="1164" y="0"/>
                  </a:lnTo>
                  <a:lnTo>
                    <a:pt x="1291" y="183"/>
                  </a:lnTo>
                  <a:lnTo>
                    <a:pt x="1164" y="161"/>
                  </a:lnTo>
                  <a:cubicBezTo>
                    <a:pt x="1120" y="317"/>
                    <a:pt x="981" y="576"/>
                    <a:pt x="798" y="714"/>
                  </a:cubicBezTo>
                  <a:cubicBezTo>
                    <a:pt x="615" y="852"/>
                    <a:pt x="749" y="772"/>
                    <a:pt x="554" y="886"/>
                  </a:cubicBezTo>
                  <a:lnTo>
                    <a:pt x="0" y="687"/>
                  </a:lnTo>
                  <a:close/>
                </a:path>
              </a:pathLst>
            </a:custGeom>
            <a:gradFill rotWithShape="1">
              <a:gsLst>
                <a:gs pos="0">
                  <a:srgbClr val="DDDDDD"/>
                </a:gs>
                <a:gs pos="100000">
                  <a:srgbClr val="3C5470"/>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solidFill>
                  <a:srgbClr val="104E87"/>
                </a:solidFill>
                <a:latin typeface="Comic Sans MS" panose="030F0702030302020204" pitchFamily="66" charset="0"/>
                <a:ea typeface="华光行书_CNKI" panose="02000500000000000000" pitchFamily="2" charset="-122"/>
              </a:endParaRPr>
            </a:p>
          </p:txBody>
        </p:sp>
        <p:sp>
          <p:nvSpPr>
            <p:cNvPr id="98" name="Rectangle 42">
              <a:extLst>
                <a:ext uri="{FF2B5EF4-FFF2-40B4-BE49-F238E27FC236}">
                  <a16:creationId xmlns:a16="http://schemas.microsoft.com/office/drawing/2014/main" id="{173CE30C-B926-423B-80EF-98B3A770C6DD}"/>
                </a:ext>
              </a:extLst>
            </p:cNvPr>
            <p:cNvSpPr>
              <a:spLocks noChangeArrowheads="1"/>
            </p:cNvSpPr>
            <p:nvPr/>
          </p:nvSpPr>
          <p:spPr bwMode="auto">
            <a:xfrm>
              <a:off x="1737" y="1203"/>
              <a:ext cx="1506" cy="634"/>
            </a:xfrm>
            <a:prstGeom prst="rect">
              <a:avLst/>
            </a:prstGeom>
            <a:gradFill rotWithShape="1">
              <a:gsLst>
                <a:gs pos="0">
                  <a:srgbClr val="DDDDDD"/>
                </a:gs>
                <a:gs pos="100000">
                  <a:srgbClr val="B2B2B2"/>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程序决定生存期</a:t>
              </a:r>
            </a:p>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数据大小固定</a:t>
              </a:r>
            </a:p>
            <a:p>
              <a:pPr eaLnBrk="1" hangingPunct="1">
                <a:spcBef>
                  <a:spcPct val="0"/>
                </a:spcBef>
                <a:buClr>
                  <a:srgbClr val="FF3300"/>
                </a:buClr>
                <a:buFont typeface="Wingdings" panose="05000000000000000000" pitchFamily="2" charset="2"/>
                <a:buChar char="n"/>
              </a:pPr>
              <a:r>
                <a:rPr lang="zh-CN" altLang="en-US" sz="2000">
                  <a:solidFill>
                    <a:srgbClr val="104E87"/>
                  </a:solidFill>
                  <a:latin typeface="Comic Sans MS" panose="030F0702030302020204" pitchFamily="66" charset="0"/>
                  <a:ea typeface="华光行书_CNKI" panose="02000500000000000000" pitchFamily="2" charset="-122"/>
                </a:rPr>
                <a:t>程序员初始化</a:t>
              </a:r>
            </a:p>
          </p:txBody>
        </p:sp>
      </p:grpSp>
      <p:grpSp>
        <p:nvGrpSpPr>
          <p:cNvPr id="99" name="Group 43">
            <a:extLst>
              <a:ext uri="{FF2B5EF4-FFF2-40B4-BE49-F238E27FC236}">
                <a16:creationId xmlns:a16="http://schemas.microsoft.com/office/drawing/2014/main" id="{0AF954D2-F56B-4CD5-B4F5-C8020232F42F}"/>
              </a:ext>
            </a:extLst>
          </p:cNvPr>
          <p:cNvGrpSpPr>
            <a:grpSpLocks/>
          </p:cNvGrpSpPr>
          <p:nvPr/>
        </p:nvGrpSpPr>
        <p:grpSpPr bwMode="auto">
          <a:xfrm>
            <a:off x="7679582" y="5239762"/>
            <a:ext cx="3059112" cy="1575087"/>
            <a:chOff x="3651" y="3158"/>
            <a:chExt cx="1927" cy="1004"/>
          </a:xfrm>
        </p:grpSpPr>
        <p:sp>
          <p:nvSpPr>
            <p:cNvPr id="100" name="AutoShape 6">
              <a:extLst>
                <a:ext uri="{FF2B5EF4-FFF2-40B4-BE49-F238E27FC236}">
                  <a16:creationId xmlns:a16="http://schemas.microsoft.com/office/drawing/2014/main" id="{3EF1AFC3-35C4-4648-9167-F62ED542BD9E}"/>
                </a:ext>
              </a:extLst>
            </p:cNvPr>
            <p:cNvSpPr>
              <a:spLocks noChangeArrowheads="1"/>
            </p:cNvSpPr>
            <p:nvPr/>
          </p:nvSpPr>
          <p:spPr bwMode="gray">
            <a:xfrm>
              <a:off x="3651" y="3158"/>
              <a:ext cx="1350" cy="1004"/>
            </a:xfrm>
            <a:prstGeom prst="roundRect">
              <a:avLst>
                <a:gd name="adj" fmla="val 16667"/>
              </a:avLst>
            </a:prstGeom>
            <a:noFill/>
            <a:ln w="12700" algn="ctr">
              <a:solidFill>
                <a:srgbClr val="000000"/>
              </a:solidFill>
              <a:prstDash val="dash"/>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endParaRPr lang="zh-CN" altLang="zh-CN" sz="1800" b="0">
                <a:solidFill>
                  <a:srgbClr val="104E87"/>
                </a:solidFill>
                <a:latin typeface="Comic Sans MS" panose="030F0702030302020204" pitchFamily="66" charset="0"/>
                <a:ea typeface="华光行书_CNKI" panose="02000500000000000000" pitchFamily="2" charset="-122"/>
              </a:endParaRPr>
            </a:p>
          </p:txBody>
        </p:sp>
        <p:sp>
          <p:nvSpPr>
            <p:cNvPr id="101" name="AutoShape 7">
              <a:extLst>
                <a:ext uri="{FF2B5EF4-FFF2-40B4-BE49-F238E27FC236}">
                  <a16:creationId xmlns:a16="http://schemas.microsoft.com/office/drawing/2014/main" id="{30C0B026-4FFB-436F-9C87-9903AB3AFCFD}"/>
                </a:ext>
              </a:extLst>
            </p:cNvPr>
            <p:cNvSpPr>
              <a:spLocks noChangeArrowheads="1"/>
            </p:cNvSpPr>
            <p:nvPr/>
          </p:nvSpPr>
          <p:spPr bwMode="gray">
            <a:xfrm>
              <a:off x="4692" y="3482"/>
              <a:ext cx="886" cy="308"/>
            </a:xfrm>
            <a:prstGeom prst="roundRect">
              <a:avLst>
                <a:gd name="adj" fmla="val 16667"/>
              </a:avLst>
            </a:prstGeom>
            <a:solidFill>
              <a:srgbClr val="FFFFFF"/>
            </a:solidFill>
            <a:ln w="12700" algn="ctr">
              <a:solidFill>
                <a:srgbClr val="000000"/>
              </a:solidFill>
              <a:prstDash val="dash"/>
              <a:round/>
              <a:headEnd/>
              <a:tailEnd/>
            </a:ln>
          </p:spPr>
          <p:txBody>
            <a:bodyPr wrap="none"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endParaRPr lang="zh-CN" altLang="zh-CN" sz="1800" b="0">
                <a:solidFill>
                  <a:srgbClr val="104E87"/>
                </a:solidFill>
                <a:latin typeface="Comic Sans MS" panose="030F0702030302020204" pitchFamily="66" charset="0"/>
                <a:ea typeface="华光行书_CNKI" panose="02000500000000000000" pitchFamily="2" charset="-122"/>
              </a:endParaRPr>
            </a:p>
          </p:txBody>
        </p:sp>
        <p:sp>
          <p:nvSpPr>
            <p:cNvPr id="103" name="Text Box 15">
              <a:extLst>
                <a:ext uri="{FF2B5EF4-FFF2-40B4-BE49-F238E27FC236}">
                  <a16:creationId xmlns:a16="http://schemas.microsoft.com/office/drawing/2014/main" id="{E90D351D-DACF-4BED-B6AC-372A0F1BA6F1}"/>
                </a:ext>
              </a:extLst>
            </p:cNvPr>
            <p:cNvSpPr txBox="1">
              <a:spLocks noChangeArrowheads="1"/>
            </p:cNvSpPr>
            <p:nvPr/>
          </p:nvSpPr>
          <p:spPr bwMode="gray">
            <a:xfrm>
              <a:off x="4742" y="3506"/>
              <a:ext cx="817" cy="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lgn="ctr" eaLnBrk="1" hangingPunct="1">
                <a:spcBef>
                  <a:spcPct val="50000"/>
                </a:spcBef>
                <a:buClrTx/>
                <a:buSzTx/>
                <a:buFontTx/>
                <a:buNone/>
              </a:pPr>
              <a:r>
                <a:rPr lang="zh-CN" altLang="en-US" sz="2400" dirty="0">
                  <a:solidFill>
                    <a:srgbClr val="104E87"/>
                  </a:solidFill>
                  <a:latin typeface="Comic Sans MS" panose="030F0702030302020204" pitchFamily="66" charset="0"/>
                  <a:ea typeface="华光行书_CNKI" panose="02000500000000000000" pitchFamily="2" charset="-122"/>
                </a:rPr>
                <a:t>程序区</a:t>
              </a:r>
            </a:p>
          </p:txBody>
        </p:sp>
      </p:grpSp>
      <p:grpSp>
        <p:nvGrpSpPr>
          <p:cNvPr id="108" name="Group 53">
            <a:extLst>
              <a:ext uri="{FF2B5EF4-FFF2-40B4-BE49-F238E27FC236}">
                <a16:creationId xmlns:a16="http://schemas.microsoft.com/office/drawing/2014/main" id="{B69117CC-D016-466A-B9BD-BEB084F5E7FF}"/>
              </a:ext>
            </a:extLst>
          </p:cNvPr>
          <p:cNvGrpSpPr>
            <a:grpSpLocks/>
          </p:cNvGrpSpPr>
          <p:nvPr/>
        </p:nvGrpSpPr>
        <p:grpSpPr bwMode="auto">
          <a:xfrm>
            <a:off x="7717681" y="13395"/>
            <a:ext cx="3041650" cy="3555039"/>
            <a:chOff x="3662" y="254"/>
            <a:chExt cx="1916" cy="1951"/>
          </a:xfrm>
        </p:grpSpPr>
        <p:sp>
          <p:nvSpPr>
            <p:cNvPr id="109" name="AutoShape 6">
              <a:extLst>
                <a:ext uri="{FF2B5EF4-FFF2-40B4-BE49-F238E27FC236}">
                  <a16:creationId xmlns:a16="http://schemas.microsoft.com/office/drawing/2014/main" id="{951F99EC-E626-430C-B820-A29EF88F0951}"/>
                </a:ext>
              </a:extLst>
            </p:cNvPr>
            <p:cNvSpPr>
              <a:spLocks noChangeArrowheads="1"/>
            </p:cNvSpPr>
            <p:nvPr/>
          </p:nvSpPr>
          <p:spPr bwMode="gray">
            <a:xfrm>
              <a:off x="3662" y="254"/>
              <a:ext cx="1305" cy="1951"/>
            </a:xfrm>
            <a:prstGeom prst="roundRect">
              <a:avLst>
                <a:gd name="adj" fmla="val 16667"/>
              </a:avLst>
            </a:prstGeom>
            <a:noFill/>
            <a:ln w="12700" algn="ctr">
              <a:solidFill>
                <a:srgbClr val="000000"/>
              </a:solidFill>
              <a:prstDash val="dash"/>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endParaRPr lang="zh-CN" altLang="zh-CN" sz="1800" b="0">
                <a:solidFill>
                  <a:srgbClr val="104E87"/>
                </a:solidFill>
                <a:latin typeface="Comic Sans MS" panose="030F0702030302020204" pitchFamily="66" charset="0"/>
                <a:ea typeface="华光行书_CNKI" panose="02000500000000000000" pitchFamily="2" charset="-122"/>
              </a:endParaRPr>
            </a:p>
          </p:txBody>
        </p:sp>
        <p:sp>
          <p:nvSpPr>
            <p:cNvPr id="110" name="AutoShape 7">
              <a:extLst>
                <a:ext uri="{FF2B5EF4-FFF2-40B4-BE49-F238E27FC236}">
                  <a16:creationId xmlns:a16="http://schemas.microsoft.com/office/drawing/2014/main" id="{0A38B666-DF26-4930-A01D-61493AEEE2FD}"/>
                </a:ext>
              </a:extLst>
            </p:cNvPr>
            <p:cNvSpPr>
              <a:spLocks noChangeArrowheads="1"/>
            </p:cNvSpPr>
            <p:nvPr/>
          </p:nvSpPr>
          <p:spPr bwMode="gray">
            <a:xfrm>
              <a:off x="4692" y="925"/>
              <a:ext cx="886" cy="609"/>
            </a:xfrm>
            <a:prstGeom prst="roundRect">
              <a:avLst>
                <a:gd name="adj" fmla="val 16667"/>
              </a:avLst>
            </a:prstGeom>
            <a:solidFill>
              <a:srgbClr val="FFFFFF"/>
            </a:solidFill>
            <a:ln w="12700" algn="ctr">
              <a:solidFill>
                <a:srgbClr val="000000"/>
              </a:solidFill>
              <a:prstDash val="dash"/>
              <a:round/>
              <a:headEnd/>
              <a:tailEnd/>
            </a:ln>
          </p:spPr>
          <p:txBody>
            <a:bodyPr wrap="none"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lgn="ctr">
                <a:spcBef>
                  <a:spcPct val="0"/>
                </a:spcBef>
                <a:buClrTx/>
                <a:buSzTx/>
                <a:buNone/>
              </a:pPr>
              <a:r>
                <a:rPr lang="zh-CN" altLang="en-US" sz="2400" dirty="0">
                  <a:solidFill>
                    <a:srgbClr val="104E87"/>
                  </a:solidFill>
                  <a:latin typeface="Comic Sans MS" panose="030F0702030302020204" pitchFamily="66" charset="0"/>
                  <a:ea typeface="华光行书_CNKI" panose="02000500000000000000" pitchFamily="2" charset="-122"/>
                </a:rPr>
                <a:t>动态</a:t>
              </a:r>
              <a:endParaRPr lang="en-US" altLang="zh-CN" sz="2400" dirty="0">
                <a:solidFill>
                  <a:srgbClr val="104E87"/>
                </a:solidFill>
                <a:latin typeface="Comic Sans MS" panose="030F0702030302020204" pitchFamily="66" charset="0"/>
                <a:ea typeface="华光行书_CNKI" panose="02000500000000000000" pitchFamily="2" charset="-122"/>
              </a:endParaRPr>
            </a:p>
            <a:p>
              <a:pPr algn="ctr">
                <a:spcBef>
                  <a:spcPct val="0"/>
                </a:spcBef>
                <a:buClrTx/>
                <a:buSzTx/>
                <a:buNone/>
              </a:pPr>
              <a:r>
                <a:rPr lang="zh-CN" altLang="en-US" sz="2400" dirty="0">
                  <a:solidFill>
                    <a:srgbClr val="104E87"/>
                  </a:solidFill>
                  <a:latin typeface="Comic Sans MS" panose="030F0702030302020204" pitchFamily="66" charset="0"/>
                  <a:ea typeface="华光行书_CNKI" panose="02000500000000000000" pitchFamily="2" charset="-122"/>
                </a:rPr>
                <a:t>存储区</a:t>
              </a:r>
            </a:p>
          </p:txBody>
        </p:sp>
      </p:grpSp>
      <p:cxnSp>
        <p:nvCxnSpPr>
          <p:cNvPr id="113" name="直接连接符 112">
            <a:extLst>
              <a:ext uri="{FF2B5EF4-FFF2-40B4-BE49-F238E27FC236}">
                <a16:creationId xmlns:a16="http://schemas.microsoft.com/office/drawing/2014/main" id="{AEA65A46-17A6-47EE-966F-C21994ED3429}"/>
              </a:ext>
            </a:extLst>
          </p:cNvPr>
          <p:cNvCxnSpPr>
            <a:cxnSpLocks/>
          </p:cNvCxnSpPr>
          <p:nvPr/>
        </p:nvCxnSpPr>
        <p:spPr>
          <a:xfrm flipH="1">
            <a:off x="7700219" y="0"/>
            <a:ext cx="17462" cy="6858000"/>
          </a:xfrm>
          <a:prstGeom prst="line">
            <a:avLst/>
          </a:prstGeom>
        </p:spPr>
        <p:style>
          <a:lnRef idx="2">
            <a:schemeClr val="accent1"/>
          </a:lnRef>
          <a:fillRef idx="0">
            <a:schemeClr val="accent1"/>
          </a:fillRef>
          <a:effectRef idx="1">
            <a:schemeClr val="accent1"/>
          </a:effectRef>
          <a:fontRef idx="minor">
            <a:schemeClr val="tx1"/>
          </a:fontRef>
        </p:style>
      </p:cxnSp>
      <p:sp>
        <p:nvSpPr>
          <p:cNvPr id="119" name="Rectangle 40">
            <a:extLst>
              <a:ext uri="{FF2B5EF4-FFF2-40B4-BE49-F238E27FC236}">
                <a16:creationId xmlns:a16="http://schemas.microsoft.com/office/drawing/2014/main" id="{571FA5BF-17BE-48B6-A237-0FC07BD25926}"/>
              </a:ext>
            </a:extLst>
          </p:cNvPr>
          <p:cNvSpPr>
            <a:spLocks noChangeArrowheads="1"/>
          </p:cNvSpPr>
          <p:nvPr/>
        </p:nvSpPr>
        <p:spPr bwMode="gray">
          <a:xfrm>
            <a:off x="6350452" y="6384436"/>
            <a:ext cx="1347788" cy="473564"/>
          </a:xfrm>
          <a:prstGeom prst="rect">
            <a:avLst/>
          </a:prstGeom>
          <a:solidFill>
            <a:schemeClr val="accent4">
              <a:lumMod val="40000"/>
              <a:lumOff val="60000"/>
            </a:schemeClr>
          </a:solidFill>
          <a:ln>
            <a:noFill/>
          </a:ln>
        </p:spPr>
        <p:txBody>
          <a:bodyPr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buClrTx/>
              <a:buSzPct val="85000"/>
              <a:buFont typeface="Wingdings" panose="05000000000000000000" pitchFamily="2" charset="2"/>
              <a:buNone/>
            </a:pPr>
            <a:r>
              <a:rPr lang="zh-CN" altLang="en-US" sz="2400" dirty="0">
                <a:solidFill>
                  <a:srgbClr val="104E87"/>
                </a:solidFill>
                <a:latin typeface="Comic Sans MS" panose="030F0702030302020204" pitchFamily="66" charset="0"/>
                <a:ea typeface="华光行书_CNKI" panose="02000500000000000000" pitchFamily="2" charset="-122"/>
              </a:rPr>
              <a:t>低地址</a:t>
            </a:r>
          </a:p>
        </p:txBody>
      </p:sp>
      <p:sp>
        <p:nvSpPr>
          <p:cNvPr id="120" name="Rectangle 40">
            <a:extLst>
              <a:ext uri="{FF2B5EF4-FFF2-40B4-BE49-F238E27FC236}">
                <a16:creationId xmlns:a16="http://schemas.microsoft.com/office/drawing/2014/main" id="{4781208E-7CAE-410B-ADCE-45E406479BB8}"/>
              </a:ext>
            </a:extLst>
          </p:cNvPr>
          <p:cNvSpPr>
            <a:spLocks noChangeArrowheads="1"/>
          </p:cNvSpPr>
          <p:nvPr/>
        </p:nvSpPr>
        <p:spPr bwMode="gray">
          <a:xfrm>
            <a:off x="6352431" y="68090"/>
            <a:ext cx="1347788" cy="473564"/>
          </a:xfrm>
          <a:prstGeom prst="rect">
            <a:avLst/>
          </a:prstGeom>
          <a:solidFill>
            <a:schemeClr val="accent4">
              <a:lumMod val="40000"/>
              <a:lumOff val="60000"/>
            </a:schemeClr>
          </a:solidFill>
          <a:ln>
            <a:noFill/>
          </a:ln>
        </p:spPr>
        <p:txBody>
          <a:bodyPr anchor="ct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buClrTx/>
              <a:buSzPct val="85000"/>
              <a:buFont typeface="Wingdings" panose="05000000000000000000" pitchFamily="2" charset="2"/>
              <a:buNone/>
            </a:pPr>
            <a:r>
              <a:rPr lang="zh-CN" altLang="en-US" sz="2400" dirty="0">
                <a:solidFill>
                  <a:srgbClr val="104E87"/>
                </a:solidFill>
                <a:latin typeface="Comic Sans MS" panose="030F0702030302020204" pitchFamily="66" charset="0"/>
                <a:ea typeface="华光行书_CNKI" panose="02000500000000000000" pitchFamily="2" charset="-122"/>
              </a:rPr>
              <a:t>高地址</a:t>
            </a:r>
          </a:p>
        </p:txBody>
      </p:sp>
      <p:cxnSp>
        <p:nvCxnSpPr>
          <p:cNvPr id="122" name="直接箭头连接符 121">
            <a:extLst>
              <a:ext uri="{FF2B5EF4-FFF2-40B4-BE49-F238E27FC236}">
                <a16:creationId xmlns:a16="http://schemas.microsoft.com/office/drawing/2014/main" id="{AC08CADE-F39C-4B21-91CA-1CBCBC76D0A1}"/>
              </a:ext>
            </a:extLst>
          </p:cNvPr>
          <p:cNvCxnSpPr/>
          <p:nvPr/>
        </p:nvCxnSpPr>
        <p:spPr>
          <a:xfrm flipV="1">
            <a:off x="7998106" y="2230948"/>
            <a:ext cx="0" cy="7900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4" name="直接箭头连接符 123">
            <a:extLst>
              <a:ext uri="{FF2B5EF4-FFF2-40B4-BE49-F238E27FC236}">
                <a16:creationId xmlns:a16="http://schemas.microsoft.com/office/drawing/2014/main" id="{677FEDC1-C2E3-475F-9C5E-FC11BC6094B3}"/>
              </a:ext>
            </a:extLst>
          </p:cNvPr>
          <p:cNvCxnSpPr>
            <a:cxnSpLocks/>
          </p:cNvCxnSpPr>
          <p:nvPr/>
        </p:nvCxnSpPr>
        <p:spPr>
          <a:xfrm>
            <a:off x="7974956" y="541654"/>
            <a:ext cx="0" cy="95148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48930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6" fill="hold" nodeType="click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barn(inHorizontal)">
                                      <p:cBhvr>
                                        <p:cTn id="7" dur="500"/>
                                        <p:tgtEl>
                                          <p:spTgt spid="99"/>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104"/>
                                        </p:tgtEl>
                                        <p:attrNameLst>
                                          <p:attrName>style.visibility</p:attrName>
                                        </p:attrNameLst>
                                      </p:cBhvr>
                                      <p:to>
                                        <p:strVal val="visible"/>
                                      </p:to>
                                    </p:set>
                                    <p:animEffect transition="in" filter="checkerboard(across)">
                                      <p:cBhvr>
                                        <p:cTn id="12" dur="500"/>
                                        <p:tgtEl>
                                          <p:spTgt spid="104"/>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108"/>
                                        </p:tgtEl>
                                        <p:attrNameLst>
                                          <p:attrName>style.visibility</p:attrName>
                                        </p:attrNameLst>
                                      </p:cBhvr>
                                      <p:to>
                                        <p:strVal val="visible"/>
                                      </p:to>
                                    </p:set>
                                    <p:animEffect transition="in" filter="checkerboard(across)">
                                      <p:cBhvr>
                                        <p:cTn id="17" dur="500"/>
                                        <p:tgtEl>
                                          <p:spTgt spid="108"/>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4" fill="hold" nodeType="clickEffect">
                                  <p:stCondLst>
                                    <p:cond delay="0"/>
                                  </p:stCondLst>
                                  <p:childTnLst>
                                    <p:set>
                                      <p:cBhvr>
                                        <p:cTn id="21" dur="1" fill="hold">
                                          <p:stCondLst>
                                            <p:cond delay="0"/>
                                          </p:stCondLst>
                                        </p:cTn>
                                        <p:tgtEl>
                                          <p:spTgt spid="90"/>
                                        </p:tgtEl>
                                        <p:attrNameLst>
                                          <p:attrName>style.visibility</p:attrName>
                                        </p:attrNameLst>
                                      </p:cBhvr>
                                      <p:to>
                                        <p:strVal val="visible"/>
                                      </p:to>
                                    </p:set>
                                    <p:animEffect transition="in" filter="slide(fromBottom)">
                                      <p:cBhvr>
                                        <p:cTn id="22" dur="500"/>
                                        <p:tgtEl>
                                          <p:spTgt spid="90"/>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nodeType="clickEffect">
                                  <p:stCondLst>
                                    <p:cond delay="0"/>
                                  </p:stCondLst>
                                  <p:childTnLst>
                                    <p:set>
                                      <p:cBhvr>
                                        <p:cTn id="26" dur="1" fill="hold">
                                          <p:stCondLst>
                                            <p:cond delay="0"/>
                                          </p:stCondLst>
                                        </p:cTn>
                                        <p:tgtEl>
                                          <p:spTgt spid="93"/>
                                        </p:tgtEl>
                                        <p:attrNameLst>
                                          <p:attrName>style.visibility</p:attrName>
                                        </p:attrNameLst>
                                      </p:cBhvr>
                                      <p:to>
                                        <p:strVal val="visible"/>
                                      </p:to>
                                    </p:set>
                                    <p:animEffect transition="in" filter="slide(fromBottom)">
                                      <p:cBhvr>
                                        <p:cTn id="27" dur="500"/>
                                        <p:tgtEl>
                                          <p:spTgt spid="93"/>
                                        </p:tgtEl>
                                      </p:cBhvr>
                                    </p:animEffect>
                                  </p:childTnLst>
                                </p:cTn>
                              </p:par>
                            </p:childTnLst>
                          </p:cTn>
                        </p:par>
                      </p:childTnLst>
                    </p:cTn>
                  </p:par>
                  <p:par>
                    <p:cTn id="28" fill="hold">
                      <p:stCondLst>
                        <p:cond delay="indefinite"/>
                      </p:stCondLst>
                      <p:childTnLst>
                        <p:par>
                          <p:cTn id="29" fill="hold">
                            <p:stCondLst>
                              <p:cond delay="0"/>
                            </p:stCondLst>
                            <p:childTnLst>
                              <p:par>
                                <p:cTn id="30" presetID="12" presetClass="entr" presetSubtype="4" fill="hold" nodeType="clickEffect">
                                  <p:stCondLst>
                                    <p:cond delay="0"/>
                                  </p:stCondLst>
                                  <p:childTnLst>
                                    <p:set>
                                      <p:cBhvr>
                                        <p:cTn id="31" dur="1" fill="hold">
                                          <p:stCondLst>
                                            <p:cond delay="0"/>
                                          </p:stCondLst>
                                        </p:cTn>
                                        <p:tgtEl>
                                          <p:spTgt spid="96"/>
                                        </p:tgtEl>
                                        <p:attrNameLst>
                                          <p:attrName>style.visibility</p:attrName>
                                        </p:attrNameLst>
                                      </p:cBhvr>
                                      <p:to>
                                        <p:strVal val="visible"/>
                                      </p:to>
                                    </p:set>
                                    <p:animEffect transition="in" filter="slide(fromBottom)">
                                      <p:cBhvr>
                                        <p:cTn id="32"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19B2CB9E-5458-40DD-8147-6296A2B0B0FE}"/>
              </a:ext>
            </a:extLst>
          </p:cNvPr>
          <p:cNvSpPr txBox="1"/>
          <p:nvPr/>
        </p:nvSpPr>
        <p:spPr>
          <a:xfrm>
            <a:off x="107950" y="1166842"/>
            <a:ext cx="12084050" cy="4524315"/>
          </a:xfrm>
          <a:prstGeom prst="rect">
            <a:avLst/>
          </a:prstGeom>
          <a:noFill/>
        </p:spPr>
        <p:txBody>
          <a:bodyPr wrap="square">
            <a:spAutoFit/>
          </a:bodyPr>
          <a:lstStyle/>
          <a:p>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下列功能用函数实现，并测试。</a:t>
            </a:r>
          </a:p>
          <a:p>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1) </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求一个数是否是质数</a:t>
            </a:r>
          </a:p>
          <a:p>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2</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）判断某整数是否只由奇数数字构成</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.(bool </a:t>
            </a:r>
            <a:r>
              <a:rPr lang="en-US" altLang="zh-CN" sz="2400" dirty="0" err="1">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isOddDigit</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(int n)</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a:t>
            </a:r>
          </a:p>
          <a:p>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3) </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返回整数从右边起某一指定位的数值</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如</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int </a:t>
            </a:r>
            <a:r>
              <a:rPr lang="en-US" altLang="zh-CN" sz="2400" dirty="0" err="1">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digitR</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(12345,2),</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返回</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4)</a:t>
            </a:r>
            <a:endPar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endParaRPr>
          </a:p>
          <a:p>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4) </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判断某整数是否是回文数</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(bool </a:t>
            </a:r>
            <a:r>
              <a:rPr lang="en-US" altLang="zh-CN" sz="2400" dirty="0" err="1">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isPalindromes</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(int n)).</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并调用该函数找出</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1000</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内的回文数</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如</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11,22,121,676</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等是回文数</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a:t>
            </a:r>
            <a:endPar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endParaRPr>
          </a:p>
          <a:p>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5</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）求满足下列条件的最小自然数</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 x</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1</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）个位数是</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 8</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2</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）将个位数移至最高位，所得的新数是原数的</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 4 </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倍。</a:t>
            </a:r>
          </a:p>
          <a:p>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设计一个函数判断输入数的位数</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int </a:t>
            </a:r>
            <a:r>
              <a:rPr lang="en-US" altLang="zh-CN" sz="2400" dirty="0" err="1">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numberDigit</a:t>
            </a:r>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(int n); </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设计一个函数将个位移到最高位生成一个新数字。</a:t>
            </a:r>
          </a:p>
          <a:p>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5</a:t>
            </a:r>
            <a:r>
              <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a:t>
            </a:r>
            <a:r>
              <a:rPr lang="zh-CN" altLang="en-US"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给定一组无序的数</a:t>
            </a:r>
            <a:r>
              <a:rPr lang="zh-CN" altLang="en-US" dirty="0">
                <a:solidFill>
                  <a:srgbClr val="104E87"/>
                </a:solidFill>
                <a:latin typeface="华光行书_CNKI" panose="02000500000000000000" pitchFamily="2" charset="-122"/>
                <a:ea typeface="华光行书_CNKI" panose="02000500000000000000" pitchFamily="2" charset="-122"/>
                <a:cs typeface="宋体" panose="02010600030101010101" pitchFamily="2" charset="-122"/>
              </a:rPr>
              <a:t>，首先用冒泡算法实现排序，然后采用二分查找，查找指定的数值。</a:t>
            </a:r>
            <a:endPar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endParaRPr>
          </a:p>
          <a:p>
            <a:r>
              <a:rPr lang="en-US"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rPr>
              <a:t> </a:t>
            </a:r>
            <a:endParaRPr lang="zh-CN" altLang="zh-CN" sz="2400" dirty="0">
              <a:solidFill>
                <a:srgbClr val="104E87"/>
              </a:solidFill>
              <a:effectLst/>
              <a:latin typeface="华光行书_CNKI" panose="02000500000000000000" pitchFamily="2" charset="-122"/>
              <a:ea typeface="华光行书_CNKI" panose="02000500000000000000" pitchFamily="2" charset="-122"/>
              <a:cs typeface="宋体" panose="02010600030101010101" pitchFamily="2" charset="-122"/>
            </a:endParaRPr>
          </a:p>
        </p:txBody>
      </p:sp>
    </p:spTree>
    <p:extLst>
      <p:ext uri="{BB962C8B-B14F-4D97-AF65-F5344CB8AC3E}">
        <p14:creationId xmlns:p14="http://schemas.microsoft.com/office/powerpoint/2010/main" val="552472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BF14AC1E-D09C-4218-B307-46506EE6FDE3}"/>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sp>
        <p:nvSpPr>
          <p:cNvPr id="7" name="文本框 6">
            <a:extLst>
              <a:ext uri="{FF2B5EF4-FFF2-40B4-BE49-F238E27FC236}">
                <a16:creationId xmlns:a16="http://schemas.microsoft.com/office/drawing/2014/main" id="{3190AD75-328F-4255-8E97-7C8D0C8D1345}"/>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cxnSp>
        <p:nvCxnSpPr>
          <p:cNvPr id="9" name="直线连接符 6">
            <a:extLst>
              <a:ext uri="{FF2B5EF4-FFF2-40B4-BE49-F238E27FC236}">
                <a16:creationId xmlns:a16="http://schemas.microsoft.com/office/drawing/2014/main" id="{B8FAB7AC-5657-4164-990A-C54D4F3CA8C1}"/>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10" name="Text Box 6">
            <a:extLst>
              <a:ext uri="{FF2B5EF4-FFF2-40B4-BE49-F238E27FC236}">
                <a16:creationId xmlns:a16="http://schemas.microsoft.com/office/drawing/2014/main" id="{5103C45F-3132-400C-8683-A1B3CE0C6505}"/>
              </a:ext>
            </a:extLst>
          </p:cNvPr>
          <p:cNvSpPr txBox="1">
            <a:spLocks noChangeArrowheads="1"/>
          </p:cNvSpPr>
          <p:nvPr/>
        </p:nvSpPr>
        <p:spPr bwMode="auto">
          <a:xfrm>
            <a:off x="214084" y="1028343"/>
            <a:ext cx="6235143" cy="2400657"/>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spcBef>
                <a:spcPct val="0"/>
              </a:spcBef>
              <a:buClrTx/>
              <a:buSzTx/>
              <a:buNone/>
              <a:defRPr/>
            </a:pPr>
            <a:r>
              <a:rPr lang="zh-CN" altLang="en-US" sz="3000" dirty="0">
                <a:latin typeface="华光行书_CNKI" panose="02000500000000000000" pitchFamily="2" charset="-122"/>
                <a:ea typeface="华光行书_CNKI" panose="02000500000000000000" pitchFamily="2" charset="-122"/>
              </a:rPr>
              <a:t>返回值类型</a:t>
            </a:r>
            <a:r>
              <a:rPr lang="zh-CN" altLang="en-US" sz="3000" dirty="0">
                <a:solidFill>
                  <a:schemeClr val="tx1"/>
                </a:solidFill>
                <a:latin typeface="华光行书_CNKI" panose="02000500000000000000" pitchFamily="2" charset="-122"/>
                <a:ea typeface="华光行书_CNKI" panose="02000500000000000000" pitchFamily="2" charset="-122"/>
              </a:rPr>
              <a:t> </a:t>
            </a:r>
            <a:r>
              <a:rPr lang="zh-CN" altLang="en-US" sz="3000" dirty="0">
                <a:solidFill>
                  <a:srgbClr val="FF0000"/>
                </a:solidFill>
                <a:latin typeface="华光行书_CNKI" panose="02000500000000000000" pitchFamily="2" charset="-122"/>
                <a:ea typeface="华光行书_CNKI" panose="02000500000000000000" pitchFamily="2" charset="-122"/>
              </a:rPr>
              <a:t> 函数名</a:t>
            </a:r>
            <a:r>
              <a:rPr lang="en-US" altLang="zh-CN" sz="3000" dirty="0">
                <a:solidFill>
                  <a:srgbClr val="00B0F0"/>
                </a:solidFill>
                <a:latin typeface="华光行书_CNKI" panose="02000500000000000000" pitchFamily="2" charset="-122"/>
                <a:ea typeface="华光行书_CNKI" panose="02000500000000000000" pitchFamily="2" charset="-122"/>
              </a:rPr>
              <a:t>(</a:t>
            </a:r>
            <a:r>
              <a:rPr lang="zh-CN" altLang="en-US" sz="3000" dirty="0">
                <a:solidFill>
                  <a:srgbClr val="00B0F0"/>
                </a:solidFill>
                <a:latin typeface="华光行书_CNKI" panose="02000500000000000000" pitchFamily="2" charset="-122"/>
                <a:ea typeface="华光行书_CNKI" panose="02000500000000000000" pitchFamily="2" charset="-122"/>
              </a:rPr>
              <a:t>参数列表</a:t>
            </a:r>
            <a:r>
              <a:rPr lang="en-US" altLang="zh-CN" sz="3000" dirty="0">
                <a:solidFill>
                  <a:srgbClr val="00B0F0"/>
                </a:solidFill>
                <a:latin typeface="华光行书_CNKI" panose="02000500000000000000" pitchFamily="2" charset="-122"/>
                <a:ea typeface="华光行书_CNKI" panose="02000500000000000000" pitchFamily="2" charset="-122"/>
              </a:rPr>
              <a:t>)</a:t>
            </a:r>
            <a:r>
              <a:rPr kumimoji="1" lang="en-US" altLang="zh-CN" sz="3000" dirty="0">
                <a:solidFill>
                  <a:srgbClr val="134F85"/>
                </a:solidFill>
                <a:latin typeface="华光行书_CNKI" panose="02000500000000000000" pitchFamily="2" charset="-122"/>
                <a:ea typeface="华光行书_CNKI" panose="02000500000000000000" pitchFamily="2" charset="-122"/>
              </a:rPr>
              <a:t> </a:t>
            </a:r>
          </a:p>
          <a:p>
            <a:pPr eaLnBrk="1" hangingPunct="1">
              <a:spcBef>
                <a:spcPct val="0"/>
              </a:spcBef>
              <a:buClrTx/>
              <a:buSzTx/>
              <a:buNone/>
              <a:defRPr/>
            </a:pPr>
            <a:r>
              <a:rPr kumimoji="1" lang="en-US" altLang="zh-CN" sz="3000" dirty="0">
                <a:solidFill>
                  <a:srgbClr val="134F85"/>
                </a:solidFill>
                <a:latin typeface="华光行书_CNKI" panose="02000500000000000000" pitchFamily="2" charset="-122"/>
                <a:ea typeface="华光行书_CNKI" panose="02000500000000000000" pitchFamily="2" charset="-122"/>
              </a:rPr>
              <a:t>{</a:t>
            </a:r>
            <a:endParaRPr lang="en-US" altLang="zh-CN" sz="3000" dirty="0">
              <a:solidFill>
                <a:srgbClr val="00B0F0"/>
              </a:solidFill>
              <a:latin typeface="华光行书_CNKI" panose="02000500000000000000" pitchFamily="2" charset="-122"/>
              <a:ea typeface="华光行书_CNKI" panose="02000500000000000000" pitchFamily="2" charset="-122"/>
            </a:endParaRPr>
          </a:p>
          <a:p>
            <a:pPr eaLnBrk="1" hangingPunct="1">
              <a:spcBef>
                <a:spcPct val="0"/>
              </a:spcBef>
              <a:buClrTx/>
              <a:buSzTx/>
              <a:buFont typeface="Wingdings" pitchFamily="2" charset="2"/>
              <a:buNone/>
              <a:defRPr/>
            </a:pPr>
            <a:r>
              <a:rPr kumimoji="1" lang="en-US" altLang="zh-CN" sz="3000" dirty="0">
                <a:solidFill>
                  <a:srgbClr val="134F85"/>
                </a:solidFill>
                <a:latin typeface="华光行书_CNKI" panose="02000500000000000000" pitchFamily="2" charset="-122"/>
                <a:ea typeface="华光行书_CNKI" panose="02000500000000000000" pitchFamily="2" charset="-122"/>
              </a:rPr>
              <a:t>	</a:t>
            </a:r>
            <a:r>
              <a:rPr kumimoji="1" lang="zh-CN" altLang="en-US" sz="3000" dirty="0">
                <a:solidFill>
                  <a:srgbClr val="134F85"/>
                </a:solidFill>
                <a:latin typeface="华光行书_CNKI" panose="02000500000000000000" pitchFamily="2" charset="-122"/>
                <a:ea typeface="华光行书_CNKI" panose="02000500000000000000" pitchFamily="2" charset="-122"/>
              </a:rPr>
              <a:t>函数体语句</a:t>
            </a:r>
            <a:endParaRPr kumimoji="1" lang="en-US" altLang="zh-CN" sz="3000" dirty="0">
              <a:solidFill>
                <a:srgbClr val="134F85"/>
              </a:solidFill>
              <a:latin typeface="华光行书_CNKI" panose="02000500000000000000" pitchFamily="2" charset="-122"/>
              <a:ea typeface="华光行书_CNKI" panose="02000500000000000000" pitchFamily="2" charset="-122"/>
            </a:endParaRPr>
          </a:p>
          <a:p>
            <a:pPr eaLnBrk="1" hangingPunct="1">
              <a:spcBef>
                <a:spcPct val="0"/>
              </a:spcBef>
              <a:buClrTx/>
              <a:buSzTx/>
              <a:buFont typeface="Wingdings" pitchFamily="2" charset="2"/>
              <a:buNone/>
              <a:defRPr/>
            </a:pPr>
            <a:r>
              <a:rPr kumimoji="1" lang="en-US" altLang="zh-CN" sz="3000" dirty="0">
                <a:solidFill>
                  <a:srgbClr val="134F85"/>
                </a:solidFill>
                <a:latin typeface="华光行书_CNKI" panose="02000500000000000000" pitchFamily="2" charset="-122"/>
                <a:ea typeface="华光行书_CNKI" panose="02000500000000000000" pitchFamily="2" charset="-122"/>
              </a:rPr>
              <a:t>	return </a:t>
            </a:r>
            <a:r>
              <a:rPr kumimoji="1" lang="zh-CN" altLang="en-US" sz="3000" dirty="0">
                <a:solidFill>
                  <a:srgbClr val="134F85"/>
                </a:solidFill>
                <a:latin typeface="华光行书_CNKI" panose="02000500000000000000" pitchFamily="2" charset="-122"/>
                <a:ea typeface="华光行书_CNKI" panose="02000500000000000000" pitchFamily="2" charset="-122"/>
              </a:rPr>
              <a:t>语句</a:t>
            </a:r>
            <a:endParaRPr kumimoji="1" lang="en-US" altLang="zh-CN" sz="3000" dirty="0">
              <a:solidFill>
                <a:srgbClr val="134F85"/>
              </a:solidFill>
              <a:latin typeface="华光行书_CNKI" panose="02000500000000000000" pitchFamily="2" charset="-122"/>
              <a:ea typeface="华光行书_CNKI" panose="02000500000000000000" pitchFamily="2" charset="-122"/>
            </a:endParaRPr>
          </a:p>
          <a:p>
            <a:pPr eaLnBrk="1" hangingPunct="1">
              <a:spcBef>
                <a:spcPct val="0"/>
              </a:spcBef>
              <a:buClrTx/>
              <a:buSzTx/>
              <a:buFontTx/>
              <a:buNone/>
              <a:defRPr/>
            </a:pPr>
            <a:r>
              <a:rPr kumimoji="1" lang="en-US" altLang="zh-CN" sz="3000" dirty="0">
                <a:solidFill>
                  <a:srgbClr val="134F85"/>
                </a:solidFill>
                <a:latin typeface="华光行书_CNKI" panose="02000500000000000000" pitchFamily="2" charset="-122"/>
                <a:ea typeface="华光行书_CNKI" panose="02000500000000000000" pitchFamily="2" charset="-122"/>
              </a:rPr>
              <a:t>}</a:t>
            </a:r>
            <a:r>
              <a:rPr kumimoji="1" lang="zh-CN" altLang="en-US" sz="3000" dirty="0">
                <a:solidFill>
                  <a:schemeClr val="tx1"/>
                </a:solidFill>
                <a:latin typeface="华光行书_CNKI" panose="02000500000000000000" pitchFamily="2" charset="-122"/>
                <a:ea typeface="华光行书_CNKI" panose="02000500000000000000" pitchFamily="2" charset="-122"/>
              </a:rPr>
              <a:t>	</a:t>
            </a:r>
            <a:endParaRPr lang="zh-CN" altLang="en-US" sz="3000" dirty="0">
              <a:solidFill>
                <a:schemeClr val="tx1"/>
              </a:solidFill>
              <a:latin typeface="华光行书_CNKI" panose="02000500000000000000" pitchFamily="2" charset="-122"/>
              <a:ea typeface="华光行书_CNKI" panose="02000500000000000000" pitchFamily="2" charset="-122"/>
            </a:endParaRPr>
          </a:p>
        </p:txBody>
      </p:sp>
      <p:sp>
        <p:nvSpPr>
          <p:cNvPr id="12" name="Text Box 6">
            <a:extLst>
              <a:ext uri="{FF2B5EF4-FFF2-40B4-BE49-F238E27FC236}">
                <a16:creationId xmlns:a16="http://schemas.microsoft.com/office/drawing/2014/main" id="{AF36628E-78F4-4ABB-B6E8-FC02D93A50AA}"/>
              </a:ext>
            </a:extLst>
          </p:cNvPr>
          <p:cNvSpPr txBox="1">
            <a:spLocks noChangeArrowheads="1"/>
          </p:cNvSpPr>
          <p:nvPr/>
        </p:nvSpPr>
        <p:spPr bwMode="auto">
          <a:xfrm>
            <a:off x="5990492" y="1126800"/>
            <a:ext cx="5865098" cy="1015663"/>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spcBef>
                <a:spcPct val="0"/>
              </a:spcBef>
              <a:buClrTx/>
              <a:buSzTx/>
              <a:buNone/>
              <a:defRPr/>
            </a:pPr>
            <a:r>
              <a:rPr kumimoji="1" lang="zh-CN" altLang="en-US" sz="3000" dirty="0">
                <a:solidFill>
                  <a:srgbClr val="134F85"/>
                </a:solidFill>
                <a:latin typeface="华光行书_CNKI" panose="02000500000000000000" pitchFamily="2" charset="-122"/>
                <a:ea typeface="华光行书_CNKI" panose="02000500000000000000" pitchFamily="2" charset="-122"/>
              </a:rPr>
              <a:t>实现一个取最大值函数，即输入两个数，进行比较，将大数返回	</a:t>
            </a:r>
            <a:endParaRPr lang="zh-CN" altLang="en-US" sz="3000" dirty="0">
              <a:solidFill>
                <a:srgbClr val="134F85"/>
              </a:solidFill>
              <a:latin typeface="华光行书_CNKI" panose="02000500000000000000" pitchFamily="2" charset="-122"/>
              <a:ea typeface="华光行书_CNKI" panose="02000500000000000000" pitchFamily="2" charset="-122"/>
            </a:endParaRPr>
          </a:p>
        </p:txBody>
      </p:sp>
      <p:sp>
        <p:nvSpPr>
          <p:cNvPr id="13" name="Text Box 6">
            <a:extLst>
              <a:ext uri="{FF2B5EF4-FFF2-40B4-BE49-F238E27FC236}">
                <a16:creationId xmlns:a16="http://schemas.microsoft.com/office/drawing/2014/main" id="{A98CE6D6-A5E8-4ACF-875B-79068EE21D5F}"/>
              </a:ext>
            </a:extLst>
          </p:cNvPr>
          <p:cNvSpPr txBox="1">
            <a:spLocks noChangeArrowheads="1"/>
          </p:cNvSpPr>
          <p:nvPr/>
        </p:nvSpPr>
        <p:spPr bwMode="auto">
          <a:xfrm>
            <a:off x="6674512" y="2478381"/>
            <a:ext cx="4955793" cy="2862322"/>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spcBef>
                <a:spcPct val="0"/>
              </a:spcBef>
              <a:buClrTx/>
              <a:buSzTx/>
              <a:buNone/>
              <a:defRPr/>
            </a:pPr>
            <a:r>
              <a:rPr lang="en-US" altLang="zh-CN" sz="3000" dirty="0">
                <a:latin typeface="华光行书_CNKI" panose="02000500000000000000" pitchFamily="2" charset="-122"/>
                <a:ea typeface="华光行书_CNKI" panose="02000500000000000000" pitchFamily="2" charset="-122"/>
              </a:rPr>
              <a:t>int </a:t>
            </a:r>
            <a:r>
              <a:rPr lang="en-US" altLang="zh-CN" sz="3000" dirty="0" err="1">
                <a:solidFill>
                  <a:srgbClr val="FF0000"/>
                </a:solidFill>
                <a:latin typeface="华光行书_CNKI" panose="02000500000000000000" pitchFamily="2" charset="-122"/>
                <a:ea typeface="华光行书_CNKI" panose="02000500000000000000" pitchFamily="2" charset="-122"/>
              </a:rPr>
              <a:t>maxnum</a:t>
            </a:r>
            <a:r>
              <a:rPr lang="en-US" altLang="zh-CN" sz="3000" dirty="0">
                <a:solidFill>
                  <a:srgbClr val="FF0000"/>
                </a:solidFill>
                <a:latin typeface="华光行书_CNKI" panose="02000500000000000000" pitchFamily="2" charset="-122"/>
                <a:ea typeface="华光行书_CNKI" panose="02000500000000000000" pitchFamily="2" charset="-122"/>
              </a:rPr>
              <a:t> </a:t>
            </a:r>
            <a:r>
              <a:rPr lang="en-US" altLang="zh-CN" sz="3000" dirty="0">
                <a:solidFill>
                  <a:srgbClr val="00B0F0"/>
                </a:solidFill>
                <a:latin typeface="华光行书_CNKI" panose="02000500000000000000" pitchFamily="2" charset="-122"/>
                <a:ea typeface="华光行书_CNKI" panose="02000500000000000000" pitchFamily="2" charset="-122"/>
              </a:rPr>
              <a:t>(int x, int y)</a:t>
            </a:r>
            <a:r>
              <a:rPr kumimoji="1" lang="en-US" altLang="zh-CN" sz="3000" dirty="0">
                <a:solidFill>
                  <a:srgbClr val="134F85"/>
                </a:solidFill>
                <a:latin typeface="华光行书_CNKI" panose="02000500000000000000" pitchFamily="2" charset="-122"/>
                <a:ea typeface="华光行书_CNKI" panose="02000500000000000000" pitchFamily="2" charset="-122"/>
              </a:rPr>
              <a:t> </a:t>
            </a:r>
          </a:p>
          <a:p>
            <a:pPr eaLnBrk="1" hangingPunct="1">
              <a:spcBef>
                <a:spcPct val="0"/>
              </a:spcBef>
              <a:buClrTx/>
              <a:buSzTx/>
              <a:buNone/>
              <a:defRPr/>
            </a:pPr>
            <a:r>
              <a:rPr kumimoji="1" lang="en-US" altLang="zh-CN" sz="3000" dirty="0">
                <a:solidFill>
                  <a:srgbClr val="134F85"/>
                </a:solidFill>
                <a:latin typeface="华光行书_CNKI" panose="02000500000000000000" pitchFamily="2" charset="-122"/>
                <a:ea typeface="华光行书_CNKI" panose="02000500000000000000" pitchFamily="2" charset="-122"/>
              </a:rPr>
              <a:t>{   int result;</a:t>
            </a:r>
            <a:endParaRPr lang="en-US" altLang="zh-CN" sz="3000" dirty="0">
              <a:solidFill>
                <a:srgbClr val="00B0F0"/>
              </a:solidFill>
              <a:latin typeface="华光行书_CNKI" panose="02000500000000000000" pitchFamily="2" charset="-122"/>
              <a:ea typeface="华光行书_CNKI" panose="02000500000000000000" pitchFamily="2" charset="-122"/>
            </a:endParaRPr>
          </a:p>
          <a:p>
            <a:pPr eaLnBrk="1" hangingPunct="1">
              <a:spcBef>
                <a:spcPct val="0"/>
              </a:spcBef>
              <a:buClrTx/>
              <a:buSzTx/>
              <a:buFont typeface="Wingdings" pitchFamily="2" charset="2"/>
              <a:buNone/>
              <a:defRPr/>
            </a:pPr>
            <a:r>
              <a:rPr kumimoji="1" lang="en-US" altLang="zh-CN" sz="3000" dirty="0">
                <a:solidFill>
                  <a:srgbClr val="134F85"/>
                </a:solidFill>
                <a:latin typeface="华光行书_CNKI" panose="02000500000000000000" pitchFamily="2" charset="-122"/>
                <a:ea typeface="华光行书_CNKI" panose="02000500000000000000" pitchFamily="2" charset="-122"/>
              </a:rPr>
              <a:t>	if(x&gt;y) result = x;</a:t>
            </a:r>
          </a:p>
          <a:p>
            <a:pPr eaLnBrk="1" hangingPunct="1">
              <a:spcBef>
                <a:spcPct val="0"/>
              </a:spcBef>
              <a:buClrTx/>
              <a:buSzTx/>
              <a:buFont typeface="Wingdings" pitchFamily="2" charset="2"/>
              <a:buNone/>
              <a:defRPr/>
            </a:pPr>
            <a:r>
              <a:rPr kumimoji="1" lang="en-US" altLang="zh-CN" sz="3000" dirty="0">
                <a:solidFill>
                  <a:srgbClr val="134F85"/>
                </a:solidFill>
                <a:latin typeface="华光行书_CNKI" panose="02000500000000000000" pitchFamily="2" charset="-122"/>
                <a:ea typeface="华光行书_CNKI" panose="02000500000000000000" pitchFamily="2" charset="-122"/>
              </a:rPr>
              <a:t>	else result  = y;</a:t>
            </a:r>
          </a:p>
          <a:p>
            <a:pPr eaLnBrk="1" hangingPunct="1">
              <a:spcBef>
                <a:spcPct val="0"/>
              </a:spcBef>
              <a:buClrTx/>
              <a:buSzTx/>
              <a:buFont typeface="Wingdings" pitchFamily="2" charset="2"/>
              <a:buNone/>
              <a:defRPr/>
            </a:pPr>
            <a:r>
              <a:rPr kumimoji="1" lang="en-US" altLang="zh-CN" sz="3000" dirty="0">
                <a:solidFill>
                  <a:srgbClr val="134F85"/>
                </a:solidFill>
                <a:latin typeface="华光行书_CNKI" panose="02000500000000000000" pitchFamily="2" charset="-122"/>
                <a:ea typeface="华光行书_CNKI" panose="02000500000000000000" pitchFamily="2" charset="-122"/>
              </a:rPr>
              <a:t>	return result;</a:t>
            </a:r>
          </a:p>
          <a:p>
            <a:pPr eaLnBrk="1" hangingPunct="1">
              <a:spcBef>
                <a:spcPct val="0"/>
              </a:spcBef>
              <a:buClrTx/>
              <a:buSzTx/>
              <a:buFontTx/>
              <a:buNone/>
              <a:defRPr/>
            </a:pPr>
            <a:r>
              <a:rPr kumimoji="1" lang="en-US" altLang="zh-CN" sz="3000" dirty="0">
                <a:solidFill>
                  <a:srgbClr val="134F85"/>
                </a:solidFill>
                <a:latin typeface="华光行书_CNKI" panose="02000500000000000000" pitchFamily="2" charset="-122"/>
                <a:ea typeface="华光行书_CNKI" panose="02000500000000000000" pitchFamily="2" charset="-122"/>
              </a:rPr>
              <a:t>}</a:t>
            </a:r>
            <a:r>
              <a:rPr kumimoji="1" lang="zh-CN" altLang="en-US" sz="3000" dirty="0">
                <a:solidFill>
                  <a:schemeClr val="tx1"/>
                </a:solidFill>
                <a:latin typeface="华光行书_CNKI" panose="02000500000000000000" pitchFamily="2" charset="-122"/>
                <a:ea typeface="华光行书_CNKI" panose="02000500000000000000" pitchFamily="2" charset="-122"/>
              </a:rPr>
              <a:t>	</a:t>
            </a:r>
            <a:endParaRPr lang="zh-CN" altLang="en-US" sz="3000" dirty="0">
              <a:solidFill>
                <a:schemeClr val="tx1"/>
              </a:solidFill>
              <a:latin typeface="华光行书_CNKI" panose="02000500000000000000" pitchFamily="2" charset="-122"/>
              <a:ea typeface="华光行书_CNKI" panose="02000500000000000000" pitchFamily="2" charset="-122"/>
            </a:endParaRPr>
          </a:p>
        </p:txBody>
      </p:sp>
    </p:spTree>
    <p:extLst>
      <p:ext uri="{BB962C8B-B14F-4D97-AF65-F5344CB8AC3E}">
        <p14:creationId xmlns:p14="http://schemas.microsoft.com/office/powerpoint/2010/main" val="3880634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ppt_x"/>
                                          </p:val>
                                        </p:tav>
                                        <p:tav tm="100000">
                                          <p:val>
                                            <p:strVal val="#ppt_x"/>
                                          </p:val>
                                        </p:tav>
                                      </p:tavLst>
                                    </p:anim>
                                    <p:anim calcmode="lin" valueType="num">
                                      <p:cBhvr additive="base">
                                        <p:cTn id="2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7" name="直线连接符 6"/>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9" name="文本框 8">
            <a:extLst>
              <a:ext uri="{FF2B5EF4-FFF2-40B4-BE49-F238E27FC236}">
                <a16:creationId xmlns:a16="http://schemas.microsoft.com/office/drawing/2014/main" id="{41A31BBF-1017-4C93-8C1B-525D6B4099DB}"/>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sp>
        <p:nvSpPr>
          <p:cNvPr id="11" name="Rectangle 13">
            <a:extLst>
              <a:ext uri="{FF2B5EF4-FFF2-40B4-BE49-F238E27FC236}">
                <a16:creationId xmlns:a16="http://schemas.microsoft.com/office/drawing/2014/main" id="{ACCE60EB-BCA4-4873-B1A7-F4B87827517D}"/>
              </a:ext>
            </a:extLst>
          </p:cNvPr>
          <p:cNvSpPr>
            <a:spLocks noChangeArrowheads="1"/>
          </p:cNvSpPr>
          <p:nvPr/>
        </p:nvSpPr>
        <p:spPr bwMode="auto">
          <a:xfrm>
            <a:off x="277880" y="1194230"/>
            <a:ext cx="12190413" cy="2262158"/>
          </a:xfrm>
          <a:prstGeom prst="rect">
            <a:avLst/>
          </a:prstGeom>
          <a:noFill/>
          <a:ln>
            <a:noFill/>
          </a:ln>
        </p:spPr>
        <p:txBody>
          <a:bodyPr wrap="square" anchor="ctr">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spcBef>
                <a:spcPts val="600"/>
              </a:spcBef>
              <a:buClrTx/>
              <a:buSzTx/>
              <a:buFontTx/>
              <a:buNone/>
              <a:defRPr/>
            </a:pPr>
            <a:r>
              <a:rPr lang="en-US" altLang="zh-CN" sz="3600" dirty="0">
                <a:solidFill>
                  <a:srgbClr val="FF0000"/>
                </a:solidFill>
                <a:latin typeface="华光行书_CNKI" panose="02000500000000000000" pitchFamily="2" charset="-122"/>
                <a:ea typeface="华光行书_CNKI" panose="02000500000000000000" pitchFamily="2" charset="-122"/>
              </a:rPr>
              <a:t>return</a:t>
            </a:r>
            <a:endParaRPr lang="zh-CN" altLang="en-US" sz="3600" dirty="0">
              <a:solidFill>
                <a:srgbClr val="FF0000"/>
              </a:solidFill>
              <a:latin typeface="华光行书_CNKI" panose="02000500000000000000" pitchFamily="2" charset="-122"/>
              <a:ea typeface="华光行书_CNKI" panose="02000500000000000000" pitchFamily="2" charset="-122"/>
            </a:endParaRPr>
          </a:p>
          <a:p>
            <a:pPr eaLnBrk="1" hangingPunct="1">
              <a:spcBef>
                <a:spcPts val="600"/>
              </a:spcBef>
              <a:buClrTx/>
              <a:buSzTx/>
              <a:buFontTx/>
              <a:buNone/>
              <a:defRPr/>
            </a:pPr>
            <a:r>
              <a:rPr lang="zh-CN" altLang="en-US" sz="3000" dirty="0">
                <a:solidFill>
                  <a:srgbClr val="134F85"/>
                </a:solidFill>
                <a:latin typeface="华光行书_CNKI" panose="02000500000000000000" pitchFamily="2" charset="-122"/>
                <a:ea typeface="华光行书_CNKI" panose="02000500000000000000" pitchFamily="2" charset="-122"/>
              </a:rPr>
              <a:t>函数停止运行</a:t>
            </a:r>
            <a:r>
              <a:rPr lang="en-US" altLang="zh-CN" sz="3000" dirty="0">
                <a:solidFill>
                  <a:srgbClr val="134F85"/>
                </a:solidFill>
                <a:latin typeface="华光行书_CNKI" panose="02000500000000000000" pitchFamily="2" charset="-122"/>
                <a:ea typeface="华光行书_CNKI" panose="02000500000000000000" pitchFamily="2" charset="-122"/>
              </a:rPr>
              <a:t>,</a:t>
            </a:r>
            <a:r>
              <a:rPr lang="zh-CN" altLang="en-US" sz="3000" dirty="0">
                <a:solidFill>
                  <a:srgbClr val="134F85"/>
                </a:solidFill>
                <a:latin typeface="华光行书_CNKI" panose="02000500000000000000" pitchFamily="2" charset="-122"/>
                <a:ea typeface="华光行书_CNKI" panose="02000500000000000000" pitchFamily="2" charset="-122"/>
              </a:rPr>
              <a:t>返回一个值</a:t>
            </a:r>
            <a:r>
              <a:rPr lang="en-US" altLang="zh-CN" sz="3000" dirty="0">
                <a:solidFill>
                  <a:srgbClr val="134F85"/>
                </a:solidFill>
                <a:latin typeface="华光行书_CNKI" panose="02000500000000000000" pitchFamily="2" charset="-122"/>
                <a:ea typeface="华光行书_CNKI" panose="02000500000000000000" pitchFamily="2" charset="-122"/>
              </a:rPr>
              <a:t>,</a:t>
            </a:r>
            <a:r>
              <a:rPr lang="zh-CN" altLang="en-US" sz="3000" dirty="0">
                <a:solidFill>
                  <a:srgbClr val="134F85"/>
                </a:solidFill>
                <a:latin typeface="华光行书_CNKI" panose="02000500000000000000" pitchFamily="2" charset="-122"/>
                <a:ea typeface="华光行书_CNKI" panose="02000500000000000000" pitchFamily="2" charset="-122"/>
              </a:rPr>
              <a:t>返回到函数调用程序的下一条语句。</a:t>
            </a:r>
          </a:p>
          <a:p>
            <a:pPr eaLnBrk="1" hangingPunct="1">
              <a:spcBef>
                <a:spcPts val="600"/>
              </a:spcBef>
              <a:buClr>
                <a:srgbClr val="FF0000"/>
              </a:buClr>
              <a:buFont typeface="Wingdings" pitchFamily="2" charset="2"/>
              <a:buChar char="n"/>
              <a:defRPr/>
            </a:pPr>
            <a:r>
              <a:rPr lang="zh-CN" altLang="en-US" sz="3000" dirty="0">
                <a:solidFill>
                  <a:srgbClr val="134F85"/>
                </a:solidFill>
                <a:latin typeface="华光行书_CNKI" panose="02000500000000000000" pitchFamily="2" charset="-122"/>
                <a:ea typeface="华光行书_CNKI" panose="02000500000000000000" pitchFamily="2" charset="-122"/>
              </a:rPr>
              <a:t>有多个</a:t>
            </a:r>
            <a:r>
              <a:rPr lang="en-US" altLang="zh-CN" sz="3000" dirty="0">
                <a:solidFill>
                  <a:srgbClr val="134F85"/>
                </a:solidFill>
                <a:latin typeface="华光行书_CNKI" panose="02000500000000000000" pitchFamily="2" charset="-122"/>
                <a:ea typeface="华光行书_CNKI" panose="02000500000000000000" pitchFamily="2" charset="-122"/>
              </a:rPr>
              <a:t>return</a:t>
            </a:r>
            <a:r>
              <a:rPr lang="zh-CN" altLang="en-US" sz="3000" dirty="0">
                <a:solidFill>
                  <a:srgbClr val="134F85"/>
                </a:solidFill>
                <a:latin typeface="华光行书_CNKI" panose="02000500000000000000" pitchFamily="2" charset="-122"/>
                <a:ea typeface="华光行书_CNKI" panose="02000500000000000000" pitchFamily="2" charset="-122"/>
              </a:rPr>
              <a:t>语句</a:t>
            </a:r>
            <a:r>
              <a:rPr lang="en-US" altLang="zh-CN" sz="3000" dirty="0">
                <a:solidFill>
                  <a:srgbClr val="134F85"/>
                </a:solidFill>
                <a:latin typeface="华光行书_CNKI" panose="02000500000000000000" pitchFamily="2" charset="-122"/>
                <a:ea typeface="华光行书_CNKI" panose="02000500000000000000" pitchFamily="2" charset="-122"/>
              </a:rPr>
              <a:t>.</a:t>
            </a:r>
          </a:p>
          <a:p>
            <a:pPr eaLnBrk="1" hangingPunct="1">
              <a:spcBef>
                <a:spcPts val="600"/>
              </a:spcBef>
              <a:buClr>
                <a:srgbClr val="FF0000"/>
              </a:buClr>
              <a:buFont typeface="Wingdings" pitchFamily="2" charset="2"/>
              <a:buChar char="n"/>
              <a:defRPr/>
            </a:pPr>
            <a:r>
              <a:rPr lang="zh-CN" altLang="en-US" sz="3000" dirty="0">
                <a:solidFill>
                  <a:srgbClr val="134F85"/>
                </a:solidFill>
                <a:latin typeface="华光行书_CNKI" panose="02000500000000000000" pitchFamily="2" charset="-122"/>
                <a:ea typeface="华光行书_CNKI" panose="02000500000000000000" pitchFamily="2" charset="-122"/>
              </a:rPr>
              <a:t>没有</a:t>
            </a:r>
            <a:r>
              <a:rPr lang="en-US" altLang="zh-CN" sz="3000" dirty="0">
                <a:solidFill>
                  <a:srgbClr val="134F85"/>
                </a:solidFill>
                <a:latin typeface="华光行书_CNKI" panose="02000500000000000000" pitchFamily="2" charset="-122"/>
                <a:ea typeface="华光行书_CNKI" panose="02000500000000000000" pitchFamily="2" charset="-122"/>
              </a:rPr>
              <a:t>return </a:t>
            </a:r>
            <a:r>
              <a:rPr lang="zh-CN" altLang="en-US" sz="3000" dirty="0">
                <a:solidFill>
                  <a:srgbClr val="134F85"/>
                </a:solidFill>
                <a:latin typeface="华光行书_CNKI" panose="02000500000000000000" pitchFamily="2" charset="-122"/>
                <a:ea typeface="华光行书_CNKI" panose="02000500000000000000" pitchFamily="2" charset="-122"/>
              </a:rPr>
              <a:t>语句</a:t>
            </a:r>
            <a:endParaRPr lang="en-US" altLang="zh-CN" sz="3000" dirty="0">
              <a:solidFill>
                <a:srgbClr val="134F85"/>
              </a:solidFill>
              <a:latin typeface="华光行书_CNKI" panose="02000500000000000000" pitchFamily="2" charset="-122"/>
              <a:ea typeface="华光行书_CNKI" panose="02000500000000000000" pitchFamily="2" charset="-122"/>
            </a:endParaRPr>
          </a:p>
        </p:txBody>
      </p:sp>
      <p:sp>
        <p:nvSpPr>
          <p:cNvPr id="12" name="Rectangle 15">
            <a:extLst>
              <a:ext uri="{FF2B5EF4-FFF2-40B4-BE49-F238E27FC236}">
                <a16:creationId xmlns:a16="http://schemas.microsoft.com/office/drawing/2014/main" id="{D46C4439-BBA0-44D9-B5D9-D971C6EC3674}"/>
              </a:ext>
            </a:extLst>
          </p:cNvPr>
          <p:cNvSpPr>
            <a:spLocks noChangeArrowheads="1"/>
          </p:cNvSpPr>
          <p:nvPr/>
        </p:nvSpPr>
        <p:spPr bwMode="auto">
          <a:xfrm>
            <a:off x="3400932" y="4863474"/>
            <a:ext cx="5003446"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2800" b="0" dirty="0">
                <a:solidFill>
                  <a:srgbClr val="134F85"/>
                </a:solidFill>
                <a:latin typeface="Comic Sans MS" panose="030F0702030302020204" pitchFamily="66" charset="0"/>
              </a:rPr>
              <a:t>int </a:t>
            </a:r>
            <a:r>
              <a:rPr lang="en-US" altLang="zh-CN" sz="2800" b="0" dirty="0" err="1">
                <a:solidFill>
                  <a:srgbClr val="134F85"/>
                </a:solidFill>
                <a:latin typeface="Comic Sans MS" panose="030F0702030302020204" pitchFamily="66" charset="0"/>
              </a:rPr>
              <a:t>maxnum</a:t>
            </a:r>
            <a:r>
              <a:rPr lang="en-US" altLang="zh-CN" sz="2800" b="0" dirty="0">
                <a:solidFill>
                  <a:srgbClr val="134F85"/>
                </a:solidFill>
                <a:latin typeface="Comic Sans MS" panose="030F0702030302020204" pitchFamily="66" charset="0"/>
              </a:rPr>
              <a:t>(int a, int b)</a:t>
            </a:r>
          </a:p>
          <a:p>
            <a:r>
              <a:rPr lang="en-US" altLang="zh-CN" sz="2800" b="0" dirty="0">
                <a:solidFill>
                  <a:srgbClr val="134F85"/>
                </a:solidFill>
                <a:latin typeface="Comic Sans MS" panose="030F0702030302020204" pitchFamily="66" charset="0"/>
              </a:rPr>
              <a:t>{  if(a &gt; b) return a;</a:t>
            </a:r>
          </a:p>
          <a:p>
            <a:r>
              <a:rPr lang="en-US" altLang="zh-CN" sz="2800" b="0" dirty="0">
                <a:solidFill>
                  <a:srgbClr val="134F85"/>
                </a:solidFill>
                <a:latin typeface="Comic Sans MS" panose="030F0702030302020204" pitchFamily="66" charset="0"/>
              </a:rPr>
              <a:t>   return b;</a:t>
            </a:r>
          </a:p>
          <a:p>
            <a:r>
              <a:rPr lang="en-US" altLang="zh-CN" sz="2800" b="0" dirty="0">
                <a:solidFill>
                  <a:srgbClr val="134F85"/>
                </a:solidFill>
                <a:latin typeface="Comic Sans MS" panose="030F0702030302020204" pitchFamily="66" charset="0"/>
              </a:rPr>
              <a:t>}</a:t>
            </a:r>
          </a:p>
        </p:txBody>
      </p:sp>
      <p:sp>
        <p:nvSpPr>
          <p:cNvPr id="13" name="Rectangle 1">
            <a:extLst>
              <a:ext uri="{FF2B5EF4-FFF2-40B4-BE49-F238E27FC236}">
                <a16:creationId xmlns:a16="http://schemas.microsoft.com/office/drawing/2014/main" id="{6AEE7B06-9E43-4B1D-88AC-D96D472445FD}"/>
              </a:ext>
            </a:extLst>
          </p:cNvPr>
          <p:cNvSpPr>
            <a:spLocks noChangeArrowheads="1"/>
          </p:cNvSpPr>
          <p:nvPr/>
        </p:nvSpPr>
        <p:spPr bwMode="auto">
          <a:xfrm>
            <a:off x="7757203" y="3200637"/>
            <a:ext cx="4434004" cy="141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2800" b="0" dirty="0">
                <a:solidFill>
                  <a:srgbClr val="134F85"/>
                </a:solidFill>
                <a:latin typeface="Comic Sans MS" panose="030F0702030302020204" pitchFamily="66" charset="0"/>
              </a:rPr>
              <a:t>void Hello()</a:t>
            </a:r>
          </a:p>
          <a:p>
            <a:r>
              <a:rPr lang="en-US" altLang="zh-CN" sz="2800" b="0" dirty="0">
                <a:solidFill>
                  <a:srgbClr val="134F85"/>
                </a:solidFill>
                <a:latin typeface="Comic Sans MS" panose="030F0702030302020204" pitchFamily="66" charset="0"/>
              </a:rPr>
              <a:t>{ </a:t>
            </a:r>
            <a:r>
              <a:rPr lang="en-US" altLang="zh-CN" sz="2800" b="0" dirty="0" err="1">
                <a:solidFill>
                  <a:srgbClr val="134F85"/>
                </a:solidFill>
                <a:latin typeface="Comic Sans MS" panose="030F0702030302020204" pitchFamily="66" charset="0"/>
              </a:rPr>
              <a:t>cout</a:t>
            </a:r>
            <a:r>
              <a:rPr lang="en-US" altLang="zh-CN" sz="2800" b="0" dirty="0">
                <a:solidFill>
                  <a:srgbClr val="134F85"/>
                </a:solidFill>
                <a:latin typeface="Comic Sans MS" panose="030F0702030302020204" pitchFamily="66" charset="0"/>
              </a:rPr>
              <a:t>&lt;&lt;"</a:t>
            </a:r>
            <a:r>
              <a:rPr lang="en-US" altLang="zh-CN" sz="2800" b="0" dirty="0" err="1">
                <a:solidFill>
                  <a:srgbClr val="134F85"/>
                </a:solidFill>
                <a:latin typeface="Comic Sans MS" panose="030F0702030302020204" pitchFamily="66" charset="0"/>
              </a:rPr>
              <a:t>Hello,world</a:t>
            </a:r>
            <a:r>
              <a:rPr lang="en-US" altLang="zh-CN" sz="2800" b="0" dirty="0">
                <a:solidFill>
                  <a:srgbClr val="134F85"/>
                </a:solidFill>
                <a:latin typeface="Comic Sans MS" panose="030F0702030302020204" pitchFamily="66" charset="0"/>
              </a:rPr>
              <a:t> \n";</a:t>
            </a:r>
          </a:p>
          <a:p>
            <a:r>
              <a:rPr lang="en-US" altLang="zh-CN" sz="2800" b="0" dirty="0">
                <a:solidFill>
                  <a:srgbClr val="134F85"/>
                </a:solidFill>
                <a:latin typeface="Comic Sans MS" panose="030F0702030302020204" pitchFamily="66" charset="0"/>
              </a:rPr>
              <a:t>}</a:t>
            </a:r>
          </a:p>
        </p:txBody>
      </p:sp>
      <p:sp>
        <p:nvSpPr>
          <p:cNvPr id="15" name="Text Box 14">
            <a:extLst>
              <a:ext uri="{FF2B5EF4-FFF2-40B4-BE49-F238E27FC236}">
                <a16:creationId xmlns:a16="http://schemas.microsoft.com/office/drawing/2014/main" id="{EBCFDB68-F710-4F21-8129-B3B9D16F1779}"/>
              </a:ext>
            </a:extLst>
          </p:cNvPr>
          <p:cNvSpPr txBox="1">
            <a:spLocks noChangeArrowheads="1"/>
          </p:cNvSpPr>
          <p:nvPr/>
        </p:nvSpPr>
        <p:spPr bwMode="auto">
          <a:xfrm>
            <a:off x="106884" y="3611064"/>
            <a:ext cx="4895849"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000" b="1">
                <a:solidFill>
                  <a:schemeClr val="tx1"/>
                </a:solidFill>
                <a:latin typeface="Times New Roman" panose="02020603050405020304" pitchFamily="18" charset="0"/>
                <a:ea typeface="楷体_GB2312" pitchFamily="49" charset="-122"/>
              </a:defRPr>
            </a:lvl1pPr>
            <a:lvl2pPr marL="742950" indent="-285750">
              <a:defRPr sz="2000" b="1">
                <a:solidFill>
                  <a:schemeClr val="tx1"/>
                </a:solidFill>
                <a:latin typeface="Times New Roman" panose="02020603050405020304" pitchFamily="18" charset="0"/>
                <a:ea typeface="楷体_GB2312" pitchFamily="49" charset="-122"/>
              </a:defRPr>
            </a:lvl2pPr>
            <a:lvl3pPr marL="1143000" indent="-228600">
              <a:defRPr sz="2000" b="1">
                <a:solidFill>
                  <a:schemeClr val="tx1"/>
                </a:solidFill>
                <a:latin typeface="Times New Roman" panose="02020603050405020304" pitchFamily="18" charset="0"/>
                <a:ea typeface="楷体_GB2312" pitchFamily="49" charset="-122"/>
              </a:defRPr>
            </a:lvl3pPr>
            <a:lvl4pPr marL="1600200" indent="-228600">
              <a:defRPr sz="2000" b="1">
                <a:solidFill>
                  <a:schemeClr val="tx1"/>
                </a:solidFill>
                <a:latin typeface="Times New Roman" panose="02020603050405020304" pitchFamily="18" charset="0"/>
                <a:ea typeface="楷体_GB2312" pitchFamily="49" charset="-122"/>
              </a:defRPr>
            </a:lvl4pPr>
            <a:lvl5pPr marL="2057400" indent="-228600">
              <a:defRPr sz="2000" b="1">
                <a:solidFill>
                  <a:schemeClr val="tx1"/>
                </a:solidFill>
                <a:latin typeface="Times New Roman" panose="02020603050405020304" pitchFamily="18" charset="0"/>
                <a:ea typeface="楷体_GB2312" pitchFamily="49" charset="-122"/>
              </a:defRPr>
            </a:lvl5pPr>
            <a:lvl6pPr marL="25146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6pPr>
            <a:lvl7pPr marL="29718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7pPr>
            <a:lvl8pPr marL="34290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8pPr>
            <a:lvl9pPr marL="3886200" indent="-228600" eaLnBrk="0" fontAlgn="base" hangingPunct="0">
              <a:spcBef>
                <a:spcPct val="0"/>
              </a:spcBef>
              <a:spcAft>
                <a:spcPct val="0"/>
              </a:spcAft>
              <a:defRPr sz="2000" b="1">
                <a:solidFill>
                  <a:schemeClr val="tx1"/>
                </a:solidFill>
                <a:latin typeface="Times New Roman" panose="02020603050405020304" pitchFamily="18" charset="0"/>
                <a:ea typeface="楷体_GB2312" pitchFamily="49" charset="-122"/>
              </a:defRPr>
            </a:lvl9pPr>
          </a:lstStyle>
          <a:p>
            <a:r>
              <a:rPr lang="en-US" altLang="zh-CN" sz="2800" b="0" dirty="0">
                <a:solidFill>
                  <a:srgbClr val="134F85"/>
                </a:solidFill>
                <a:latin typeface="Comic Sans MS" panose="030F0702030302020204" pitchFamily="66" charset="0"/>
              </a:rPr>
              <a:t>int </a:t>
            </a:r>
            <a:r>
              <a:rPr lang="en-US" altLang="zh-CN" sz="2800" b="0" dirty="0" err="1">
                <a:solidFill>
                  <a:srgbClr val="134F85"/>
                </a:solidFill>
                <a:latin typeface="Comic Sans MS" panose="030F0702030302020204" pitchFamily="66" charset="0"/>
              </a:rPr>
              <a:t>maxnum</a:t>
            </a:r>
            <a:r>
              <a:rPr lang="en-US" altLang="zh-CN" sz="2800" b="0" dirty="0">
                <a:solidFill>
                  <a:srgbClr val="134F85"/>
                </a:solidFill>
                <a:latin typeface="Comic Sans MS" panose="030F0702030302020204" pitchFamily="66" charset="0"/>
              </a:rPr>
              <a:t>(int  x ,int  y)</a:t>
            </a:r>
          </a:p>
          <a:p>
            <a:r>
              <a:rPr lang="en-US" altLang="zh-CN" sz="2800" b="0" dirty="0">
                <a:solidFill>
                  <a:srgbClr val="134F85"/>
                </a:solidFill>
                <a:latin typeface="Comic Sans MS" panose="030F0702030302020204" pitchFamily="66" charset="0"/>
              </a:rPr>
              <a:t>return x&gt;=y? x : y ;</a:t>
            </a:r>
          </a:p>
          <a:p>
            <a:r>
              <a:rPr lang="en-US" altLang="zh-CN" sz="2800" b="0" dirty="0">
                <a:solidFill>
                  <a:srgbClr val="134F85"/>
                </a:solidFill>
                <a:latin typeface="Comic Sans MS" panose="030F0702030302020204" pitchFamily="66" charset="0"/>
              </a:rPr>
              <a:t>}</a:t>
            </a:r>
          </a:p>
        </p:txBody>
      </p:sp>
    </p:spTree>
    <p:extLst>
      <p:ext uri="{BB962C8B-B14F-4D97-AF65-F5344CB8AC3E}">
        <p14:creationId xmlns:p14="http://schemas.microsoft.com/office/powerpoint/2010/main" val="264088953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 calcmode="lin" valueType="num">
                                      <p:cBhvr>
                                        <p:cTn id="7" dur="500" fill="hold"/>
                                        <p:tgtEl>
                                          <p:spTgt spid="11">
                                            <p:txEl>
                                              <p:pRg st="1" end="1"/>
                                            </p:txEl>
                                          </p:spTgt>
                                        </p:tgtEl>
                                        <p:attrNameLst>
                                          <p:attrName>ppt_w</p:attrName>
                                        </p:attrNameLst>
                                      </p:cBhvr>
                                      <p:tavLst>
                                        <p:tav tm="0">
                                          <p:val>
                                            <p:fltVal val="0"/>
                                          </p:val>
                                        </p:tav>
                                        <p:tav tm="100000">
                                          <p:val>
                                            <p:strVal val="#ppt_w"/>
                                          </p:val>
                                        </p:tav>
                                      </p:tavLst>
                                    </p:anim>
                                    <p:anim calcmode="lin" valueType="num">
                                      <p:cBhvr>
                                        <p:cTn id="8" dur="500" fill="hold"/>
                                        <p:tgtEl>
                                          <p:spTgt spid="11">
                                            <p:txEl>
                                              <p:pRg st="1" end="1"/>
                                            </p:txEl>
                                          </p:spTgt>
                                        </p:tgtEl>
                                        <p:attrNameLst>
                                          <p:attrName>ppt_h</p:attrName>
                                        </p:attrNameLst>
                                      </p:cBhvr>
                                      <p:tavLst>
                                        <p:tav tm="0">
                                          <p:val>
                                            <p:fltVal val="0"/>
                                          </p:val>
                                        </p:tav>
                                        <p:tav tm="100000">
                                          <p:val>
                                            <p:strVal val="#ppt_h"/>
                                          </p:val>
                                        </p:tav>
                                      </p:tavLst>
                                    </p:anim>
                                    <p:animEffect transition="in" filter="fade">
                                      <p:cBhvr>
                                        <p:cTn id="9" dur="500"/>
                                        <p:tgtEl>
                                          <p:spTgt spid="11">
                                            <p:txEl>
                                              <p:pRg st="1" end="1"/>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0" fill="hold" nodeType="clickEffect">
                                  <p:stCondLst>
                                    <p:cond delay="0"/>
                                  </p:stCondLst>
                                  <p:childTnLst>
                                    <p:set>
                                      <p:cBhvr>
                                        <p:cTn id="13" dur="1" fill="hold">
                                          <p:stCondLst>
                                            <p:cond delay="0"/>
                                          </p:stCondLst>
                                        </p:cTn>
                                        <p:tgtEl>
                                          <p:spTgt spid="11">
                                            <p:txEl>
                                              <p:pRg st="2" end="2"/>
                                            </p:txEl>
                                          </p:spTgt>
                                        </p:tgtEl>
                                        <p:attrNameLst>
                                          <p:attrName>style.visibility</p:attrName>
                                        </p:attrNameLst>
                                      </p:cBhvr>
                                      <p:to>
                                        <p:strVal val="visible"/>
                                      </p:to>
                                    </p:set>
                                    <p:anim calcmode="lin" valueType="num">
                                      <p:cBhvr>
                                        <p:cTn id="14" dur="500" fill="hold"/>
                                        <p:tgtEl>
                                          <p:spTgt spid="11">
                                            <p:txEl>
                                              <p:pRg st="2" end="2"/>
                                            </p:txEl>
                                          </p:spTgt>
                                        </p:tgtEl>
                                        <p:attrNameLst>
                                          <p:attrName>ppt_w</p:attrName>
                                        </p:attrNameLst>
                                      </p:cBhvr>
                                      <p:tavLst>
                                        <p:tav tm="0">
                                          <p:val>
                                            <p:fltVal val="0"/>
                                          </p:val>
                                        </p:tav>
                                        <p:tav tm="100000">
                                          <p:val>
                                            <p:strVal val="#ppt_w"/>
                                          </p:val>
                                        </p:tav>
                                      </p:tavLst>
                                    </p:anim>
                                    <p:anim calcmode="lin" valueType="num">
                                      <p:cBhvr>
                                        <p:cTn id="15" dur="500" fill="hold"/>
                                        <p:tgtEl>
                                          <p:spTgt spid="11">
                                            <p:txEl>
                                              <p:pRg st="2" end="2"/>
                                            </p:txEl>
                                          </p:spTgt>
                                        </p:tgtEl>
                                        <p:attrNameLst>
                                          <p:attrName>ppt_h</p:attrName>
                                        </p:attrNameLst>
                                      </p:cBhvr>
                                      <p:tavLst>
                                        <p:tav tm="0">
                                          <p:val>
                                            <p:fltVal val="0"/>
                                          </p:val>
                                        </p:tav>
                                        <p:tav tm="100000">
                                          <p:val>
                                            <p:strVal val="#ppt_h"/>
                                          </p:val>
                                        </p:tav>
                                      </p:tavLst>
                                    </p:anim>
                                    <p:animEffect transition="in" filter="fade">
                                      <p:cBhvr>
                                        <p:cTn id="16" dur="500"/>
                                        <p:tgtEl>
                                          <p:spTgt spid="11">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0" fill="hold" nodeType="clickEffect">
                                  <p:stCondLst>
                                    <p:cond delay="0"/>
                                  </p:stCondLst>
                                  <p:childTnLst>
                                    <p:set>
                                      <p:cBhvr>
                                        <p:cTn id="20" dur="1" fill="hold">
                                          <p:stCondLst>
                                            <p:cond delay="0"/>
                                          </p:stCondLst>
                                        </p:cTn>
                                        <p:tgtEl>
                                          <p:spTgt spid="11">
                                            <p:txEl>
                                              <p:pRg st="3" end="3"/>
                                            </p:txEl>
                                          </p:spTgt>
                                        </p:tgtEl>
                                        <p:attrNameLst>
                                          <p:attrName>style.visibility</p:attrName>
                                        </p:attrNameLst>
                                      </p:cBhvr>
                                      <p:to>
                                        <p:strVal val="visible"/>
                                      </p:to>
                                    </p:set>
                                    <p:anim calcmode="lin" valueType="num">
                                      <p:cBhvr>
                                        <p:cTn id="21" dur="500" fill="hold"/>
                                        <p:tgtEl>
                                          <p:spTgt spid="11">
                                            <p:txEl>
                                              <p:pRg st="3" end="3"/>
                                            </p:txEl>
                                          </p:spTgt>
                                        </p:tgtEl>
                                        <p:attrNameLst>
                                          <p:attrName>ppt_w</p:attrName>
                                        </p:attrNameLst>
                                      </p:cBhvr>
                                      <p:tavLst>
                                        <p:tav tm="0">
                                          <p:val>
                                            <p:fltVal val="0"/>
                                          </p:val>
                                        </p:tav>
                                        <p:tav tm="100000">
                                          <p:val>
                                            <p:strVal val="#ppt_w"/>
                                          </p:val>
                                        </p:tav>
                                      </p:tavLst>
                                    </p:anim>
                                    <p:anim calcmode="lin" valueType="num">
                                      <p:cBhvr>
                                        <p:cTn id="22" dur="500" fill="hold"/>
                                        <p:tgtEl>
                                          <p:spTgt spid="11">
                                            <p:txEl>
                                              <p:pRg st="3" end="3"/>
                                            </p:txEl>
                                          </p:spTgt>
                                        </p:tgtEl>
                                        <p:attrNameLst>
                                          <p:attrName>ppt_h</p:attrName>
                                        </p:attrNameLst>
                                      </p:cBhvr>
                                      <p:tavLst>
                                        <p:tav tm="0">
                                          <p:val>
                                            <p:fltVal val="0"/>
                                          </p:val>
                                        </p:tav>
                                        <p:tav tm="100000">
                                          <p:val>
                                            <p:strVal val="#ppt_h"/>
                                          </p:val>
                                        </p:tav>
                                      </p:tavLst>
                                    </p:anim>
                                    <p:animEffect transition="in" filter="fade">
                                      <p:cBhvr>
                                        <p:cTn id="23" dur="500"/>
                                        <p:tgtEl>
                                          <p:spTgt spid="11">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500" fill="hold"/>
                                        <p:tgtEl>
                                          <p:spTgt spid="15"/>
                                        </p:tgtEl>
                                        <p:attrNameLst>
                                          <p:attrName>ppt_x</p:attrName>
                                        </p:attrNameLst>
                                      </p:cBhvr>
                                      <p:tavLst>
                                        <p:tav tm="0">
                                          <p:val>
                                            <p:strVal val="#ppt_x"/>
                                          </p:val>
                                        </p:tav>
                                        <p:tav tm="100000">
                                          <p:val>
                                            <p:strVal val="#ppt_x"/>
                                          </p:val>
                                        </p:tav>
                                      </p:tavLst>
                                    </p:anim>
                                    <p:anim calcmode="lin" valueType="num">
                                      <p:cBhvr additive="base">
                                        <p:cTn id="29"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fill="hold"/>
                                        <p:tgtEl>
                                          <p:spTgt spid="12"/>
                                        </p:tgtEl>
                                        <p:attrNameLst>
                                          <p:attrName>ppt_x</p:attrName>
                                        </p:attrNameLst>
                                      </p:cBhvr>
                                      <p:tavLst>
                                        <p:tav tm="0">
                                          <p:val>
                                            <p:strVal val="#ppt_x"/>
                                          </p:val>
                                        </p:tav>
                                        <p:tav tm="100000">
                                          <p:val>
                                            <p:strVal val="#ppt_x"/>
                                          </p:val>
                                        </p:tav>
                                      </p:tavLst>
                                    </p:anim>
                                    <p:anim calcmode="lin" valueType="num">
                                      <p:cBhvr additive="base">
                                        <p:cTn id="35"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5" presetClass="entr" presetSubtype="1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checkerboard(across)">
                                      <p:cBhvr>
                                        <p:cTn id="4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7" name="直线连接符 6"/>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5" name="文本框 4">
            <a:extLst>
              <a:ext uri="{FF2B5EF4-FFF2-40B4-BE49-F238E27FC236}">
                <a16:creationId xmlns:a16="http://schemas.microsoft.com/office/drawing/2014/main" id="{5FDD5969-5A9A-4645-9ED0-4F5EE2F32285}"/>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sp>
        <p:nvSpPr>
          <p:cNvPr id="6" name="Text Box 8">
            <a:extLst>
              <a:ext uri="{FF2B5EF4-FFF2-40B4-BE49-F238E27FC236}">
                <a16:creationId xmlns:a16="http://schemas.microsoft.com/office/drawing/2014/main" id="{715F0191-FEE8-4F9F-8E2E-7ACDEA1DF22A}"/>
              </a:ext>
            </a:extLst>
          </p:cNvPr>
          <p:cNvSpPr txBox="1">
            <a:spLocks noChangeArrowheads="1"/>
          </p:cNvSpPr>
          <p:nvPr/>
        </p:nvSpPr>
        <p:spPr bwMode="auto">
          <a:xfrm>
            <a:off x="-13653" y="1634632"/>
            <a:ext cx="3697144" cy="429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a:t>
            </a:r>
            <a:r>
              <a:rPr kumimoji="1" lang="en-US" altLang="zh-CN" sz="2400" dirty="0" err="1">
                <a:solidFill>
                  <a:srgbClr val="002060"/>
                </a:solidFill>
                <a:latin typeface="Comic Sans MS" panose="030F0702030302020204" pitchFamily="66" charset="0"/>
                <a:ea typeface="宋体" panose="02010600030101010101" pitchFamily="2" charset="-122"/>
                <a:cs typeface="Times New Roman" panose="02020603050405020304" pitchFamily="18" charset="0"/>
              </a:rPr>
              <a:t>maxnum</a:t>
            </a: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x ,int  y)</a:t>
            </a:r>
          </a:p>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  return  x&gt;=y? x : y ;</a:t>
            </a:r>
          </a:p>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a:t>
            </a:r>
          </a:p>
          <a:p>
            <a:pPr eaLnBrk="1" hangingPunct="1">
              <a:lnSpc>
                <a:spcPts val="3300"/>
              </a:lnSpc>
              <a:spcBef>
                <a:spcPct val="0"/>
              </a:spcBef>
              <a:buClrTx/>
              <a:buSzTx/>
              <a:buFontTx/>
              <a:buNone/>
            </a:pPr>
            <a:endPar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endParaRPr>
          </a:p>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main()</a:t>
            </a:r>
          </a:p>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a=10,b=20,c;</a:t>
            </a:r>
          </a:p>
          <a:p>
            <a:pPr eaLnBrk="1" hangingPunct="1">
              <a:lnSpc>
                <a:spcPts val="3300"/>
              </a:lnSpc>
              <a:spcBef>
                <a:spcPct val="0"/>
              </a:spcBef>
              <a:buClrTx/>
              <a:buSzTx/>
              <a:buFontTx/>
              <a:buNone/>
            </a:pPr>
            <a:r>
              <a:rPr kumimoji="1" lang="en-US" altLang="zh-CN" sz="2400" dirty="0">
                <a:solidFill>
                  <a:srgbClr val="FF0000"/>
                </a:solidFill>
                <a:latin typeface="Comic Sans MS" panose="030F0702030302020204" pitchFamily="66" charset="0"/>
                <a:ea typeface="宋体" panose="02010600030101010101" pitchFamily="2" charset="-122"/>
                <a:cs typeface="Times New Roman" panose="02020603050405020304" pitchFamily="18" charset="0"/>
              </a:rPr>
              <a:t>c=</a:t>
            </a:r>
            <a:r>
              <a:rPr kumimoji="1" lang="en-US" altLang="zh-CN" sz="2400" dirty="0" err="1">
                <a:solidFill>
                  <a:srgbClr val="FF0000"/>
                </a:solidFill>
                <a:latin typeface="Comic Sans MS" panose="030F0702030302020204" pitchFamily="66" charset="0"/>
                <a:ea typeface="宋体" panose="02010600030101010101" pitchFamily="2" charset="-122"/>
                <a:cs typeface="Times New Roman" panose="02020603050405020304" pitchFamily="18" charset="0"/>
              </a:rPr>
              <a:t>maxnum</a:t>
            </a:r>
            <a:r>
              <a:rPr kumimoji="1" lang="en-US" altLang="zh-CN" sz="2400" dirty="0">
                <a:solidFill>
                  <a:srgbClr val="FF0000"/>
                </a:solidFill>
                <a:latin typeface="Comic Sans MS" panose="030F0702030302020204" pitchFamily="66" charset="0"/>
                <a:ea typeface="宋体" panose="02010600030101010101" pitchFamily="2" charset="-122"/>
                <a:cs typeface="Times New Roman" panose="02020603050405020304" pitchFamily="18" charset="0"/>
              </a:rPr>
              <a:t>( a , b);</a:t>
            </a:r>
          </a:p>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 </a:t>
            </a:r>
            <a:r>
              <a:rPr kumimoji="1" lang="en-US" altLang="zh-CN" sz="2400" dirty="0" err="1">
                <a:solidFill>
                  <a:srgbClr val="002060"/>
                </a:solidFill>
                <a:latin typeface="Comic Sans MS" panose="030F0702030302020204" pitchFamily="66" charset="0"/>
                <a:ea typeface="宋体" panose="02010600030101010101" pitchFamily="2" charset="-122"/>
                <a:cs typeface="Times New Roman" panose="02020603050405020304" pitchFamily="18" charset="0"/>
              </a:rPr>
              <a:t>cout</a:t>
            </a: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&lt;&lt;c&lt;&lt;</a:t>
            </a:r>
            <a:r>
              <a:rPr kumimoji="1" lang="en-US" altLang="zh-CN" sz="2400" dirty="0" err="1">
                <a:solidFill>
                  <a:srgbClr val="002060"/>
                </a:solidFill>
                <a:latin typeface="Comic Sans MS" panose="030F0702030302020204" pitchFamily="66" charset="0"/>
                <a:ea typeface="宋体" panose="02010600030101010101" pitchFamily="2" charset="-122"/>
                <a:cs typeface="Times New Roman" panose="02020603050405020304" pitchFamily="18" charset="0"/>
              </a:rPr>
              <a:t>endl</a:t>
            </a: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a:t>
            </a:r>
          </a:p>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 return 0;</a:t>
            </a:r>
          </a:p>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a:t>
            </a:r>
          </a:p>
        </p:txBody>
      </p:sp>
      <p:sp>
        <p:nvSpPr>
          <p:cNvPr id="8" name="AutoShape 9">
            <a:extLst>
              <a:ext uri="{FF2B5EF4-FFF2-40B4-BE49-F238E27FC236}">
                <a16:creationId xmlns:a16="http://schemas.microsoft.com/office/drawing/2014/main" id="{D6BF33C8-5E31-4E4C-B588-114ED976DA7D}"/>
              </a:ext>
            </a:extLst>
          </p:cNvPr>
          <p:cNvSpPr>
            <a:spLocks/>
          </p:cNvSpPr>
          <p:nvPr/>
        </p:nvSpPr>
        <p:spPr bwMode="auto">
          <a:xfrm>
            <a:off x="2882251" y="4895848"/>
            <a:ext cx="1150937" cy="457200"/>
          </a:xfrm>
          <a:prstGeom prst="accentCallout2">
            <a:avLst>
              <a:gd name="adj1" fmla="val 25000"/>
              <a:gd name="adj2" fmla="val -9023"/>
              <a:gd name="adj3" fmla="val 25000"/>
              <a:gd name="adj4" fmla="val -49250"/>
              <a:gd name="adj5" fmla="val 88889"/>
              <a:gd name="adj6" fmla="val -74163"/>
            </a:avLst>
          </a:prstGeom>
          <a:noFill/>
          <a:ln w="9525">
            <a:solidFill>
              <a:srgbClr val="FF00FF"/>
            </a:solidFill>
            <a:miter lim="800000"/>
            <a:headEnd/>
            <a:tailEnd type="triangle" w="med" len="med"/>
          </a:ln>
          <a:extLst>
            <a:ext uri="{909E8E84-426E-40DD-AFC4-6F175D3DCCD1}">
              <a14:hiddenFill xmlns:a14="http://schemas.microsoft.com/office/drawing/2010/main">
                <a:solidFill>
                  <a:srgbClr val="FFFFFF"/>
                </a:solidFill>
              </a14:hiddenFill>
            </a:ext>
          </a:extLst>
        </p:spPr>
        <p:txBody>
          <a:bodyPr lIns="90000" tIns="46800" rIns="90000" bIns="46800"/>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zh-CN" altLang="en-US" sz="3000" dirty="0">
                <a:solidFill>
                  <a:srgbClr val="FF0000"/>
                </a:solidFill>
                <a:latin typeface="Arial" panose="020B0604020202020204" pitchFamily="34" charset="0"/>
              </a:rPr>
              <a:t>实参</a:t>
            </a:r>
          </a:p>
        </p:txBody>
      </p:sp>
      <p:sp>
        <p:nvSpPr>
          <p:cNvPr id="9" name="AutoShape 10">
            <a:extLst>
              <a:ext uri="{FF2B5EF4-FFF2-40B4-BE49-F238E27FC236}">
                <a16:creationId xmlns:a16="http://schemas.microsoft.com/office/drawing/2014/main" id="{9D5F4B1A-A874-4AEC-94A9-743B6AC092EA}"/>
              </a:ext>
            </a:extLst>
          </p:cNvPr>
          <p:cNvSpPr>
            <a:spLocks/>
          </p:cNvSpPr>
          <p:nvPr/>
        </p:nvSpPr>
        <p:spPr bwMode="auto">
          <a:xfrm>
            <a:off x="3336846" y="2183353"/>
            <a:ext cx="1042987" cy="662634"/>
          </a:xfrm>
          <a:prstGeom prst="accentCallout2">
            <a:avLst>
              <a:gd name="adj1" fmla="val -3569"/>
              <a:gd name="adj2" fmla="val -7634"/>
              <a:gd name="adj3" fmla="val 5954"/>
              <a:gd name="adj4" fmla="val -47861"/>
              <a:gd name="adj5" fmla="val -33108"/>
              <a:gd name="adj6" fmla="val -77223"/>
            </a:avLst>
          </a:prstGeom>
          <a:noFill/>
          <a:ln w="9525">
            <a:solidFill>
              <a:srgbClr val="FF00FF"/>
            </a:solidFill>
            <a:miter lim="800000"/>
            <a:headEnd/>
            <a:tailEnd type="triangle" w="med" len="med"/>
          </a:ln>
          <a:extLst>
            <a:ext uri="{909E8E84-426E-40DD-AFC4-6F175D3DCCD1}">
              <a14:hiddenFill xmlns:a14="http://schemas.microsoft.com/office/drawing/2010/main">
                <a:solidFill>
                  <a:srgbClr val="FFFFFF"/>
                </a:solidFill>
              </a14:hiddenFill>
            </a:ext>
          </a:extLst>
        </p:spPr>
        <p:txBody>
          <a:bodyPr lIns="90000" tIns="46800" rIns="90000" bIns="46800"/>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zh-CN" altLang="en-US" sz="3000" dirty="0">
                <a:solidFill>
                  <a:srgbClr val="FF0000"/>
                </a:solidFill>
                <a:latin typeface="Arial" panose="020B0604020202020204" pitchFamily="34" charset="0"/>
              </a:rPr>
              <a:t>形参</a:t>
            </a:r>
          </a:p>
        </p:txBody>
      </p:sp>
      <p:sp>
        <p:nvSpPr>
          <p:cNvPr id="32" name="Rectangle 4">
            <a:extLst>
              <a:ext uri="{FF2B5EF4-FFF2-40B4-BE49-F238E27FC236}">
                <a16:creationId xmlns:a16="http://schemas.microsoft.com/office/drawing/2014/main" id="{DE1B5F99-123E-4E1D-B925-99FE8B15FAA4}"/>
              </a:ext>
            </a:extLst>
          </p:cNvPr>
          <p:cNvSpPr txBox="1">
            <a:spLocks noChangeArrowheads="1"/>
          </p:cNvSpPr>
          <p:nvPr/>
        </p:nvSpPr>
        <p:spPr>
          <a:xfrm>
            <a:off x="145400" y="1093424"/>
            <a:ext cx="6624638" cy="584775"/>
          </a:xfrm>
          <a:prstGeom prst="rect">
            <a:avLst/>
          </a:prstGeom>
        </p:spPr>
        <p:txBody>
          <a:bodyPr>
            <a:spAutoFit/>
          </a:bodyPr>
          <a:lstStyle>
            <a:lvl1pPr algn="ctr" defTabSz="609600" rtl="0" eaLnBrk="1" latinLnBrk="0" hangingPunct="1">
              <a:spcBef>
                <a:spcPct val="0"/>
              </a:spcBef>
              <a:buNone/>
              <a:defRPr sz="5865" kern="1200">
                <a:solidFill>
                  <a:schemeClr val="tx1"/>
                </a:solidFill>
                <a:latin typeface="+mj-lt"/>
                <a:ea typeface="+mj-ea"/>
                <a:cs typeface="+mj-cs"/>
              </a:defRPr>
            </a:lvl1pPr>
          </a:lstStyle>
          <a:p>
            <a:pPr algn="l">
              <a:defRPr/>
            </a:pPr>
            <a:r>
              <a:rPr kumimoji="1" lang="zh-CN" altLang="en-US" sz="3200" b="1" dirty="0">
                <a:solidFill>
                  <a:srgbClr val="FF0000"/>
                </a:solidFill>
                <a:latin typeface="华光行书_CNKI" panose="02000500000000000000" pitchFamily="2" charset="-122"/>
                <a:ea typeface="华光行书_CNKI" panose="02000500000000000000" pitchFamily="2" charset="-122"/>
              </a:rPr>
              <a:t>函数调用</a:t>
            </a:r>
          </a:p>
        </p:txBody>
      </p:sp>
      <p:sp>
        <p:nvSpPr>
          <p:cNvPr id="10" name="Text Box 6">
            <a:extLst>
              <a:ext uri="{FF2B5EF4-FFF2-40B4-BE49-F238E27FC236}">
                <a16:creationId xmlns:a16="http://schemas.microsoft.com/office/drawing/2014/main" id="{8A3BE274-C0C2-43BD-A971-73767031852E}"/>
              </a:ext>
            </a:extLst>
          </p:cNvPr>
          <p:cNvSpPr txBox="1">
            <a:spLocks noChangeArrowheads="1"/>
          </p:cNvSpPr>
          <p:nvPr/>
        </p:nvSpPr>
        <p:spPr bwMode="auto">
          <a:xfrm>
            <a:off x="4396540" y="1234431"/>
            <a:ext cx="6659563" cy="457200"/>
          </a:xfrm>
          <a:prstGeom prst="rect">
            <a:avLst/>
          </a:prstGeom>
          <a:noFill/>
          <a:ln>
            <a:noFill/>
          </a:ln>
        </p:spPr>
        <p:txBody>
          <a:bodyPr>
            <a:spAutoFit/>
          </a:bodyPr>
          <a:lstStyle>
            <a:lvl1pPr marL="342900" indent="-342900">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lvl="1">
              <a:spcBef>
                <a:spcPct val="0"/>
              </a:spcBef>
              <a:buClr>
                <a:srgbClr val="FF0000"/>
              </a:buClr>
              <a:buSzPct val="70000"/>
              <a:defRPr/>
            </a:pPr>
            <a:r>
              <a:rPr kumimoji="1" lang="zh-CN" altLang="en-US" sz="2400" dirty="0">
                <a:solidFill>
                  <a:srgbClr val="104E87"/>
                </a:solidFill>
                <a:latin typeface="华光行书_CNKI" panose="02000500000000000000" pitchFamily="2" charset="-122"/>
                <a:ea typeface="华光行书_CNKI" panose="02000500000000000000" pitchFamily="2" charset="-122"/>
              </a:rPr>
              <a:t>一个源程序文件由一个或多个函数组成</a:t>
            </a:r>
          </a:p>
        </p:txBody>
      </p:sp>
      <p:sp>
        <p:nvSpPr>
          <p:cNvPr id="11" name="Text Box 7">
            <a:extLst>
              <a:ext uri="{FF2B5EF4-FFF2-40B4-BE49-F238E27FC236}">
                <a16:creationId xmlns:a16="http://schemas.microsoft.com/office/drawing/2014/main" id="{40B062C2-60D1-4E2F-A7DB-74FB8FA2C31E}"/>
              </a:ext>
            </a:extLst>
          </p:cNvPr>
          <p:cNvSpPr txBox="1">
            <a:spLocks noChangeArrowheads="1"/>
          </p:cNvSpPr>
          <p:nvPr/>
        </p:nvSpPr>
        <p:spPr bwMode="auto">
          <a:xfrm>
            <a:off x="4396540" y="1745692"/>
            <a:ext cx="7667626" cy="461665"/>
          </a:xfrm>
          <a:prstGeom prst="rect">
            <a:avLst/>
          </a:prstGeom>
          <a:noFill/>
          <a:ln>
            <a:noFill/>
          </a:ln>
        </p:spPr>
        <p:txBody>
          <a:bodyPr>
            <a:spAutoFit/>
          </a:bodyPr>
          <a:lstStyle>
            <a:lvl1pPr marL="342900" indent="-342900">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lvl="1">
              <a:spcBef>
                <a:spcPct val="0"/>
              </a:spcBef>
              <a:buClr>
                <a:srgbClr val="FF0000"/>
              </a:buClr>
              <a:buSzPct val="70000"/>
              <a:defRPr/>
            </a:pPr>
            <a:r>
              <a:rPr kumimoji="1" lang="zh-CN" altLang="en-US" sz="2400" dirty="0">
                <a:solidFill>
                  <a:srgbClr val="104E87"/>
                </a:solidFill>
                <a:latin typeface="华光行书_CNKI" panose="02000500000000000000" pitchFamily="2" charset="-122"/>
                <a:ea typeface="华光行书_CNKI" panose="02000500000000000000" pitchFamily="2" charset="-122"/>
              </a:rPr>
              <a:t>程序的执行从</a:t>
            </a:r>
            <a:r>
              <a:rPr kumimoji="1" lang="en-US" altLang="zh-CN" sz="2400" dirty="0">
                <a:solidFill>
                  <a:srgbClr val="104E87"/>
                </a:solidFill>
                <a:latin typeface="华光行书_CNKI" panose="02000500000000000000" pitchFamily="2" charset="-122"/>
                <a:ea typeface="华光行书_CNKI" panose="02000500000000000000" pitchFamily="2" charset="-122"/>
              </a:rPr>
              <a:t>main</a:t>
            </a:r>
            <a:r>
              <a:rPr kumimoji="1" lang="zh-CN" altLang="en-US" sz="2400" dirty="0">
                <a:solidFill>
                  <a:srgbClr val="104E87"/>
                </a:solidFill>
                <a:latin typeface="华光行书_CNKI" panose="02000500000000000000" pitchFamily="2" charset="-122"/>
                <a:ea typeface="华光行书_CNKI" panose="02000500000000000000" pitchFamily="2" charset="-122"/>
              </a:rPr>
              <a:t>函数开始，并回到</a:t>
            </a:r>
            <a:r>
              <a:rPr kumimoji="1" lang="en-US" altLang="zh-CN" sz="2400" dirty="0">
                <a:solidFill>
                  <a:srgbClr val="104E87"/>
                </a:solidFill>
                <a:latin typeface="华光行书_CNKI" panose="02000500000000000000" pitchFamily="2" charset="-122"/>
                <a:ea typeface="华光行书_CNKI" panose="02000500000000000000" pitchFamily="2" charset="-122"/>
              </a:rPr>
              <a:t>main</a:t>
            </a:r>
            <a:r>
              <a:rPr kumimoji="1" lang="zh-CN" altLang="en-US" sz="2400" dirty="0">
                <a:solidFill>
                  <a:srgbClr val="104E87"/>
                </a:solidFill>
                <a:latin typeface="华光行书_CNKI" panose="02000500000000000000" pitchFamily="2" charset="-122"/>
                <a:ea typeface="华光行书_CNKI" panose="02000500000000000000" pitchFamily="2" charset="-122"/>
              </a:rPr>
              <a:t>函数结束</a:t>
            </a:r>
          </a:p>
        </p:txBody>
      </p:sp>
      <p:sp>
        <p:nvSpPr>
          <p:cNvPr id="12" name="Text Box 8">
            <a:extLst>
              <a:ext uri="{FF2B5EF4-FFF2-40B4-BE49-F238E27FC236}">
                <a16:creationId xmlns:a16="http://schemas.microsoft.com/office/drawing/2014/main" id="{9F62C6F6-3320-444D-8BF7-E3BB464CCFDE}"/>
              </a:ext>
            </a:extLst>
          </p:cNvPr>
          <p:cNvSpPr txBox="1">
            <a:spLocks noChangeArrowheads="1"/>
          </p:cNvSpPr>
          <p:nvPr/>
        </p:nvSpPr>
        <p:spPr bwMode="auto">
          <a:xfrm>
            <a:off x="4396540" y="2261418"/>
            <a:ext cx="6659563" cy="457200"/>
          </a:xfrm>
          <a:prstGeom prst="rect">
            <a:avLst/>
          </a:prstGeom>
          <a:noFill/>
          <a:ln>
            <a:noFill/>
          </a:ln>
        </p:spPr>
        <p:txBody>
          <a:bodyPr>
            <a:spAutoFit/>
          </a:bodyPr>
          <a:lstStyle>
            <a:lvl1pPr marL="342900" indent="-342900">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lvl="1">
              <a:spcBef>
                <a:spcPct val="0"/>
              </a:spcBef>
              <a:buClr>
                <a:srgbClr val="FF0000"/>
              </a:buClr>
              <a:buSzPct val="70000"/>
              <a:defRPr/>
            </a:pPr>
            <a:r>
              <a:rPr kumimoji="1" lang="zh-CN" altLang="en-US" sz="2400" dirty="0">
                <a:solidFill>
                  <a:srgbClr val="104E87"/>
                </a:solidFill>
                <a:latin typeface="华光行书_CNKI" panose="02000500000000000000" pitchFamily="2" charset="-122"/>
                <a:ea typeface="华光行书_CNKI" panose="02000500000000000000" pitchFamily="2" charset="-122"/>
              </a:rPr>
              <a:t>函数之间可以相互调用，或调用自身</a:t>
            </a:r>
          </a:p>
        </p:txBody>
      </p:sp>
      <p:sp>
        <p:nvSpPr>
          <p:cNvPr id="13" name="Rectangle 9">
            <a:extLst>
              <a:ext uri="{FF2B5EF4-FFF2-40B4-BE49-F238E27FC236}">
                <a16:creationId xmlns:a16="http://schemas.microsoft.com/office/drawing/2014/main" id="{94419F4F-84E0-4610-8346-98202E16A430}"/>
              </a:ext>
            </a:extLst>
          </p:cNvPr>
          <p:cNvSpPr>
            <a:spLocks noChangeArrowheads="1"/>
          </p:cNvSpPr>
          <p:nvPr/>
        </p:nvSpPr>
        <p:spPr bwMode="auto">
          <a:xfrm>
            <a:off x="4414003" y="2772678"/>
            <a:ext cx="5329238" cy="457200"/>
          </a:xfrm>
          <a:prstGeom prst="rect">
            <a:avLst/>
          </a:prstGeom>
          <a:noFill/>
          <a:ln>
            <a:noFill/>
          </a:ln>
        </p:spPr>
        <p:txBody>
          <a:bodyPr>
            <a:spAutoFit/>
          </a:bodyPr>
          <a:lstStyle>
            <a:lvl1pPr marL="342900" indent="-342900">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lvl="1" eaLnBrk="1" hangingPunct="1">
              <a:spcBef>
                <a:spcPct val="0"/>
              </a:spcBef>
              <a:buClr>
                <a:srgbClr val="FF0000"/>
              </a:buClr>
              <a:buSzPct val="70000"/>
              <a:defRPr/>
            </a:pPr>
            <a:r>
              <a:rPr kumimoji="1" lang="zh-CN" altLang="en-US" sz="2400" dirty="0">
                <a:solidFill>
                  <a:srgbClr val="104E87"/>
                </a:solidFill>
                <a:latin typeface="华光行书_CNKI" panose="02000500000000000000" pitchFamily="2" charset="-122"/>
                <a:ea typeface="华光行书_CNKI" panose="02000500000000000000" pitchFamily="2" charset="-122"/>
              </a:rPr>
              <a:t>不能调用</a:t>
            </a:r>
            <a:r>
              <a:rPr kumimoji="1" lang="en-US" altLang="zh-CN" sz="2400" dirty="0">
                <a:solidFill>
                  <a:srgbClr val="104E87"/>
                </a:solidFill>
                <a:latin typeface="华光行书_CNKI" panose="02000500000000000000" pitchFamily="2" charset="-122"/>
                <a:ea typeface="华光行书_CNKI" panose="02000500000000000000" pitchFamily="2" charset="-122"/>
              </a:rPr>
              <a:t>main</a:t>
            </a:r>
            <a:r>
              <a:rPr kumimoji="1" lang="zh-CN" altLang="en-US" sz="2400" dirty="0">
                <a:solidFill>
                  <a:srgbClr val="104E87"/>
                </a:solidFill>
                <a:latin typeface="华光行书_CNKI" panose="02000500000000000000" pitchFamily="2" charset="-122"/>
                <a:ea typeface="华光行书_CNKI" panose="02000500000000000000" pitchFamily="2" charset="-122"/>
              </a:rPr>
              <a:t>函数</a:t>
            </a:r>
          </a:p>
        </p:txBody>
      </p:sp>
      <p:sp>
        <p:nvSpPr>
          <p:cNvPr id="15" name="Text Box 2054">
            <a:extLst>
              <a:ext uri="{FF2B5EF4-FFF2-40B4-BE49-F238E27FC236}">
                <a16:creationId xmlns:a16="http://schemas.microsoft.com/office/drawing/2014/main" id="{66AD2396-0F21-4556-9FF0-56F162EC79FD}"/>
              </a:ext>
            </a:extLst>
          </p:cNvPr>
          <p:cNvSpPr txBox="1">
            <a:spLocks noChangeArrowheads="1"/>
          </p:cNvSpPr>
          <p:nvPr/>
        </p:nvSpPr>
        <p:spPr bwMode="auto">
          <a:xfrm>
            <a:off x="5071228" y="3394874"/>
            <a:ext cx="1673225" cy="2590800"/>
          </a:xfrm>
          <a:prstGeom prst="rect">
            <a:avLst/>
          </a:prstGeom>
          <a:noFill/>
          <a:ln w="9525">
            <a:noFill/>
            <a:miter lim="800000"/>
            <a:headEnd/>
            <a:tailEnd/>
          </a:ln>
        </p:spPr>
        <p:txBody>
          <a:bodyPr/>
          <a:lstStyle/>
          <a:p>
            <a:pPr algn="just">
              <a:lnSpc>
                <a:spcPct val="115000"/>
              </a:lnSpc>
              <a:defRPr/>
            </a:pPr>
            <a:r>
              <a:rPr lang="en-US" altLang="zh-CN" sz="2800">
                <a:solidFill>
                  <a:srgbClr val="104E87"/>
                </a:solidFill>
                <a:latin typeface="华光行书_CNKI" panose="02000500000000000000" pitchFamily="2" charset="-122"/>
                <a:ea typeface="华光行书_CNKI" panose="02000500000000000000" pitchFamily="2" charset="-122"/>
              </a:rPr>
              <a:t>main{}</a:t>
            </a:r>
          </a:p>
          <a:p>
            <a:pPr algn="just">
              <a:lnSpc>
                <a:spcPct val="115000"/>
              </a:lnSpc>
              <a:defRPr/>
            </a:pPr>
            <a:endParaRPr lang="en-US" altLang="zh-CN" sz="2800">
              <a:solidFill>
                <a:srgbClr val="104E87"/>
              </a:solidFill>
              <a:latin typeface="华光行书_CNKI" panose="02000500000000000000" pitchFamily="2" charset="-122"/>
              <a:ea typeface="华光行书_CNKI" panose="02000500000000000000" pitchFamily="2" charset="-122"/>
            </a:endParaRPr>
          </a:p>
          <a:p>
            <a:pPr algn="just">
              <a:lnSpc>
                <a:spcPct val="115000"/>
              </a:lnSpc>
              <a:defRPr/>
            </a:pPr>
            <a:r>
              <a:rPr lang="zh-CN" altLang="en-US" sz="2800">
                <a:solidFill>
                  <a:srgbClr val="104E87"/>
                </a:solidFill>
                <a:latin typeface="华光行书_CNKI" panose="02000500000000000000" pitchFamily="2" charset="-122"/>
                <a:ea typeface="华光行书_CNKI" panose="02000500000000000000" pitchFamily="2" charset="-122"/>
              </a:rPr>
              <a:t>调</a:t>
            </a:r>
            <a:r>
              <a:rPr lang="en-US" altLang="zh-CN" sz="2800">
                <a:solidFill>
                  <a:srgbClr val="104E87"/>
                </a:solidFill>
                <a:latin typeface="华光行书_CNKI" panose="02000500000000000000" pitchFamily="2" charset="-122"/>
                <a:ea typeface="华光行书_CNKI" panose="02000500000000000000" pitchFamily="2" charset="-122"/>
              </a:rPr>
              <a:t>fun1()</a:t>
            </a:r>
          </a:p>
          <a:p>
            <a:pPr algn="just">
              <a:lnSpc>
                <a:spcPct val="115000"/>
              </a:lnSpc>
              <a:defRPr/>
            </a:pPr>
            <a:endParaRPr lang="en-US" altLang="zh-CN" sz="2800">
              <a:solidFill>
                <a:srgbClr val="104E87"/>
              </a:solidFill>
              <a:latin typeface="华光行书_CNKI" panose="02000500000000000000" pitchFamily="2" charset="-122"/>
              <a:ea typeface="华光行书_CNKI" panose="02000500000000000000" pitchFamily="2" charset="-122"/>
            </a:endParaRPr>
          </a:p>
          <a:p>
            <a:pPr algn="just">
              <a:lnSpc>
                <a:spcPct val="115000"/>
              </a:lnSpc>
              <a:defRPr/>
            </a:pPr>
            <a:r>
              <a:rPr lang="zh-CN" altLang="en-US" sz="2800">
                <a:solidFill>
                  <a:srgbClr val="104E87"/>
                </a:solidFill>
                <a:latin typeface="华光行书_CNKI" panose="02000500000000000000" pitchFamily="2" charset="-122"/>
                <a:ea typeface="华光行书_CNKI" panose="02000500000000000000" pitchFamily="2" charset="-122"/>
              </a:rPr>
              <a:t>结束</a:t>
            </a:r>
          </a:p>
        </p:txBody>
      </p:sp>
      <p:sp>
        <p:nvSpPr>
          <p:cNvPr id="16" name="Text Box 2055">
            <a:extLst>
              <a:ext uri="{FF2B5EF4-FFF2-40B4-BE49-F238E27FC236}">
                <a16:creationId xmlns:a16="http://schemas.microsoft.com/office/drawing/2014/main" id="{F614CE5F-34CC-4C67-8928-1EA05107A465}"/>
              </a:ext>
            </a:extLst>
          </p:cNvPr>
          <p:cNvSpPr txBox="1">
            <a:spLocks noChangeArrowheads="1"/>
          </p:cNvSpPr>
          <p:nvPr/>
        </p:nvSpPr>
        <p:spPr bwMode="auto">
          <a:xfrm>
            <a:off x="7663616" y="3394874"/>
            <a:ext cx="1673225" cy="2590800"/>
          </a:xfrm>
          <a:prstGeom prst="rect">
            <a:avLst/>
          </a:prstGeom>
          <a:noFill/>
          <a:ln w="9525">
            <a:noFill/>
            <a:miter lim="800000"/>
            <a:headEnd/>
            <a:tailEnd/>
          </a:ln>
        </p:spPr>
        <p:txBody>
          <a:bodyPr/>
          <a:lstStyle/>
          <a:p>
            <a:pPr algn="just">
              <a:lnSpc>
                <a:spcPct val="115000"/>
              </a:lnSpc>
              <a:defRPr/>
            </a:pPr>
            <a:r>
              <a:rPr lang="en-US" altLang="zh-CN" sz="2800">
                <a:solidFill>
                  <a:srgbClr val="104E87"/>
                </a:solidFill>
                <a:latin typeface="华光行书_CNKI" panose="02000500000000000000" pitchFamily="2" charset="-122"/>
                <a:ea typeface="华光行书_CNKI" panose="02000500000000000000" pitchFamily="2" charset="-122"/>
              </a:rPr>
              <a:t>fun1()</a:t>
            </a:r>
          </a:p>
          <a:p>
            <a:pPr algn="just">
              <a:lnSpc>
                <a:spcPct val="115000"/>
              </a:lnSpc>
              <a:defRPr/>
            </a:pPr>
            <a:endParaRPr lang="en-US" altLang="zh-CN" sz="2800">
              <a:solidFill>
                <a:srgbClr val="104E87"/>
              </a:solidFill>
              <a:latin typeface="华光行书_CNKI" panose="02000500000000000000" pitchFamily="2" charset="-122"/>
              <a:ea typeface="华光行书_CNKI" panose="02000500000000000000" pitchFamily="2" charset="-122"/>
            </a:endParaRPr>
          </a:p>
          <a:p>
            <a:pPr algn="just">
              <a:lnSpc>
                <a:spcPct val="115000"/>
              </a:lnSpc>
              <a:defRPr/>
            </a:pPr>
            <a:r>
              <a:rPr lang="zh-CN" altLang="en-US" sz="2800">
                <a:solidFill>
                  <a:srgbClr val="104E87"/>
                </a:solidFill>
                <a:latin typeface="华光行书_CNKI" panose="02000500000000000000" pitchFamily="2" charset="-122"/>
                <a:ea typeface="华光行书_CNKI" panose="02000500000000000000" pitchFamily="2" charset="-122"/>
              </a:rPr>
              <a:t>调</a:t>
            </a:r>
            <a:r>
              <a:rPr lang="en-US" altLang="zh-CN" sz="2800">
                <a:solidFill>
                  <a:srgbClr val="104E87"/>
                </a:solidFill>
                <a:latin typeface="华光行书_CNKI" panose="02000500000000000000" pitchFamily="2" charset="-122"/>
                <a:ea typeface="华光行书_CNKI" panose="02000500000000000000" pitchFamily="2" charset="-122"/>
              </a:rPr>
              <a:t>fun2()</a:t>
            </a:r>
          </a:p>
          <a:p>
            <a:pPr algn="just">
              <a:lnSpc>
                <a:spcPct val="115000"/>
              </a:lnSpc>
              <a:defRPr/>
            </a:pPr>
            <a:endParaRPr lang="en-US" altLang="zh-CN" sz="2800">
              <a:solidFill>
                <a:srgbClr val="104E87"/>
              </a:solidFill>
              <a:latin typeface="华光行书_CNKI" panose="02000500000000000000" pitchFamily="2" charset="-122"/>
              <a:ea typeface="华光行书_CNKI" panose="02000500000000000000" pitchFamily="2" charset="-122"/>
            </a:endParaRPr>
          </a:p>
          <a:p>
            <a:pPr algn="just">
              <a:lnSpc>
                <a:spcPct val="115000"/>
              </a:lnSpc>
              <a:defRPr/>
            </a:pPr>
            <a:r>
              <a:rPr lang="zh-CN" altLang="en-US" sz="2800">
                <a:solidFill>
                  <a:srgbClr val="104E87"/>
                </a:solidFill>
                <a:latin typeface="华光行书_CNKI" panose="02000500000000000000" pitchFamily="2" charset="-122"/>
                <a:ea typeface="华光行书_CNKI" panose="02000500000000000000" pitchFamily="2" charset="-122"/>
              </a:rPr>
              <a:t>返回</a:t>
            </a:r>
          </a:p>
        </p:txBody>
      </p:sp>
      <p:sp>
        <p:nvSpPr>
          <p:cNvPr id="17" name="Text Box 2056">
            <a:extLst>
              <a:ext uri="{FF2B5EF4-FFF2-40B4-BE49-F238E27FC236}">
                <a16:creationId xmlns:a16="http://schemas.microsoft.com/office/drawing/2014/main" id="{74FB955A-A1AA-46BE-820E-C038BE1F365F}"/>
              </a:ext>
            </a:extLst>
          </p:cNvPr>
          <p:cNvSpPr txBox="1">
            <a:spLocks noChangeArrowheads="1"/>
          </p:cNvSpPr>
          <p:nvPr/>
        </p:nvSpPr>
        <p:spPr bwMode="auto">
          <a:xfrm>
            <a:off x="10256003" y="3394874"/>
            <a:ext cx="1673225" cy="2590800"/>
          </a:xfrm>
          <a:prstGeom prst="rect">
            <a:avLst/>
          </a:prstGeom>
          <a:noFill/>
          <a:ln w="9525">
            <a:noFill/>
            <a:miter lim="800000"/>
            <a:headEnd/>
            <a:tailEnd/>
          </a:ln>
        </p:spPr>
        <p:txBody>
          <a:bodyPr/>
          <a:lstStyle/>
          <a:p>
            <a:pPr algn="just">
              <a:lnSpc>
                <a:spcPct val="115000"/>
              </a:lnSpc>
              <a:defRPr/>
            </a:pPr>
            <a:r>
              <a:rPr lang="en-US" altLang="zh-CN" sz="2800">
                <a:solidFill>
                  <a:srgbClr val="104E87"/>
                </a:solidFill>
                <a:latin typeface="华光行书_CNKI" panose="02000500000000000000" pitchFamily="2" charset="-122"/>
                <a:ea typeface="华光行书_CNKI" panose="02000500000000000000" pitchFamily="2" charset="-122"/>
              </a:rPr>
              <a:t>fun2()</a:t>
            </a:r>
          </a:p>
          <a:p>
            <a:pPr algn="just">
              <a:lnSpc>
                <a:spcPct val="115000"/>
              </a:lnSpc>
              <a:defRPr/>
            </a:pPr>
            <a:endParaRPr lang="en-US" altLang="zh-CN" sz="2800">
              <a:solidFill>
                <a:srgbClr val="104E87"/>
              </a:solidFill>
              <a:latin typeface="华光行书_CNKI" panose="02000500000000000000" pitchFamily="2" charset="-122"/>
              <a:ea typeface="华光行书_CNKI" panose="02000500000000000000" pitchFamily="2" charset="-122"/>
            </a:endParaRPr>
          </a:p>
          <a:p>
            <a:pPr algn="just">
              <a:lnSpc>
                <a:spcPct val="115000"/>
              </a:lnSpc>
              <a:defRPr/>
            </a:pPr>
            <a:endParaRPr lang="en-US" altLang="zh-CN" sz="2800">
              <a:solidFill>
                <a:srgbClr val="104E87"/>
              </a:solidFill>
              <a:latin typeface="华光行书_CNKI" panose="02000500000000000000" pitchFamily="2" charset="-122"/>
              <a:ea typeface="华光行书_CNKI" panose="02000500000000000000" pitchFamily="2" charset="-122"/>
            </a:endParaRPr>
          </a:p>
          <a:p>
            <a:pPr algn="just">
              <a:lnSpc>
                <a:spcPct val="115000"/>
              </a:lnSpc>
              <a:defRPr/>
            </a:pPr>
            <a:endParaRPr lang="en-US" altLang="zh-CN" sz="2800">
              <a:solidFill>
                <a:srgbClr val="104E87"/>
              </a:solidFill>
              <a:latin typeface="华光行书_CNKI" panose="02000500000000000000" pitchFamily="2" charset="-122"/>
              <a:ea typeface="华光行书_CNKI" panose="02000500000000000000" pitchFamily="2" charset="-122"/>
            </a:endParaRPr>
          </a:p>
          <a:p>
            <a:pPr algn="just">
              <a:lnSpc>
                <a:spcPct val="115000"/>
              </a:lnSpc>
              <a:defRPr/>
            </a:pPr>
            <a:r>
              <a:rPr lang="zh-CN" altLang="en-US" sz="2800">
                <a:solidFill>
                  <a:srgbClr val="104E87"/>
                </a:solidFill>
                <a:latin typeface="华光行书_CNKI" panose="02000500000000000000" pitchFamily="2" charset="-122"/>
                <a:ea typeface="华光行书_CNKI" panose="02000500000000000000" pitchFamily="2" charset="-122"/>
              </a:rPr>
              <a:t>返回</a:t>
            </a:r>
          </a:p>
        </p:txBody>
      </p:sp>
      <p:sp>
        <p:nvSpPr>
          <p:cNvPr id="18" name="Line 2057">
            <a:extLst>
              <a:ext uri="{FF2B5EF4-FFF2-40B4-BE49-F238E27FC236}">
                <a16:creationId xmlns:a16="http://schemas.microsoft.com/office/drawing/2014/main" id="{892AA0FB-AC7F-4DAE-815C-829170E2A486}"/>
              </a:ext>
            </a:extLst>
          </p:cNvPr>
          <p:cNvSpPr>
            <a:spLocks noChangeShapeType="1"/>
          </p:cNvSpPr>
          <p:nvPr/>
        </p:nvSpPr>
        <p:spPr bwMode="auto">
          <a:xfrm>
            <a:off x="5574466" y="3967961"/>
            <a:ext cx="0" cy="550863"/>
          </a:xfrm>
          <a:prstGeom prst="line">
            <a:avLst/>
          </a:prstGeom>
          <a:noFill/>
          <a:ln w="9525">
            <a:solidFill>
              <a:schemeClr val="accent1"/>
            </a:solidFill>
            <a:round/>
            <a:headEnd/>
            <a:tailEnd type="triangle" w="med" len="med"/>
          </a:ln>
        </p:spPr>
        <p:txBody>
          <a:bodyPr/>
          <a:lstStyle/>
          <a:p>
            <a:pPr>
              <a:defRPr/>
            </a:pPr>
            <a:endParaRPr lang="zh-CN" altLang="en-US">
              <a:solidFill>
                <a:srgbClr val="104E87"/>
              </a:solidFill>
              <a:latin typeface="华光行书_CNKI" panose="02000500000000000000" pitchFamily="2" charset="-122"/>
              <a:ea typeface="华光行书_CNKI" panose="02000500000000000000" pitchFamily="2" charset="-122"/>
            </a:endParaRPr>
          </a:p>
        </p:txBody>
      </p:sp>
      <p:sp>
        <p:nvSpPr>
          <p:cNvPr id="19" name="Line 2058">
            <a:extLst>
              <a:ext uri="{FF2B5EF4-FFF2-40B4-BE49-F238E27FC236}">
                <a16:creationId xmlns:a16="http://schemas.microsoft.com/office/drawing/2014/main" id="{995E9968-DA78-4CD0-A60D-70DB6D42208C}"/>
              </a:ext>
            </a:extLst>
          </p:cNvPr>
          <p:cNvSpPr>
            <a:spLocks noChangeShapeType="1"/>
          </p:cNvSpPr>
          <p:nvPr/>
        </p:nvSpPr>
        <p:spPr bwMode="auto">
          <a:xfrm>
            <a:off x="5574466" y="4885536"/>
            <a:ext cx="0" cy="549275"/>
          </a:xfrm>
          <a:prstGeom prst="line">
            <a:avLst/>
          </a:prstGeom>
          <a:noFill/>
          <a:ln w="9525">
            <a:solidFill>
              <a:schemeClr val="accent1"/>
            </a:solidFill>
            <a:round/>
            <a:headEnd/>
            <a:tailEnd type="triangle" w="med" len="med"/>
          </a:ln>
        </p:spPr>
        <p:txBody>
          <a:bodyPr/>
          <a:lstStyle/>
          <a:p>
            <a:pPr>
              <a:defRPr/>
            </a:pPr>
            <a:endParaRPr lang="zh-CN" altLang="en-US">
              <a:solidFill>
                <a:srgbClr val="104E87"/>
              </a:solidFill>
              <a:latin typeface="华光行书_CNKI" panose="02000500000000000000" pitchFamily="2" charset="-122"/>
              <a:ea typeface="华光行书_CNKI" panose="02000500000000000000" pitchFamily="2" charset="-122"/>
            </a:endParaRPr>
          </a:p>
        </p:txBody>
      </p:sp>
      <p:sp>
        <p:nvSpPr>
          <p:cNvPr id="20" name="Line 2059">
            <a:extLst>
              <a:ext uri="{FF2B5EF4-FFF2-40B4-BE49-F238E27FC236}">
                <a16:creationId xmlns:a16="http://schemas.microsoft.com/office/drawing/2014/main" id="{AAAB3D92-D709-462E-BB37-52BD1FA71345}"/>
              </a:ext>
            </a:extLst>
          </p:cNvPr>
          <p:cNvSpPr>
            <a:spLocks noChangeShapeType="1"/>
          </p:cNvSpPr>
          <p:nvPr/>
        </p:nvSpPr>
        <p:spPr bwMode="auto">
          <a:xfrm flipV="1">
            <a:off x="6561891" y="3928274"/>
            <a:ext cx="1100137" cy="704850"/>
          </a:xfrm>
          <a:prstGeom prst="line">
            <a:avLst/>
          </a:prstGeom>
          <a:noFill/>
          <a:ln w="9525">
            <a:solidFill>
              <a:schemeClr val="accent1"/>
            </a:solidFill>
            <a:round/>
            <a:headEnd/>
            <a:tailEnd type="triangle" w="med" len="med"/>
          </a:ln>
        </p:spPr>
        <p:txBody>
          <a:bodyPr/>
          <a:lstStyle/>
          <a:p>
            <a:pPr>
              <a:defRPr/>
            </a:pPr>
            <a:endParaRPr lang="zh-CN" altLang="en-US">
              <a:solidFill>
                <a:srgbClr val="104E87"/>
              </a:solidFill>
              <a:latin typeface="华光行书_CNKI" panose="02000500000000000000" pitchFamily="2" charset="-122"/>
              <a:ea typeface="华光行书_CNKI" panose="02000500000000000000" pitchFamily="2" charset="-122"/>
            </a:endParaRPr>
          </a:p>
        </p:txBody>
      </p:sp>
      <p:sp>
        <p:nvSpPr>
          <p:cNvPr id="21" name="Line 2060">
            <a:extLst>
              <a:ext uri="{FF2B5EF4-FFF2-40B4-BE49-F238E27FC236}">
                <a16:creationId xmlns:a16="http://schemas.microsoft.com/office/drawing/2014/main" id="{26AF371B-A7CC-40B5-8945-CFBD136831B1}"/>
              </a:ext>
            </a:extLst>
          </p:cNvPr>
          <p:cNvSpPr>
            <a:spLocks noChangeShapeType="1"/>
          </p:cNvSpPr>
          <p:nvPr/>
        </p:nvSpPr>
        <p:spPr bwMode="auto">
          <a:xfrm flipH="1" flipV="1">
            <a:off x="6477753" y="4815686"/>
            <a:ext cx="1184275" cy="712788"/>
          </a:xfrm>
          <a:prstGeom prst="line">
            <a:avLst/>
          </a:prstGeom>
          <a:noFill/>
          <a:ln w="9525">
            <a:solidFill>
              <a:schemeClr val="accent1"/>
            </a:solidFill>
            <a:round/>
            <a:headEnd/>
            <a:tailEnd type="triangle" w="med" len="med"/>
          </a:ln>
        </p:spPr>
        <p:txBody>
          <a:bodyPr/>
          <a:lstStyle/>
          <a:p>
            <a:pPr>
              <a:defRPr/>
            </a:pPr>
            <a:endParaRPr lang="zh-CN" altLang="en-US">
              <a:solidFill>
                <a:srgbClr val="104E87"/>
              </a:solidFill>
              <a:latin typeface="华光行书_CNKI" panose="02000500000000000000" pitchFamily="2" charset="-122"/>
              <a:ea typeface="华光行书_CNKI" panose="02000500000000000000" pitchFamily="2" charset="-122"/>
            </a:endParaRPr>
          </a:p>
        </p:txBody>
      </p:sp>
      <p:sp>
        <p:nvSpPr>
          <p:cNvPr id="22" name="Line 2061">
            <a:extLst>
              <a:ext uri="{FF2B5EF4-FFF2-40B4-BE49-F238E27FC236}">
                <a16:creationId xmlns:a16="http://schemas.microsoft.com/office/drawing/2014/main" id="{64CAC179-0D02-4680-8368-918E55E51C6E}"/>
              </a:ext>
            </a:extLst>
          </p:cNvPr>
          <p:cNvSpPr>
            <a:spLocks noChangeShapeType="1"/>
          </p:cNvSpPr>
          <p:nvPr/>
        </p:nvSpPr>
        <p:spPr bwMode="auto">
          <a:xfrm>
            <a:off x="8214478" y="3967961"/>
            <a:ext cx="0" cy="550863"/>
          </a:xfrm>
          <a:prstGeom prst="line">
            <a:avLst/>
          </a:prstGeom>
          <a:noFill/>
          <a:ln w="9525">
            <a:solidFill>
              <a:schemeClr val="accent1"/>
            </a:solidFill>
            <a:round/>
            <a:headEnd/>
            <a:tailEnd type="triangle" w="med" len="med"/>
          </a:ln>
        </p:spPr>
        <p:txBody>
          <a:bodyPr/>
          <a:lstStyle/>
          <a:p>
            <a:pPr>
              <a:defRPr/>
            </a:pPr>
            <a:endParaRPr lang="zh-CN" altLang="en-US">
              <a:solidFill>
                <a:srgbClr val="104E87"/>
              </a:solidFill>
              <a:latin typeface="华光行书_CNKI" panose="02000500000000000000" pitchFamily="2" charset="-122"/>
              <a:ea typeface="华光行书_CNKI" panose="02000500000000000000" pitchFamily="2" charset="-122"/>
            </a:endParaRPr>
          </a:p>
        </p:txBody>
      </p:sp>
      <p:sp>
        <p:nvSpPr>
          <p:cNvPr id="23" name="Line 2062">
            <a:extLst>
              <a:ext uri="{FF2B5EF4-FFF2-40B4-BE49-F238E27FC236}">
                <a16:creationId xmlns:a16="http://schemas.microsoft.com/office/drawing/2014/main" id="{965B1AE1-D4E5-4099-83BF-5B33EBE48001}"/>
              </a:ext>
            </a:extLst>
          </p:cNvPr>
          <p:cNvSpPr>
            <a:spLocks noChangeShapeType="1"/>
          </p:cNvSpPr>
          <p:nvPr/>
        </p:nvSpPr>
        <p:spPr bwMode="auto">
          <a:xfrm>
            <a:off x="8214478" y="4885536"/>
            <a:ext cx="0" cy="549275"/>
          </a:xfrm>
          <a:prstGeom prst="line">
            <a:avLst/>
          </a:prstGeom>
          <a:noFill/>
          <a:ln w="9525">
            <a:solidFill>
              <a:schemeClr val="accent1"/>
            </a:solidFill>
            <a:round/>
            <a:headEnd/>
            <a:tailEnd type="triangle" w="med" len="med"/>
          </a:ln>
        </p:spPr>
        <p:txBody>
          <a:bodyPr/>
          <a:lstStyle/>
          <a:p>
            <a:pPr>
              <a:defRPr/>
            </a:pPr>
            <a:endParaRPr lang="zh-CN" altLang="en-US">
              <a:solidFill>
                <a:srgbClr val="104E87"/>
              </a:solidFill>
              <a:latin typeface="华光行书_CNKI" panose="02000500000000000000" pitchFamily="2" charset="-122"/>
              <a:ea typeface="华光行书_CNKI" panose="02000500000000000000" pitchFamily="2" charset="-122"/>
            </a:endParaRPr>
          </a:p>
        </p:txBody>
      </p:sp>
      <p:sp>
        <p:nvSpPr>
          <p:cNvPr id="24" name="Line 2063">
            <a:extLst>
              <a:ext uri="{FF2B5EF4-FFF2-40B4-BE49-F238E27FC236}">
                <a16:creationId xmlns:a16="http://schemas.microsoft.com/office/drawing/2014/main" id="{898ECE2D-BF24-474C-A6ED-3019DC6CD61B}"/>
              </a:ext>
            </a:extLst>
          </p:cNvPr>
          <p:cNvSpPr>
            <a:spLocks noChangeShapeType="1"/>
          </p:cNvSpPr>
          <p:nvPr/>
        </p:nvSpPr>
        <p:spPr bwMode="auto">
          <a:xfrm flipV="1">
            <a:off x="9060616" y="3852074"/>
            <a:ext cx="1268412" cy="803275"/>
          </a:xfrm>
          <a:prstGeom prst="line">
            <a:avLst/>
          </a:prstGeom>
          <a:noFill/>
          <a:ln w="9525">
            <a:solidFill>
              <a:schemeClr val="accent1"/>
            </a:solidFill>
            <a:round/>
            <a:headEnd/>
            <a:tailEnd type="triangle" w="med" len="med"/>
          </a:ln>
        </p:spPr>
        <p:txBody>
          <a:bodyPr/>
          <a:lstStyle/>
          <a:p>
            <a:pPr>
              <a:defRPr/>
            </a:pPr>
            <a:endParaRPr lang="zh-CN" altLang="en-US">
              <a:solidFill>
                <a:srgbClr val="104E87"/>
              </a:solidFill>
              <a:latin typeface="华光行书_CNKI" panose="02000500000000000000" pitchFamily="2" charset="-122"/>
              <a:ea typeface="华光行书_CNKI" panose="02000500000000000000" pitchFamily="2" charset="-122"/>
            </a:endParaRPr>
          </a:p>
        </p:txBody>
      </p:sp>
      <p:sp>
        <p:nvSpPr>
          <p:cNvPr id="25" name="Line 2064">
            <a:extLst>
              <a:ext uri="{FF2B5EF4-FFF2-40B4-BE49-F238E27FC236}">
                <a16:creationId xmlns:a16="http://schemas.microsoft.com/office/drawing/2014/main" id="{A0FED21E-F108-4239-9966-F2BB9954713F}"/>
              </a:ext>
            </a:extLst>
          </p:cNvPr>
          <p:cNvSpPr>
            <a:spLocks noChangeShapeType="1"/>
          </p:cNvSpPr>
          <p:nvPr/>
        </p:nvSpPr>
        <p:spPr bwMode="auto">
          <a:xfrm>
            <a:off x="10692566" y="3967961"/>
            <a:ext cx="0" cy="1466850"/>
          </a:xfrm>
          <a:prstGeom prst="line">
            <a:avLst/>
          </a:prstGeom>
          <a:noFill/>
          <a:ln w="9525">
            <a:solidFill>
              <a:schemeClr val="accent1"/>
            </a:solidFill>
            <a:round/>
            <a:headEnd/>
            <a:tailEnd type="triangle" w="med" len="med"/>
          </a:ln>
        </p:spPr>
        <p:txBody>
          <a:bodyPr/>
          <a:lstStyle/>
          <a:p>
            <a:pPr>
              <a:defRPr/>
            </a:pPr>
            <a:endParaRPr lang="zh-CN" altLang="en-US">
              <a:solidFill>
                <a:srgbClr val="104E87"/>
              </a:solidFill>
              <a:latin typeface="华光行书_CNKI" panose="02000500000000000000" pitchFamily="2" charset="-122"/>
              <a:ea typeface="华光行书_CNKI" panose="02000500000000000000" pitchFamily="2" charset="-122"/>
            </a:endParaRPr>
          </a:p>
        </p:txBody>
      </p:sp>
      <p:sp>
        <p:nvSpPr>
          <p:cNvPr id="26" name="Line 2065">
            <a:extLst>
              <a:ext uri="{FF2B5EF4-FFF2-40B4-BE49-F238E27FC236}">
                <a16:creationId xmlns:a16="http://schemas.microsoft.com/office/drawing/2014/main" id="{64F07500-2A4A-42F3-8434-85CB43407DF4}"/>
              </a:ext>
            </a:extLst>
          </p:cNvPr>
          <p:cNvSpPr>
            <a:spLocks noChangeShapeType="1"/>
          </p:cNvSpPr>
          <p:nvPr/>
        </p:nvSpPr>
        <p:spPr bwMode="auto">
          <a:xfrm flipH="1" flipV="1">
            <a:off x="9101891" y="4850611"/>
            <a:ext cx="1150937" cy="754063"/>
          </a:xfrm>
          <a:prstGeom prst="line">
            <a:avLst/>
          </a:prstGeom>
          <a:noFill/>
          <a:ln w="9525">
            <a:solidFill>
              <a:schemeClr val="accent1"/>
            </a:solidFill>
            <a:round/>
            <a:headEnd/>
            <a:tailEnd type="triangle" w="med" len="med"/>
          </a:ln>
        </p:spPr>
        <p:txBody>
          <a:bodyPr/>
          <a:lstStyle/>
          <a:p>
            <a:pPr>
              <a:defRPr/>
            </a:pPr>
            <a:endParaRPr lang="zh-CN" altLang="en-US">
              <a:solidFill>
                <a:srgbClr val="104E87"/>
              </a:solidFill>
              <a:latin typeface="华光行书_CNKI" panose="02000500000000000000" pitchFamily="2" charset="-122"/>
              <a:ea typeface="华光行书_CNKI" panose="02000500000000000000" pitchFamily="2" charset="-122"/>
            </a:endParaRPr>
          </a:p>
        </p:txBody>
      </p:sp>
      <p:sp>
        <p:nvSpPr>
          <p:cNvPr id="27" name="Text Box 2066">
            <a:extLst>
              <a:ext uri="{FF2B5EF4-FFF2-40B4-BE49-F238E27FC236}">
                <a16:creationId xmlns:a16="http://schemas.microsoft.com/office/drawing/2014/main" id="{E7A8CD1D-7248-4FF5-B412-6C2210F5AFA7}"/>
              </a:ext>
            </a:extLst>
          </p:cNvPr>
          <p:cNvSpPr txBox="1">
            <a:spLocks noChangeArrowheads="1"/>
          </p:cNvSpPr>
          <p:nvPr/>
        </p:nvSpPr>
        <p:spPr bwMode="auto">
          <a:xfrm>
            <a:off x="5147428" y="3987011"/>
            <a:ext cx="322263" cy="434975"/>
          </a:xfrm>
          <a:prstGeom prst="rect">
            <a:avLst/>
          </a:prstGeom>
          <a:noFill/>
          <a:ln w="9525">
            <a:noFill/>
            <a:miter lim="800000"/>
            <a:headEnd/>
            <a:tailEnd/>
          </a:ln>
        </p:spPr>
        <p:txBody>
          <a:bodyPr lIns="0" tIns="0" rIns="0" bIns="0"/>
          <a:lstStyle/>
          <a:p>
            <a:pPr algn="just">
              <a:defRPr/>
            </a:pPr>
            <a:r>
              <a:rPr lang="en-US" altLang="zh-CN" sz="2800">
                <a:solidFill>
                  <a:srgbClr val="104E87"/>
                </a:solidFill>
                <a:latin typeface="华光行书_CNKI" panose="02000500000000000000" pitchFamily="2" charset="-122"/>
                <a:ea typeface="华光行书_CNKI" panose="02000500000000000000" pitchFamily="2" charset="-122"/>
              </a:rPr>
              <a:t>①</a:t>
            </a:r>
          </a:p>
        </p:txBody>
      </p:sp>
      <p:sp>
        <p:nvSpPr>
          <p:cNvPr id="28" name="Text Box 2067">
            <a:extLst>
              <a:ext uri="{FF2B5EF4-FFF2-40B4-BE49-F238E27FC236}">
                <a16:creationId xmlns:a16="http://schemas.microsoft.com/office/drawing/2014/main" id="{0EC5A842-4C3F-41A5-9E16-0FAD86C79C03}"/>
              </a:ext>
            </a:extLst>
          </p:cNvPr>
          <p:cNvSpPr txBox="1">
            <a:spLocks noChangeArrowheads="1"/>
          </p:cNvSpPr>
          <p:nvPr/>
        </p:nvSpPr>
        <p:spPr bwMode="auto">
          <a:xfrm>
            <a:off x="6804778" y="3940974"/>
            <a:ext cx="301625" cy="366712"/>
          </a:xfrm>
          <a:prstGeom prst="rect">
            <a:avLst/>
          </a:prstGeom>
          <a:noFill/>
          <a:ln w="9525">
            <a:noFill/>
            <a:miter lim="800000"/>
            <a:headEnd/>
            <a:tailEnd/>
          </a:ln>
        </p:spPr>
        <p:txBody>
          <a:bodyPr lIns="0" tIns="0" rIns="0" bIns="0"/>
          <a:lstStyle/>
          <a:p>
            <a:pPr algn="just">
              <a:defRPr/>
            </a:pPr>
            <a:r>
              <a:rPr lang="en-US" altLang="zh-CN" sz="2800">
                <a:solidFill>
                  <a:srgbClr val="104E87"/>
                </a:solidFill>
                <a:latin typeface="华光行书_CNKI" panose="02000500000000000000" pitchFamily="2" charset="-122"/>
                <a:ea typeface="华光行书_CNKI" panose="02000500000000000000" pitchFamily="2" charset="-122"/>
              </a:rPr>
              <a:t>②</a:t>
            </a:r>
          </a:p>
        </p:txBody>
      </p:sp>
      <p:sp>
        <p:nvSpPr>
          <p:cNvPr id="29" name="Text Box 2068">
            <a:extLst>
              <a:ext uri="{FF2B5EF4-FFF2-40B4-BE49-F238E27FC236}">
                <a16:creationId xmlns:a16="http://schemas.microsoft.com/office/drawing/2014/main" id="{44716B52-5A2D-4724-BBF7-8ED3817139E3}"/>
              </a:ext>
            </a:extLst>
          </p:cNvPr>
          <p:cNvSpPr txBox="1">
            <a:spLocks noChangeArrowheads="1"/>
          </p:cNvSpPr>
          <p:nvPr/>
        </p:nvSpPr>
        <p:spPr bwMode="auto">
          <a:xfrm>
            <a:off x="8295441" y="3963199"/>
            <a:ext cx="301625" cy="366712"/>
          </a:xfrm>
          <a:prstGeom prst="rect">
            <a:avLst/>
          </a:prstGeom>
          <a:noFill/>
          <a:ln w="9525">
            <a:noFill/>
            <a:miter lim="800000"/>
            <a:headEnd/>
            <a:tailEnd/>
          </a:ln>
        </p:spPr>
        <p:txBody>
          <a:bodyPr lIns="0" tIns="0" rIns="0" bIns="0"/>
          <a:lstStyle/>
          <a:p>
            <a:pPr algn="just">
              <a:defRPr/>
            </a:pPr>
            <a:r>
              <a:rPr lang="en-US" altLang="zh-CN" sz="2800">
                <a:solidFill>
                  <a:srgbClr val="104E87"/>
                </a:solidFill>
                <a:latin typeface="华光行书_CNKI" panose="02000500000000000000" pitchFamily="2" charset="-122"/>
                <a:ea typeface="华光行书_CNKI" panose="02000500000000000000" pitchFamily="2" charset="-122"/>
              </a:rPr>
              <a:t>③</a:t>
            </a:r>
          </a:p>
        </p:txBody>
      </p:sp>
      <p:sp>
        <p:nvSpPr>
          <p:cNvPr id="30" name="Text Box 2069">
            <a:extLst>
              <a:ext uri="{FF2B5EF4-FFF2-40B4-BE49-F238E27FC236}">
                <a16:creationId xmlns:a16="http://schemas.microsoft.com/office/drawing/2014/main" id="{B97B3B8A-46BE-4536-8D97-092422E0F02B}"/>
              </a:ext>
            </a:extLst>
          </p:cNvPr>
          <p:cNvSpPr txBox="1">
            <a:spLocks noChangeArrowheads="1"/>
          </p:cNvSpPr>
          <p:nvPr/>
        </p:nvSpPr>
        <p:spPr bwMode="auto">
          <a:xfrm>
            <a:off x="8255753" y="4902999"/>
            <a:ext cx="301625" cy="366712"/>
          </a:xfrm>
          <a:prstGeom prst="rect">
            <a:avLst/>
          </a:prstGeom>
          <a:noFill/>
          <a:ln w="9525">
            <a:noFill/>
            <a:miter lim="800000"/>
            <a:headEnd/>
            <a:tailEnd/>
          </a:ln>
        </p:spPr>
        <p:txBody>
          <a:bodyPr lIns="0" tIns="0" rIns="0" bIns="0"/>
          <a:lstStyle/>
          <a:p>
            <a:pPr algn="just">
              <a:defRPr/>
            </a:pPr>
            <a:r>
              <a:rPr lang="en-US" altLang="zh-CN" sz="2800">
                <a:solidFill>
                  <a:srgbClr val="104E87"/>
                </a:solidFill>
                <a:latin typeface="华光行书_CNKI" panose="02000500000000000000" pitchFamily="2" charset="-122"/>
                <a:ea typeface="华光行书_CNKI" panose="02000500000000000000" pitchFamily="2" charset="-122"/>
              </a:rPr>
              <a:t>⑦</a:t>
            </a:r>
          </a:p>
        </p:txBody>
      </p:sp>
      <p:sp>
        <p:nvSpPr>
          <p:cNvPr id="31" name="Text Box 2070">
            <a:extLst>
              <a:ext uri="{FF2B5EF4-FFF2-40B4-BE49-F238E27FC236}">
                <a16:creationId xmlns:a16="http://schemas.microsoft.com/office/drawing/2014/main" id="{FD4BC55B-1CF2-4E53-82A3-925B6EA5AAFD}"/>
              </a:ext>
            </a:extLst>
          </p:cNvPr>
          <p:cNvSpPr txBox="1">
            <a:spLocks noChangeArrowheads="1"/>
          </p:cNvSpPr>
          <p:nvPr/>
        </p:nvSpPr>
        <p:spPr bwMode="auto">
          <a:xfrm>
            <a:off x="9363828" y="3963199"/>
            <a:ext cx="301625" cy="366712"/>
          </a:xfrm>
          <a:prstGeom prst="rect">
            <a:avLst/>
          </a:prstGeom>
          <a:noFill/>
          <a:ln w="9525">
            <a:noFill/>
            <a:miter lim="800000"/>
            <a:headEnd/>
            <a:tailEnd/>
          </a:ln>
        </p:spPr>
        <p:txBody>
          <a:bodyPr lIns="0" tIns="0" rIns="0" bIns="0"/>
          <a:lstStyle/>
          <a:p>
            <a:pPr algn="just">
              <a:defRPr/>
            </a:pPr>
            <a:r>
              <a:rPr lang="en-US" altLang="zh-CN" sz="2800">
                <a:solidFill>
                  <a:srgbClr val="104E87"/>
                </a:solidFill>
                <a:latin typeface="华光行书_CNKI" panose="02000500000000000000" pitchFamily="2" charset="-122"/>
                <a:ea typeface="华光行书_CNKI" panose="02000500000000000000" pitchFamily="2" charset="-122"/>
              </a:rPr>
              <a:t>④</a:t>
            </a:r>
          </a:p>
        </p:txBody>
      </p:sp>
      <p:sp>
        <p:nvSpPr>
          <p:cNvPr id="33" name="Text Box 2071">
            <a:extLst>
              <a:ext uri="{FF2B5EF4-FFF2-40B4-BE49-F238E27FC236}">
                <a16:creationId xmlns:a16="http://schemas.microsoft.com/office/drawing/2014/main" id="{64C43512-AE58-4C07-AD4F-3CDD6E27E94E}"/>
              </a:ext>
            </a:extLst>
          </p:cNvPr>
          <p:cNvSpPr txBox="1">
            <a:spLocks noChangeArrowheads="1"/>
          </p:cNvSpPr>
          <p:nvPr/>
        </p:nvSpPr>
        <p:spPr bwMode="auto">
          <a:xfrm>
            <a:off x="10733841" y="4421986"/>
            <a:ext cx="301625" cy="366713"/>
          </a:xfrm>
          <a:prstGeom prst="rect">
            <a:avLst/>
          </a:prstGeom>
          <a:noFill/>
          <a:ln w="9525">
            <a:noFill/>
            <a:miter lim="800000"/>
            <a:headEnd/>
            <a:tailEnd/>
          </a:ln>
        </p:spPr>
        <p:txBody>
          <a:bodyPr lIns="0" tIns="0" rIns="0" bIns="0"/>
          <a:lstStyle/>
          <a:p>
            <a:pPr algn="just">
              <a:defRPr/>
            </a:pPr>
            <a:r>
              <a:rPr lang="en-US" altLang="zh-CN" sz="2800">
                <a:solidFill>
                  <a:srgbClr val="104E87"/>
                </a:solidFill>
                <a:latin typeface="华光行书_CNKI" panose="02000500000000000000" pitchFamily="2" charset="-122"/>
                <a:ea typeface="华光行书_CNKI" panose="02000500000000000000" pitchFamily="2" charset="-122"/>
              </a:rPr>
              <a:t>⑤</a:t>
            </a:r>
          </a:p>
        </p:txBody>
      </p:sp>
      <p:sp>
        <p:nvSpPr>
          <p:cNvPr id="34" name="Text Box 2072">
            <a:extLst>
              <a:ext uri="{FF2B5EF4-FFF2-40B4-BE49-F238E27FC236}">
                <a16:creationId xmlns:a16="http://schemas.microsoft.com/office/drawing/2014/main" id="{4CD77C04-5947-477C-BA22-DD1DE9FA2A28}"/>
              </a:ext>
            </a:extLst>
          </p:cNvPr>
          <p:cNvSpPr txBox="1">
            <a:spLocks noChangeArrowheads="1"/>
          </p:cNvSpPr>
          <p:nvPr/>
        </p:nvSpPr>
        <p:spPr bwMode="auto">
          <a:xfrm>
            <a:off x="9484478" y="5201449"/>
            <a:ext cx="301625" cy="366712"/>
          </a:xfrm>
          <a:prstGeom prst="rect">
            <a:avLst/>
          </a:prstGeom>
          <a:noFill/>
          <a:ln w="9525">
            <a:noFill/>
            <a:miter lim="800000"/>
            <a:headEnd/>
            <a:tailEnd/>
          </a:ln>
        </p:spPr>
        <p:txBody>
          <a:bodyPr lIns="0" tIns="0" rIns="0" bIns="0"/>
          <a:lstStyle/>
          <a:p>
            <a:pPr algn="just">
              <a:defRPr/>
            </a:pPr>
            <a:r>
              <a:rPr lang="en-US" altLang="zh-CN" sz="2800">
                <a:solidFill>
                  <a:srgbClr val="104E87"/>
                </a:solidFill>
                <a:latin typeface="华光行书_CNKI" panose="02000500000000000000" pitchFamily="2" charset="-122"/>
                <a:ea typeface="华光行书_CNKI" panose="02000500000000000000" pitchFamily="2" charset="-122"/>
              </a:rPr>
              <a:t>⑥</a:t>
            </a:r>
          </a:p>
        </p:txBody>
      </p:sp>
      <p:sp>
        <p:nvSpPr>
          <p:cNvPr id="35" name="Text Box 2073">
            <a:extLst>
              <a:ext uri="{FF2B5EF4-FFF2-40B4-BE49-F238E27FC236}">
                <a16:creationId xmlns:a16="http://schemas.microsoft.com/office/drawing/2014/main" id="{A9F6A574-9341-44F7-B12E-904F1184071B}"/>
              </a:ext>
            </a:extLst>
          </p:cNvPr>
          <p:cNvSpPr txBox="1">
            <a:spLocks noChangeArrowheads="1"/>
          </p:cNvSpPr>
          <p:nvPr/>
        </p:nvSpPr>
        <p:spPr bwMode="auto">
          <a:xfrm>
            <a:off x="6865103" y="5201449"/>
            <a:ext cx="301625" cy="366712"/>
          </a:xfrm>
          <a:prstGeom prst="rect">
            <a:avLst/>
          </a:prstGeom>
          <a:noFill/>
          <a:ln w="9525">
            <a:noFill/>
            <a:miter lim="800000"/>
            <a:headEnd/>
            <a:tailEnd/>
          </a:ln>
        </p:spPr>
        <p:txBody>
          <a:bodyPr lIns="0" tIns="0" rIns="0" bIns="0"/>
          <a:lstStyle/>
          <a:p>
            <a:pPr algn="just">
              <a:defRPr/>
            </a:pPr>
            <a:r>
              <a:rPr lang="en-US" altLang="zh-CN" sz="2800">
                <a:solidFill>
                  <a:srgbClr val="104E87"/>
                </a:solidFill>
                <a:latin typeface="华光行书_CNKI" panose="02000500000000000000" pitchFamily="2" charset="-122"/>
                <a:ea typeface="华光行书_CNKI" panose="02000500000000000000" pitchFamily="2" charset="-122"/>
              </a:rPr>
              <a:t>⑧</a:t>
            </a:r>
          </a:p>
        </p:txBody>
      </p:sp>
      <p:sp>
        <p:nvSpPr>
          <p:cNvPr id="36" name="Text Box 2074">
            <a:extLst>
              <a:ext uri="{FF2B5EF4-FFF2-40B4-BE49-F238E27FC236}">
                <a16:creationId xmlns:a16="http://schemas.microsoft.com/office/drawing/2014/main" id="{EB2FEAC9-8A76-44BA-B773-9C3FD556822C}"/>
              </a:ext>
            </a:extLst>
          </p:cNvPr>
          <p:cNvSpPr txBox="1">
            <a:spLocks noChangeArrowheads="1"/>
          </p:cNvSpPr>
          <p:nvPr/>
        </p:nvSpPr>
        <p:spPr bwMode="auto">
          <a:xfrm>
            <a:off x="5147428" y="4880774"/>
            <a:ext cx="301625" cy="366712"/>
          </a:xfrm>
          <a:prstGeom prst="rect">
            <a:avLst/>
          </a:prstGeom>
          <a:noFill/>
          <a:ln w="9525">
            <a:noFill/>
            <a:miter lim="800000"/>
            <a:headEnd/>
            <a:tailEnd/>
          </a:ln>
        </p:spPr>
        <p:txBody>
          <a:bodyPr lIns="0" tIns="0" rIns="0" bIns="0"/>
          <a:lstStyle/>
          <a:p>
            <a:pPr algn="just">
              <a:defRPr/>
            </a:pPr>
            <a:r>
              <a:rPr lang="en-US" altLang="zh-CN" sz="2800">
                <a:solidFill>
                  <a:srgbClr val="104E87"/>
                </a:solidFill>
                <a:latin typeface="华光行书_CNKI" panose="02000500000000000000" pitchFamily="2" charset="-122"/>
                <a:ea typeface="华光行书_CNKI" panose="02000500000000000000" pitchFamily="2" charset="-122"/>
              </a:rPr>
              <a:t>⑨</a:t>
            </a:r>
          </a:p>
        </p:txBody>
      </p:sp>
      <p:sp>
        <p:nvSpPr>
          <p:cNvPr id="37" name="Rectangle 6">
            <a:extLst>
              <a:ext uri="{FF2B5EF4-FFF2-40B4-BE49-F238E27FC236}">
                <a16:creationId xmlns:a16="http://schemas.microsoft.com/office/drawing/2014/main" id="{CEEF0911-C862-418E-B804-A00530C0CF63}"/>
              </a:ext>
            </a:extLst>
          </p:cNvPr>
          <p:cNvSpPr>
            <a:spLocks noChangeArrowheads="1"/>
          </p:cNvSpPr>
          <p:nvPr/>
        </p:nvSpPr>
        <p:spPr bwMode="auto">
          <a:xfrm>
            <a:off x="329365" y="5622123"/>
            <a:ext cx="4594226"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eaLnBrk="1" hangingPunct="1">
              <a:spcBef>
                <a:spcPct val="0"/>
              </a:spcBef>
              <a:buClrTx/>
              <a:buSzTx/>
              <a:buFontTx/>
              <a:buNone/>
            </a:pPr>
            <a:r>
              <a:rPr kumimoji="1" lang="zh-CN" altLang="en-US" sz="2400" dirty="0">
                <a:solidFill>
                  <a:srgbClr val="104E87"/>
                </a:solidFill>
                <a:latin typeface="华光行书_CNKI" panose="02000500000000000000" pitchFamily="2" charset="-122"/>
                <a:ea typeface="华光行书_CNKI" panose="02000500000000000000" pitchFamily="2" charset="-122"/>
              </a:rPr>
              <a:t>函数未调用时</a:t>
            </a:r>
            <a:r>
              <a:rPr kumimoji="1" lang="en-US" altLang="zh-CN" sz="2400" dirty="0">
                <a:solidFill>
                  <a:srgbClr val="104E87"/>
                </a:solidFill>
                <a:latin typeface="华光行书_CNKI" panose="02000500000000000000" pitchFamily="2" charset="-122"/>
                <a:ea typeface="华光行书_CNKI" panose="02000500000000000000" pitchFamily="2" charset="-122"/>
              </a:rPr>
              <a:t>,</a:t>
            </a:r>
            <a:r>
              <a:rPr kumimoji="1" lang="zh-CN" altLang="en-US" sz="2400" dirty="0">
                <a:solidFill>
                  <a:srgbClr val="104E87"/>
                </a:solidFill>
                <a:latin typeface="华光行书_CNKI" panose="02000500000000000000" pitchFamily="2" charset="-122"/>
                <a:ea typeface="华光行书_CNKI" panose="02000500000000000000" pitchFamily="2" charset="-122"/>
              </a:rPr>
              <a:t>形参并不占内存</a:t>
            </a:r>
            <a:r>
              <a:rPr kumimoji="1" lang="en-US" altLang="zh-CN" sz="2400" dirty="0">
                <a:solidFill>
                  <a:srgbClr val="104E87"/>
                </a:solidFill>
                <a:latin typeface="华光行书_CNKI" panose="02000500000000000000" pitchFamily="2" charset="-122"/>
                <a:ea typeface="华光行书_CNKI" panose="02000500000000000000" pitchFamily="2" charset="-122"/>
              </a:rPr>
              <a:t>;</a:t>
            </a:r>
          </a:p>
          <a:p>
            <a:pPr eaLnBrk="1" hangingPunct="1">
              <a:spcBef>
                <a:spcPct val="0"/>
              </a:spcBef>
              <a:buClrTx/>
              <a:buSzTx/>
              <a:buFontTx/>
              <a:buNone/>
            </a:pPr>
            <a:r>
              <a:rPr kumimoji="1" lang="zh-CN" altLang="en-US" sz="2400" dirty="0">
                <a:solidFill>
                  <a:srgbClr val="104E87"/>
                </a:solidFill>
                <a:latin typeface="华光行书_CNKI" panose="02000500000000000000" pitchFamily="2" charset="-122"/>
                <a:ea typeface="华光行书_CNKI" panose="02000500000000000000" pitchFamily="2" charset="-122"/>
              </a:rPr>
              <a:t>函数调用时</a:t>
            </a:r>
            <a:r>
              <a:rPr kumimoji="1" lang="en-US" altLang="zh-CN" sz="2400" dirty="0">
                <a:solidFill>
                  <a:srgbClr val="104E87"/>
                </a:solidFill>
                <a:latin typeface="华光行书_CNKI" panose="02000500000000000000" pitchFamily="2" charset="-122"/>
                <a:ea typeface="华光行书_CNKI" panose="02000500000000000000" pitchFamily="2" charset="-122"/>
              </a:rPr>
              <a:t>,</a:t>
            </a:r>
            <a:r>
              <a:rPr kumimoji="1" lang="zh-CN" altLang="en-US" sz="2400" dirty="0">
                <a:solidFill>
                  <a:srgbClr val="104E87"/>
                </a:solidFill>
                <a:latin typeface="华光行书_CNKI" panose="02000500000000000000" pitchFamily="2" charset="-122"/>
                <a:ea typeface="华光行书_CNKI" panose="02000500000000000000" pitchFamily="2" charset="-122"/>
              </a:rPr>
              <a:t>形参才被分配内存；</a:t>
            </a:r>
            <a:endParaRPr kumimoji="1" lang="en-US" altLang="zh-CN" sz="2400" dirty="0">
              <a:solidFill>
                <a:srgbClr val="104E87"/>
              </a:solidFill>
              <a:latin typeface="华光行书_CNKI" panose="02000500000000000000" pitchFamily="2" charset="-122"/>
              <a:ea typeface="华光行书_CNKI" panose="02000500000000000000" pitchFamily="2" charset="-122"/>
            </a:endParaRPr>
          </a:p>
          <a:p>
            <a:pPr eaLnBrk="1" hangingPunct="1">
              <a:spcBef>
                <a:spcPct val="0"/>
              </a:spcBef>
              <a:buClrTx/>
              <a:buSzTx/>
              <a:buFontTx/>
              <a:buNone/>
            </a:pPr>
            <a:r>
              <a:rPr kumimoji="1" lang="zh-CN" altLang="en-US" sz="2400" dirty="0">
                <a:solidFill>
                  <a:srgbClr val="104E87"/>
                </a:solidFill>
                <a:latin typeface="华光行书_CNKI" panose="02000500000000000000" pitchFamily="2" charset="-122"/>
                <a:ea typeface="华光行书_CNKI" panose="02000500000000000000" pitchFamily="2" charset="-122"/>
              </a:rPr>
              <a:t>函数调用结束后</a:t>
            </a:r>
            <a:r>
              <a:rPr kumimoji="1" lang="en-US" altLang="zh-CN" sz="2400" dirty="0">
                <a:solidFill>
                  <a:srgbClr val="104E87"/>
                </a:solidFill>
                <a:latin typeface="华光行书_CNKI" panose="02000500000000000000" pitchFamily="2" charset="-122"/>
                <a:ea typeface="华光行书_CNKI" panose="02000500000000000000" pitchFamily="2" charset="-122"/>
              </a:rPr>
              <a:t>,</a:t>
            </a:r>
            <a:r>
              <a:rPr kumimoji="1" lang="zh-CN" altLang="en-US" sz="2400" dirty="0">
                <a:solidFill>
                  <a:srgbClr val="104E87"/>
                </a:solidFill>
                <a:latin typeface="华光行书_CNKI" panose="02000500000000000000" pitchFamily="2" charset="-122"/>
                <a:ea typeface="华光行书_CNKI" panose="02000500000000000000" pitchFamily="2" charset="-122"/>
              </a:rPr>
              <a:t>形参释放内存</a:t>
            </a:r>
            <a:r>
              <a:rPr kumimoji="1" lang="en-US" altLang="zh-CN" sz="2400" dirty="0">
                <a:solidFill>
                  <a:srgbClr val="104E87"/>
                </a:solidFill>
                <a:latin typeface="华光行书_CNKI" panose="02000500000000000000" pitchFamily="2" charset="-122"/>
                <a:ea typeface="华光行书_CNKI" panose="02000500000000000000" pitchFamily="2" charset="-122"/>
              </a:rPr>
              <a:t>.</a:t>
            </a:r>
          </a:p>
        </p:txBody>
      </p:sp>
    </p:spTree>
    <p:extLst>
      <p:ext uri="{BB962C8B-B14F-4D97-AF65-F5344CB8AC3E}">
        <p14:creationId xmlns:p14="http://schemas.microsoft.com/office/powerpoint/2010/main" val="325498657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strips(down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strips(down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fill="hold"/>
                                        <p:tgtEl>
                                          <p:spTgt spid="37"/>
                                        </p:tgtEl>
                                        <p:attrNameLst>
                                          <p:attrName>ppt_x</p:attrName>
                                        </p:attrNameLst>
                                      </p:cBhvr>
                                      <p:tavLst>
                                        <p:tav tm="0">
                                          <p:val>
                                            <p:strVal val="#ppt_x"/>
                                          </p:val>
                                        </p:tav>
                                        <p:tav tm="100000">
                                          <p:val>
                                            <p:strVal val="#ppt_x"/>
                                          </p:val>
                                        </p:tav>
                                      </p:tavLst>
                                    </p:anim>
                                    <p:anim calcmode="lin" valueType="num">
                                      <p:cBhvr additive="base">
                                        <p:cTn id="23"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 presetClass="entr" presetSubtype="16"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box(in)">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4" presetClass="entr" presetSubtype="16"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box(in)">
                                      <p:cBhvr>
                                        <p:cTn id="33" dur="500"/>
                                        <p:tgtEl>
                                          <p:spTgt spid="11"/>
                                        </p:tgtEl>
                                      </p:cBhvr>
                                    </p:animEffect>
                                  </p:childTnLst>
                                </p:cTn>
                              </p:par>
                            </p:childTnLst>
                          </p:cTn>
                        </p:par>
                      </p:childTnLst>
                    </p:cTn>
                  </p:par>
                  <p:par>
                    <p:cTn id="34" fill="hold">
                      <p:stCondLst>
                        <p:cond delay="indefinite"/>
                      </p:stCondLst>
                      <p:childTnLst>
                        <p:par>
                          <p:cTn id="35" fill="hold">
                            <p:stCondLst>
                              <p:cond delay="0"/>
                            </p:stCondLst>
                            <p:childTnLst>
                              <p:par>
                                <p:cTn id="36" presetID="4" presetClass="entr" presetSubtype="16"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box(in)">
                                      <p:cBhvr>
                                        <p:cTn id="38" dur="500"/>
                                        <p:tgtEl>
                                          <p:spTgt spid="12"/>
                                        </p:tgtEl>
                                      </p:cBhvr>
                                    </p:animEffect>
                                  </p:childTnLst>
                                </p:cTn>
                              </p:par>
                              <p:par>
                                <p:cTn id="39" presetID="12" presetClass="entr" presetSubtype="4"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slide(fromBottom)">
                                      <p:cBhvr>
                                        <p:cTn id="41" dur="500"/>
                                        <p:tgtEl>
                                          <p:spTgt spid="13"/>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ntr" presetSubtype="10" fill="hold" grpId="0" nodeType="click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randombar(horizontal)">
                                      <p:cBhvr>
                                        <p:cTn id="46" dur="500"/>
                                        <p:tgtEl>
                                          <p:spTgt spid="15"/>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randombar(horizontal)">
                                      <p:cBhvr>
                                        <p:cTn id="49" dur="500"/>
                                        <p:tgtEl>
                                          <p:spTgt spid="16"/>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randombar(horizontal)">
                                      <p:cBhvr>
                                        <p:cTn id="52" dur="500"/>
                                        <p:tgtEl>
                                          <p:spTgt spid="17"/>
                                        </p:tgtEl>
                                      </p:cBhvr>
                                    </p:animEffect>
                                  </p:childTnLst>
                                </p:cTn>
                              </p:par>
                              <p:par>
                                <p:cTn id="53" presetID="14" presetClass="entr" presetSubtype="1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randombar(horizontal)">
                                      <p:cBhvr>
                                        <p:cTn id="55" dur="500"/>
                                        <p:tgtEl>
                                          <p:spTgt spid="18"/>
                                        </p:tgtEl>
                                      </p:cBhvr>
                                    </p:animEffect>
                                  </p:childTnLst>
                                </p:cTn>
                              </p:par>
                              <p:par>
                                <p:cTn id="56" presetID="14" presetClass="entr" presetSubtype="10"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randombar(horizontal)">
                                      <p:cBhvr>
                                        <p:cTn id="58" dur="500"/>
                                        <p:tgtEl>
                                          <p:spTgt spid="19"/>
                                        </p:tgtEl>
                                      </p:cBhvr>
                                    </p:animEffect>
                                  </p:childTnLst>
                                </p:cTn>
                              </p:par>
                              <p:par>
                                <p:cTn id="59" presetID="14" presetClass="entr" presetSubtype="1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animEffect transition="in" filter="randombar(horizontal)">
                                      <p:cBhvr>
                                        <p:cTn id="61" dur="500"/>
                                        <p:tgtEl>
                                          <p:spTgt spid="20"/>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21"/>
                                        </p:tgtEl>
                                        <p:attrNameLst>
                                          <p:attrName>style.visibility</p:attrName>
                                        </p:attrNameLst>
                                      </p:cBhvr>
                                      <p:to>
                                        <p:strVal val="visible"/>
                                      </p:to>
                                    </p:set>
                                    <p:animEffect transition="in" filter="randombar(horizontal)">
                                      <p:cBhvr>
                                        <p:cTn id="64" dur="500"/>
                                        <p:tgtEl>
                                          <p:spTgt spid="21"/>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randombar(horizontal)">
                                      <p:cBhvr>
                                        <p:cTn id="67" dur="500"/>
                                        <p:tgtEl>
                                          <p:spTgt spid="22"/>
                                        </p:tgtEl>
                                      </p:cBhvr>
                                    </p:animEffect>
                                  </p:childTnLst>
                                </p:cTn>
                              </p:par>
                              <p:par>
                                <p:cTn id="68" presetID="14" presetClass="entr" presetSubtype="10" fill="hold" grpId="0" nodeType="withEffect">
                                  <p:stCondLst>
                                    <p:cond delay="0"/>
                                  </p:stCondLst>
                                  <p:childTnLst>
                                    <p:set>
                                      <p:cBhvr>
                                        <p:cTn id="69" dur="1" fill="hold">
                                          <p:stCondLst>
                                            <p:cond delay="0"/>
                                          </p:stCondLst>
                                        </p:cTn>
                                        <p:tgtEl>
                                          <p:spTgt spid="23"/>
                                        </p:tgtEl>
                                        <p:attrNameLst>
                                          <p:attrName>style.visibility</p:attrName>
                                        </p:attrNameLst>
                                      </p:cBhvr>
                                      <p:to>
                                        <p:strVal val="visible"/>
                                      </p:to>
                                    </p:set>
                                    <p:animEffect transition="in" filter="randombar(horizontal)">
                                      <p:cBhvr>
                                        <p:cTn id="70" dur="500"/>
                                        <p:tgtEl>
                                          <p:spTgt spid="23"/>
                                        </p:tgtEl>
                                      </p:cBhvr>
                                    </p:animEffect>
                                  </p:childTnLst>
                                </p:cTn>
                              </p:par>
                              <p:par>
                                <p:cTn id="71" presetID="14" presetClass="entr" presetSubtype="10" fill="hold" grpId="0" nodeType="withEffect">
                                  <p:stCondLst>
                                    <p:cond delay="0"/>
                                  </p:stCondLst>
                                  <p:childTnLst>
                                    <p:set>
                                      <p:cBhvr>
                                        <p:cTn id="72" dur="1" fill="hold">
                                          <p:stCondLst>
                                            <p:cond delay="0"/>
                                          </p:stCondLst>
                                        </p:cTn>
                                        <p:tgtEl>
                                          <p:spTgt spid="24"/>
                                        </p:tgtEl>
                                        <p:attrNameLst>
                                          <p:attrName>style.visibility</p:attrName>
                                        </p:attrNameLst>
                                      </p:cBhvr>
                                      <p:to>
                                        <p:strVal val="visible"/>
                                      </p:to>
                                    </p:set>
                                    <p:animEffect transition="in" filter="randombar(horizontal)">
                                      <p:cBhvr>
                                        <p:cTn id="73" dur="500"/>
                                        <p:tgtEl>
                                          <p:spTgt spid="24"/>
                                        </p:tgtEl>
                                      </p:cBhvr>
                                    </p:animEffect>
                                  </p:childTnLst>
                                </p:cTn>
                              </p:par>
                              <p:par>
                                <p:cTn id="74" presetID="14" presetClass="entr" presetSubtype="10" fill="hold" grpId="0" nodeType="withEffect">
                                  <p:stCondLst>
                                    <p:cond delay="0"/>
                                  </p:stCondLst>
                                  <p:childTnLst>
                                    <p:set>
                                      <p:cBhvr>
                                        <p:cTn id="75" dur="1" fill="hold">
                                          <p:stCondLst>
                                            <p:cond delay="0"/>
                                          </p:stCondLst>
                                        </p:cTn>
                                        <p:tgtEl>
                                          <p:spTgt spid="25"/>
                                        </p:tgtEl>
                                        <p:attrNameLst>
                                          <p:attrName>style.visibility</p:attrName>
                                        </p:attrNameLst>
                                      </p:cBhvr>
                                      <p:to>
                                        <p:strVal val="visible"/>
                                      </p:to>
                                    </p:set>
                                    <p:animEffect transition="in" filter="randombar(horizontal)">
                                      <p:cBhvr>
                                        <p:cTn id="76" dur="500"/>
                                        <p:tgtEl>
                                          <p:spTgt spid="25"/>
                                        </p:tgtEl>
                                      </p:cBhvr>
                                    </p:animEffect>
                                  </p:childTnLst>
                                </p:cTn>
                              </p:par>
                              <p:par>
                                <p:cTn id="77" presetID="14" presetClass="entr" presetSubtype="10" fill="hold" grpId="0" nodeType="withEffect">
                                  <p:stCondLst>
                                    <p:cond delay="0"/>
                                  </p:stCondLst>
                                  <p:childTnLst>
                                    <p:set>
                                      <p:cBhvr>
                                        <p:cTn id="78" dur="1" fill="hold">
                                          <p:stCondLst>
                                            <p:cond delay="0"/>
                                          </p:stCondLst>
                                        </p:cTn>
                                        <p:tgtEl>
                                          <p:spTgt spid="26"/>
                                        </p:tgtEl>
                                        <p:attrNameLst>
                                          <p:attrName>style.visibility</p:attrName>
                                        </p:attrNameLst>
                                      </p:cBhvr>
                                      <p:to>
                                        <p:strVal val="visible"/>
                                      </p:to>
                                    </p:set>
                                    <p:animEffect transition="in" filter="randombar(horizontal)">
                                      <p:cBhvr>
                                        <p:cTn id="79" dur="500"/>
                                        <p:tgtEl>
                                          <p:spTgt spid="26"/>
                                        </p:tgtEl>
                                      </p:cBhvr>
                                    </p:animEffect>
                                  </p:childTnLst>
                                </p:cTn>
                              </p:par>
                              <p:par>
                                <p:cTn id="80" presetID="14" presetClass="entr" presetSubtype="10" fill="hold" grpId="0" nodeType="withEffect">
                                  <p:stCondLst>
                                    <p:cond delay="0"/>
                                  </p:stCondLst>
                                  <p:childTnLst>
                                    <p:set>
                                      <p:cBhvr>
                                        <p:cTn id="81" dur="1" fill="hold">
                                          <p:stCondLst>
                                            <p:cond delay="0"/>
                                          </p:stCondLst>
                                        </p:cTn>
                                        <p:tgtEl>
                                          <p:spTgt spid="27"/>
                                        </p:tgtEl>
                                        <p:attrNameLst>
                                          <p:attrName>style.visibility</p:attrName>
                                        </p:attrNameLst>
                                      </p:cBhvr>
                                      <p:to>
                                        <p:strVal val="visible"/>
                                      </p:to>
                                    </p:set>
                                    <p:animEffect transition="in" filter="randombar(horizontal)">
                                      <p:cBhvr>
                                        <p:cTn id="82" dur="500"/>
                                        <p:tgtEl>
                                          <p:spTgt spid="27"/>
                                        </p:tgtEl>
                                      </p:cBhvr>
                                    </p:animEffect>
                                  </p:childTnLst>
                                </p:cTn>
                              </p:par>
                              <p:par>
                                <p:cTn id="83" presetID="14" presetClass="entr" presetSubtype="10" fill="hold" grpId="0" nodeType="withEffect">
                                  <p:stCondLst>
                                    <p:cond delay="0"/>
                                  </p:stCondLst>
                                  <p:childTnLst>
                                    <p:set>
                                      <p:cBhvr>
                                        <p:cTn id="84" dur="1" fill="hold">
                                          <p:stCondLst>
                                            <p:cond delay="0"/>
                                          </p:stCondLst>
                                        </p:cTn>
                                        <p:tgtEl>
                                          <p:spTgt spid="28"/>
                                        </p:tgtEl>
                                        <p:attrNameLst>
                                          <p:attrName>style.visibility</p:attrName>
                                        </p:attrNameLst>
                                      </p:cBhvr>
                                      <p:to>
                                        <p:strVal val="visible"/>
                                      </p:to>
                                    </p:set>
                                    <p:animEffect transition="in" filter="randombar(horizontal)">
                                      <p:cBhvr>
                                        <p:cTn id="85" dur="500"/>
                                        <p:tgtEl>
                                          <p:spTgt spid="28"/>
                                        </p:tgtEl>
                                      </p:cBhvr>
                                    </p:animEffect>
                                  </p:childTnLst>
                                </p:cTn>
                              </p:par>
                              <p:par>
                                <p:cTn id="86" presetID="14" presetClass="entr" presetSubtype="10" fill="hold" grpId="0" nodeType="withEffect">
                                  <p:stCondLst>
                                    <p:cond delay="0"/>
                                  </p:stCondLst>
                                  <p:childTnLst>
                                    <p:set>
                                      <p:cBhvr>
                                        <p:cTn id="87" dur="1" fill="hold">
                                          <p:stCondLst>
                                            <p:cond delay="0"/>
                                          </p:stCondLst>
                                        </p:cTn>
                                        <p:tgtEl>
                                          <p:spTgt spid="29"/>
                                        </p:tgtEl>
                                        <p:attrNameLst>
                                          <p:attrName>style.visibility</p:attrName>
                                        </p:attrNameLst>
                                      </p:cBhvr>
                                      <p:to>
                                        <p:strVal val="visible"/>
                                      </p:to>
                                    </p:set>
                                    <p:animEffect transition="in" filter="randombar(horizontal)">
                                      <p:cBhvr>
                                        <p:cTn id="88" dur="500"/>
                                        <p:tgtEl>
                                          <p:spTgt spid="29"/>
                                        </p:tgtEl>
                                      </p:cBhvr>
                                    </p:animEffect>
                                  </p:childTnLst>
                                </p:cTn>
                              </p:par>
                              <p:par>
                                <p:cTn id="89" presetID="14" presetClass="entr" presetSubtype="10" fill="hold" grpId="0" nodeType="withEffect">
                                  <p:stCondLst>
                                    <p:cond delay="0"/>
                                  </p:stCondLst>
                                  <p:childTnLst>
                                    <p:set>
                                      <p:cBhvr>
                                        <p:cTn id="90" dur="1" fill="hold">
                                          <p:stCondLst>
                                            <p:cond delay="0"/>
                                          </p:stCondLst>
                                        </p:cTn>
                                        <p:tgtEl>
                                          <p:spTgt spid="30"/>
                                        </p:tgtEl>
                                        <p:attrNameLst>
                                          <p:attrName>style.visibility</p:attrName>
                                        </p:attrNameLst>
                                      </p:cBhvr>
                                      <p:to>
                                        <p:strVal val="visible"/>
                                      </p:to>
                                    </p:set>
                                    <p:animEffect transition="in" filter="randombar(horizontal)">
                                      <p:cBhvr>
                                        <p:cTn id="91" dur="500"/>
                                        <p:tgtEl>
                                          <p:spTgt spid="30"/>
                                        </p:tgtEl>
                                      </p:cBhvr>
                                    </p:animEffect>
                                  </p:childTnLst>
                                </p:cTn>
                              </p:par>
                              <p:par>
                                <p:cTn id="92" presetID="14" presetClass="entr" presetSubtype="10" fill="hold" grpId="0" nodeType="withEffect">
                                  <p:stCondLst>
                                    <p:cond delay="0"/>
                                  </p:stCondLst>
                                  <p:childTnLst>
                                    <p:set>
                                      <p:cBhvr>
                                        <p:cTn id="93" dur="1" fill="hold">
                                          <p:stCondLst>
                                            <p:cond delay="0"/>
                                          </p:stCondLst>
                                        </p:cTn>
                                        <p:tgtEl>
                                          <p:spTgt spid="31"/>
                                        </p:tgtEl>
                                        <p:attrNameLst>
                                          <p:attrName>style.visibility</p:attrName>
                                        </p:attrNameLst>
                                      </p:cBhvr>
                                      <p:to>
                                        <p:strVal val="visible"/>
                                      </p:to>
                                    </p:set>
                                    <p:animEffect transition="in" filter="randombar(horizontal)">
                                      <p:cBhvr>
                                        <p:cTn id="94" dur="500"/>
                                        <p:tgtEl>
                                          <p:spTgt spid="31"/>
                                        </p:tgtEl>
                                      </p:cBhvr>
                                    </p:animEffect>
                                  </p:childTnLst>
                                </p:cTn>
                              </p:par>
                              <p:par>
                                <p:cTn id="95" presetID="14" presetClass="entr" presetSubtype="10" fill="hold" grpId="0" nodeType="withEffect">
                                  <p:stCondLst>
                                    <p:cond delay="0"/>
                                  </p:stCondLst>
                                  <p:childTnLst>
                                    <p:set>
                                      <p:cBhvr>
                                        <p:cTn id="96" dur="1" fill="hold">
                                          <p:stCondLst>
                                            <p:cond delay="0"/>
                                          </p:stCondLst>
                                        </p:cTn>
                                        <p:tgtEl>
                                          <p:spTgt spid="33"/>
                                        </p:tgtEl>
                                        <p:attrNameLst>
                                          <p:attrName>style.visibility</p:attrName>
                                        </p:attrNameLst>
                                      </p:cBhvr>
                                      <p:to>
                                        <p:strVal val="visible"/>
                                      </p:to>
                                    </p:set>
                                    <p:animEffect transition="in" filter="randombar(horizontal)">
                                      <p:cBhvr>
                                        <p:cTn id="97" dur="500"/>
                                        <p:tgtEl>
                                          <p:spTgt spid="33"/>
                                        </p:tgtEl>
                                      </p:cBhvr>
                                    </p:animEffect>
                                  </p:childTnLst>
                                </p:cTn>
                              </p:par>
                              <p:par>
                                <p:cTn id="98" presetID="14" presetClass="entr" presetSubtype="10" fill="hold" grpId="0" nodeType="withEffect">
                                  <p:stCondLst>
                                    <p:cond delay="0"/>
                                  </p:stCondLst>
                                  <p:childTnLst>
                                    <p:set>
                                      <p:cBhvr>
                                        <p:cTn id="99" dur="1" fill="hold">
                                          <p:stCondLst>
                                            <p:cond delay="0"/>
                                          </p:stCondLst>
                                        </p:cTn>
                                        <p:tgtEl>
                                          <p:spTgt spid="34"/>
                                        </p:tgtEl>
                                        <p:attrNameLst>
                                          <p:attrName>style.visibility</p:attrName>
                                        </p:attrNameLst>
                                      </p:cBhvr>
                                      <p:to>
                                        <p:strVal val="visible"/>
                                      </p:to>
                                    </p:set>
                                    <p:animEffect transition="in" filter="randombar(horizontal)">
                                      <p:cBhvr>
                                        <p:cTn id="100" dur="500"/>
                                        <p:tgtEl>
                                          <p:spTgt spid="34"/>
                                        </p:tgtEl>
                                      </p:cBhvr>
                                    </p:animEffect>
                                  </p:childTnLst>
                                </p:cTn>
                              </p:par>
                              <p:par>
                                <p:cTn id="101" presetID="14" presetClass="entr" presetSubtype="10" fill="hold" grpId="0" nodeType="withEffect">
                                  <p:stCondLst>
                                    <p:cond delay="0"/>
                                  </p:stCondLst>
                                  <p:childTnLst>
                                    <p:set>
                                      <p:cBhvr>
                                        <p:cTn id="102" dur="1" fill="hold">
                                          <p:stCondLst>
                                            <p:cond delay="0"/>
                                          </p:stCondLst>
                                        </p:cTn>
                                        <p:tgtEl>
                                          <p:spTgt spid="35"/>
                                        </p:tgtEl>
                                        <p:attrNameLst>
                                          <p:attrName>style.visibility</p:attrName>
                                        </p:attrNameLst>
                                      </p:cBhvr>
                                      <p:to>
                                        <p:strVal val="visible"/>
                                      </p:to>
                                    </p:set>
                                    <p:animEffect transition="in" filter="randombar(horizontal)">
                                      <p:cBhvr>
                                        <p:cTn id="103" dur="500"/>
                                        <p:tgtEl>
                                          <p:spTgt spid="35"/>
                                        </p:tgtEl>
                                      </p:cBhvr>
                                    </p:animEffect>
                                  </p:childTnLst>
                                </p:cTn>
                              </p:par>
                              <p:par>
                                <p:cTn id="104" presetID="14" presetClass="entr" presetSubtype="10" fill="hold" grpId="0" nodeType="withEffect">
                                  <p:stCondLst>
                                    <p:cond delay="0"/>
                                  </p:stCondLst>
                                  <p:childTnLst>
                                    <p:set>
                                      <p:cBhvr>
                                        <p:cTn id="105" dur="1" fill="hold">
                                          <p:stCondLst>
                                            <p:cond delay="0"/>
                                          </p:stCondLst>
                                        </p:cTn>
                                        <p:tgtEl>
                                          <p:spTgt spid="36"/>
                                        </p:tgtEl>
                                        <p:attrNameLst>
                                          <p:attrName>style.visibility</p:attrName>
                                        </p:attrNameLst>
                                      </p:cBhvr>
                                      <p:to>
                                        <p:strVal val="visible"/>
                                      </p:to>
                                    </p:set>
                                    <p:animEffect transition="in" filter="randombar(horizontal)">
                                      <p:cBhvr>
                                        <p:cTn id="10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8" grpId="0" animBg="1" autoUpdateAnimBg="0"/>
      <p:bldP spid="9" grpId="0" animBg="1" autoUpdateAnimBg="0"/>
      <p:bldP spid="10" grpId="0"/>
      <p:bldP spid="11" grpId="0"/>
      <p:bldP spid="12" grpId="0"/>
      <p:bldP spid="13" grpId="0"/>
      <p:bldP spid="15" grpId="0"/>
      <p:bldP spid="16" grpId="0"/>
      <p:bldP spid="17" grpId="0"/>
      <p:bldP spid="18" grpId="0" animBg="1"/>
      <p:bldP spid="19" grpId="0" animBg="1"/>
      <p:bldP spid="20" grpId="0" animBg="1"/>
      <p:bldP spid="21" grpId="0" animBg="1"/>
      <p:bldP spid="22" grpId="0" animBg="1"/>
      <p:bldP spid="23" grpId="0" animBg="1"/>
      <p:bldP spid="24" grpId="0" animBg="1"/>
      <p:bldP spid="25" grpId="0" animBg="1"/>
      <p:bldP spid="26" grpId="0" animBg="1"/>
      <p:bldP spid="27" grpId="0"/>
      <p:bldP spid="28" grpId="0"/>
      <p:bldP spid="29" grpId="0"/>
      <p:bldP spid="30" grpId="0"/>
      <p:bldP spid="31" grpId="0"/>
      <p:bldP spid="33" grpId="0"/>
      <p:bldP spid="34" grpId="0"/>
      <p:bldP spid="35" grpId="0"/>
      <p:bldP spid="36" grpId="0"/>
      <p:bldP spid="3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7" name="直线连接符 6"/>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5" name="文本框 4">
            <a:extLst>
              <a:ext uri="{FF2B5EF4-FFF2-40B4-BE49-F238E27FC236}">
                <a16:creationId xmlns:a16="http://schemas.microsoft.com/office/drawing/2014/main" id="{5FDD5969-5A9A-4645-9ED0-4F5EE2F32285}"/>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sp>
        <p:nvSpPr>
          <p:cNvPr id="6" name="Text Box 8">
            <a:extLst>
              <a:ext uri="{FF2B5EF4-FFF2-40B4-BE49-F238E27FC236}">
                <a16:creationId xmlns:a16="http://schemas.microsoft.com/office/drawing/2014/main" id="{715F0191-FEE8-4F9F-8E2E-7ACDEA1DF22A}"/>
              </a:ext>
            </a:extLst>
          </p:cNvPr>
          <p:cNvSpPr txBox="1">
            <a:spLocks noChangeArrowheads="1"/>
          </p:cNvSpPr>
          <p:nvPr/>
        </p:nvSpPr>
        <p:spPr bwMode="auto">
          <a:xfrm>
            <a:off x="1587" y="2064226"/>
            <a:ext cx="3697144" cy="429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spAutoFit/>
          </a:bodyPr>
          <a:lstStyle>
            <a:lvl1pPr>
              <a:spcBef>
                <a:spcPct val="20000"/>
              </a:spcBef>
              <a:buClr>
                <a:schemeClr val="bg2"/>
              </a:buClr>
              <a:buSzPct val="70000"/>
              <a:buFont typeface="Wingdings" panose="05000000000000000000" pitchFamily="2" charset="2"/>
              <a:buChar char="o"/>
              <a:defRPr sz="3200">
                <a:solidFill>
                  <a:srgbClr val="0000FF"/>
                </a:solidFill>
                <a:latin typeface="Times New Roman" panose="02020603050405020304" pitchFamily="18" charset="0"/>
                <a:ea typeface="楷体_GB2312" pitchFamily="49" charset="-122"/>
              </a:defRPr>
            </a:lvl1pPr>
            <a:lvl2pPr marL="742950" indent="-285750">
              <a:spcBef>
                <a:spcPct val="20000"/>
              </a:spcBef>
              <a:buClr>
                <a:schemeClr val="accent2"/>
              </a:buClr>
              <a:buSzPct val="75000"/>
              <a:buFont typeface="Wingdings" panose="05000000000000000000" pitchFamily="2" charset="2"/>
              <a:buChar char="n"/>
              <a:defRPr sz="2800">
                <a:solidFill>
                  <a:srgbClr val="0000FF"/>
                </a:solidFill>
                <a:latin typeface="Times New Roman" panose="02020603050405020304" pitchFamily="18" charset="0"/>
                <a:ea typeface="楷体_GB2312" pitchFamily="49" charset="-122"/>
              </a:defRPr>
            </a:lvl2pPr>
            <a:lvl3pPr marL="1143000" indent="-228600">
              <a:spcBef>
                <a:spcPct val="20000"/>
              </a:spcBef>
              <a:buClr>
                <a:schemeClr val="bg2"/>
              </a:buClr>
              <a:buSzPct val="65000"/>
              <a:buFont typeface="Wingdings" panose="05000000000000000000" pitchFamily="2" charset="2"/>
              <a:buChar char="o"/>
              <a:defRPr sz="2400">
                <a:solidFill>
                  <a:srgbClr val="0000FF"/>
                </a:solidFill>
                <a:latin typeface="Times New Roman" panose="02020603050405020304" pitchFamily="18" charset="0"/>
                <a:ea typeface="楷体_GB2312" pitchFamily="49" charset="-122"/>
              </a:defRPr>
            </a:lvl3pPr>
            <a:lvl4pPr marL="1600200" indent="-228600">
              <a:spcBef>
                <a:spcPct val="20000"/>
              </a:spcBef>
              <a:buClr>
                <a:schemeClr val="accent2"/>
              </a:buClr>
              <a:buSzPct val="75000"/>
              <a:buFont typeface="Wingdings" panose="05000000000000000000" pitchFamily="2" charset="2"/>
              <a:buChar char="n"/>
              <a:defRPr sz="2000">
                <a:solidFill>
                  <a:srgbClr val="0000FF"/>
                </a:solidFill>
                <a:latin typeface="Times New Roman" panose="02020603050405020304" pitchFamily="18" charset="0"/>
                <a:ea typeface="楷体_GB2312" pitchFamily="49" charset="-122"/>
              </a:defRPr>
            </a:lvl4pPr>
            <a:lvl5pPr marL="2057400" indent="-228600">
              <a:spcBef>
                <a:spcPct val="20000"/>
              </a:spcBef>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o"/>
              <a:defRPr sz="2000">
                <a:solidFill>
                  <a:srgbClr val="0000FF"/>
                </a:solidFill>
                <a:latin typeface="Times New Roman" panose="02020603050405020304" pitchFamily="18" charset="0"/>
                <a:ea typeface="楷体_GB2312" pitchFamily="49" charset="-122"/>
              </a:defRPr>
            </a:lvl9pPr>
          </a:lstStyle>
          <a:p>
            <a:pPr>
              <a:lnSpc>
                <a:spcPts val="3300"/>
              </a:lnSpc>
              <a:spcBef>
                <a:spcPct val="0"/>
              </a:spcBef>
              <a:buClrTx/>
              <a:buSz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main()</a:t>
            </a:r>
          </a:p>
          <a:p>
            <a:pPr>
              <a:lnSpc>
                <a:spcPts val="3300"/>
              </a:lnSpc>
              <a:spcBef>
                <a:spcPct val="0"/>
              </a:spcBef>
              <a:buClrTx/>
              <a:buSz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a=10,b=20,c;</a:t>
            </a:r>
          </a:p>
          <a:p>
            <a:pPr>
              <a:lnSpc>
                <a:spcPts val="3300"/>
              </a:lnSpc>
              <a:spcBef>
                <a:spcPct val="0"/>
              </a:spcBef>
              <a:buClrTx/>
              <a:buSzTx/>
              <a:buNone/>
            </a:pPr>
            <a:r>
              <a:rPr kumimoji="1" lang="en-US" altLang="zh-CN" sz="2400" dirty="0">
                <a:solidFill>
                  <a:srgbClr val="FF0000"/>
                </a:solidFill>
                <a:latin typeface="Comic Sans MS" panose="030F0702030302020204" pitchFamily="66" charset="0"/>
                <a:ea typeface="宋体" panose="02010600030101010101" pitchFamily="2" charset="-122"/>
                <a:cs typeface="Times New Roman" panose="02020603050405020304" pitchFamily="18" charset="0"/>
              </a:rPr>
              <a:t>c=</a:t>
            </a:r>
            <a:r>
              <a:rPr kumimoji="1" lang="en-US" altLang="zh-CN" sz="2400" dirty="0" err="1">
                <a:solidFill>
                  <a:srgbClr val="FF0000"/>
                </a:solidFill>
                <a:latin typeface="Comic Sans MS" panose="030F0702030302020204" pitchFamily="66" charset="0"/>
                <a:ea typeface="宋体" panose="02010600030101010101" pitchFamily="2" charset="-122"/>
                <a:cs typeface="Times New Roman" panose="02020603050405020304" pitchFamily="18" charset="0"/>
              </a:rPr>
              <a:t>maxnum</a:t>
            </a:r>
            <a:r>
              <a:rPr kumimoji="1" lang="en-US" altLang="zh-CN" sz="2400" dirty="0">
                <a:solidFill>
                  <a:srgbClr val="FF0000"/>
                </a:solidFill>
                <a:latin typeface="Comic Sans MS" panose="030F0702030302020204" pitchFamily="66" charset="0"/>
                <a:ea typeface="宋体" panose="02010600030101010101" pitchFamily="2" charset="-122"/>
                <a:cs typeface="Times New Roman" panose="02020603050405020304" pitchFamily="18" charset="0"/>
              </a:rPr>
              <a:t>( a , b);</a:t>
            </a:r>
          </a:p>
          <a:p>
            <a:pPr>
              <a:lnSpc>
                <a:spcPts val="3300"/>
              </a:lnSpc>
              <a:spcBef>
                <a:spcPct val="0"/>
              </a:spcBef>
              <a:buClrTx/>
              <a:buSz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 </a:t>
            </a:r>
            <a:r>
              <a:rPr kumimoji="1" lang="en-US" altLang="zh-CN" sz="2400" dirty="0" err="1">
                <a:solidFill>
                  <a:srgbClr val="002060"/>
                </a:solidFill>
                <a:latin typeface="Comic Sans MS" panose="030F0702030302020204" pitchFamily="66" charset="0"/>
                <a:ea typeface="宋体" panose="02010600030101010101" pitchFamily="2" charset="-122"/>
                <a:cs typeface="Times New Roman" panose="02020603050405020304" pitchFamily="18" charset="0"/>
              </a:rPr>
              <a:t>cout</a:t>
            </a: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&lt;&lt;c&lt;&lt;</a:t>
            </a:r>
            <a:r>
              <a:rPr kumimoji="1" lang="en-US" altLang="zh-CN" sz="2400" dirty="0" err="1">
                <a:solidFill>
                  <a:srgbClr val="002060"/>
                </a:solidFill>
                <a:latin typeface="Comic Sans MS" panose="030F0702030302020204" pitchFamily="66" charset="0"/>
                <a:ea typeface="宋体" panose="02010600030101010101" pitchFamily="2" charset="-122"/>
                <a:cs typeface="Times New Roman" panose="02020603050405020304" pitchFamily="18" charset="0"/>
              </a:rPr>
              <a:t>endl</a:t>
            </a: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a:t>
            </a:r>
          </a:p>
          <a:p>
            <a:pPr>
              <a:lnSpc>
                <a:spcPts val="3300"/>
              </a:lnSpc>
              <a:spcBef>
                <a:spcPct val="0"/>
              </a:spcBef>
              <a:buClrTx/>
              <a:buSz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 return 0;</a:t>
            </a:r>
          </a:p>
          <a:p>
            <a:pPr>
              <a:lnSpc>
                <a:spcPts val="3300"/>
              </a:lnSpc>
              <a:spcBef>
                <a:spcPct val="0"/>
              </a:spcBef>
              <a:buClrTx/>
              <a:buSz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a:t>
            </a:r>
          </a:p>
          <a:p>
            <a:pPr eaLnBrk="1" hangingPunct="1">
              <a:lnSpc>
                <a:spcPts val="3300"/>
              </a:lnSpc>
              <a:spcBef>
                <a:spcPct val="0"/>
              </a:spcBef>
              <a:buClrTx/>
              <a:buSzTx/>
              <a:buFontTx/>
              <a:buNone/>
            </a:pPr>
            <a:endPar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endParaRPr>
          </a:p>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a:t>
            </a:r>
            <a:r>
              <a:rPr kumimoji="1" lang="en-US" altLang="zh-CN" sz="2400" dirty="0" err="1">
                <a:solidFill>
                  <a:srgbClr val="002060"/>
                </a:solidFill>
                <a:latin typeface="Comic Sans MS" panose="030F0702030302020204" pitchFamily="66" charset="0"/>
                <a:ea typeface="宋体" panose="02010600030101010101" pitchFamily="2" charset="-122"/>
                <a:cs typeface="Times New Roman" panose="02020603050405020304" pitchFamily="18" charset="0"/>
              </a:rPr>
              <a:t>maxnum</a:t>
            </a: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x ,int  y)</a:t>
            </a:r>
          </a:p>
          <a:p>
            <a:pPr>
              <a:lnSpc>
                <a:spcPts val="3300"/>
              </a:lnSpc>
              <a:spcBef>
                <a:spcPct val="0"/>
              </a:spcBef>
              <a:buClrTx/>
              <a:buSz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  return  x&gt;=y? x : y ;</a:t>
            </a:r>
          </a:p>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a:t>
            </a:r>
          </a:p>
        </p:txBody>
      </p:sp>
      <p:sp>
        <p:nvSpPr>
          <p:cNvPr id="10" name="Rectangle 4">
            <a:extLst>
              <a:ext uri="{FF2B5EF4-FFF2-40B4-BE49-F238E27FC236}">
                <a16:creationId xmlns:a16="http://schemas.microsoft.com/office/drawing/2014/main" id="{32406D22-6354-4DB9-9B07-85AF586A8141}"/>
              </a:ext>
            </a:extLst>
          </p:cNvPr>
          <p:cNvSpPr txBox="1">
            <a:spLocks noChangeArrowheads="1"/>
          </p:cNvSpPr>
          <p:nvPr/>
        </p:nvSpPr>
        <p:spPr>
          <a:xfrm>
            <a:off x="1587" y="1027941"/>
            <a:ext cx="6624638" cy="584775"/>
          </a:xfrm>
          <a:prstGeom prst="rect">
            <a:avLst/>
          </a:prstGeom>
        </p:spPr>
        <p:txBody>
          <a:bodyPr>
            <a:spAutoFit/>
          </a:bodyPr>
          <a:lstStyle>
            <a:lvl1pPr algn="ctr" defTabSz="609600" rtl="0" eaLnBrk="1" latinLnBrk="0" hangingPunct="1">
              <a:spcBef>
                <a:spcPct val="0"/>
              </a:spcBef>
              <a:buNone/>
              <a:defRPr sz="5865" kern="1200">
                <a:solidFill>
                  <a:schemeClr val="tx1"/>
                </a:solidFill>
                <a:latin typeface="+mj-lt"/>
                <a:ea typeface="+mj-ea"/>
                <a:cs typeface="+mj-cs"/>
              </a:defRPr>
            </a:lvl1pPr>
          </a:lstStyle>
          <a:p>
            <a:pPr algn="l">
              <a:defRPr/>
            </a:pPr>
            <a:r>
              <a:rPr kumimoji="1" lang="zh-CN" altLang="en-US" sz="3200" b="1" dirty="0">
                <a:solidFill>
                  <a:srgbClr val="FF0000"/>
                </a:solidFill>
                <a:latin typeface="华光行书_CNKI" panose="02000500000000000000" pitchFamily="2" charset="-122"/>
                <a:ea typeface="华光行书_CNKI" panose="02000500000000000000" pitchFamily="2" charset="-122"/>
              </a:rPr>
              <a:t>函数声明</a:t>
            </a:r>
          </a:p>
        </p:txBody>
      </p:sp>
      <p:sp>
        <p:nvSpPr>
          <p:cNvPr id="12" name="文本框 11">
            <a:extLst>
              <a:ext uri="{FF2B5EF4-FFF2-40B4-BE49-F238E27FC236}">
                <a16:creationId xmlns:a16="http://schemas.microsoft.com/office/drawing/2014/main" id="{EC597C4A-D4E3-4BBA-9406-B5FC6EA45958}"/>
              </a:ext>
            </a:extLst>
          </p:cNvPr>
          <p:cNvSpPr txBox="1"/>
          <p:nvPr/>
        </p:nvSpPr>
        <p:spPr>
          <a:xfrm>
            <a:off x="-64468" y="1538219"/>
            <a:ext cx="6377940" cy="486993"/>
          </a:xfrm>
          <a:prstGeom prst="rect">
            <a:avLst/>
          </a:prstGeom>
          <a:noFill/>
        </p:spPr>
        <p:txBody>
          <a:bodyPr wrap="square">
            <a:spAutoFit/>
          </a:bodyPr>
          <a:lstStyle/>
          <a:p>
            <a:pPr eaLnBrk="1" hangingPunct="1">
              <a:lnSpc>
                <a:spcPts val="3300"/>
              </a:lnSpc>
              <a:spcBef>
                <a:spcPct val="0"/>
              </a:spcBef>
              <a:buClrTx/>
              <a:buSzTx/>
              <a:buFontTx/>
              <a:buNone/>
            </a:pP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a:t>
            </a:r>
            <a:r>
              <a:rPr kumimoji="1" lang="en-US" altLang="zh-CN" sz="2400" dirty="0" err="1">
                <a:solidFill>
                  <a:srgbClr val="002060"/>
                </a:solidFill>
                <a:latin typeface="Comic Sans MS" panose="030F0702030302020204" pitchFamily="66" charset="0"/>
                <a:ea typeface="宋体" panose="02010600030101010101" pitchFamily="2" charset="-122"/>
                <a:cs typeface="Times New Roman" panose="02020603050405020304" pitchFamily="18" charset="0"/>
              </a:rPr>
              <a:t>maxnum</a:t>
            </a:r>
            <a:r>
              <a:rPr kumimoji="1" lang="en-US" altLang="zh-CN" sz="2400" dirty="0">
                <a:solidFill>
                  <a:srgbClr val="002060"/>
                </a:solidFill>
                <a:latin typeface="Comic Sans MS" panose="030F0702030302020204" pitchFamily="66" charset="0"/>
                <a:ea typeface="宋体" panose="02010600030101010101" pitchFamily="2" charset="-122"/>
                <a:cs typeface="Times New Roman" panose="02020603050405020304" pitchFamily="18" charset="0"/>
              </a:rPr>
              <a:t>(int  x ,int  y) ;</a:t>
            </a:r>
          </a:p>
        </p:txBody>
      </p:sp>
      <p:sp>
        <p:nvSpPr>
          <p:cNvPr id="14" name="文本框 13">
            <a:extLst>
              <a:ext uri="{FF2B5EF4-FFF2-40B4-BE49-F238E27FC236}">
                <a16:creationId xmlns:a16="http://schemas.microsoft.com/office/drawing/2014/main" id="{EDF2077F-3716-4F98-B3D6-0DEAE39290E0}"/>
              </a:ext>
            </a:extLst>
          </p:cNvPr>
          <p:cNvSpPr txBox="1"/>
          <p:nvPr/>
        </p:nvSpPr>
        <p:spPr>
          <a:xfrm>
            <a:off x="4262105" y="1126467"/>
            <a:ext cx="7887177" cy="1815882"/>
          </a:xfrm>
          <a:prstGeom prst="rect">
            <a:avLst/>
          </a:prstGeom>
          <a:noFill/>
        </p:spPr>
        <p:txBody>
          <a:bodyPr wrap="square">
            <a:spAutoFit/>
          </a:bodyPr>
          <a:lstStyle/>
          <a:p>
            <a:pPr marL="342900" indent="-342900">
              <a:buSzPct val="77000"/>
              <a:buFont typeface="Wingdings" panose="05000000000000000000" pitchFamily="2" charset="2"/>
              <a:buChar char="l"/>
            </a:pPr>
            <a:r>
              <a:rPr kumimoji="1" lang="zh-CN" altLang="en-US" sz="2800" dirty="0">
                <a:solidFill>
                  <a:srgbClr val="134F85"/>
                </a:solidFill>
                <a:latin typeface="华光行书_CNKI" panose="02000500000000000000" pitchFamily="2" charset="-122"/>
                <a:ea typeface="华光行书_CNKI" panose="02000500000000000000" pitchFamily="2" charset="-122"/>
              </a:rPr>
              <a:t>用户自定义函数</a:t>
            </a:r>
            <a:r>
              <a:rPr kumimoji="1" lang="en-US" altLang="zh-CN" sz="2800" dirty="0">
                <a:solidFill>
                  <a:srgbClr val="134F85"/>
                </a:solidFill>
                <a:latin typeface="华光行书_CNKI" panose="02000500000000000000" pitchFamily="2" charset="-122"/>
                <a:ea typeface="华光行书_CNKI" panose="02000500000000000000" pitchFamily="2" charset="-122"/>
              </a:rPr>
              <a:t>,</a:t>
            </a:r>
            <a:r>
              <a:rPr kumimoji="1" lang="zh-CN" altLang="en-US" sz="2800" dirty="0">
                <a:solidFill>
                  <a:srgbClr val="134F85"/>
                </a:solidFill>
                <a:latin typeface="华光行书_CNKI" panose="02000500000000000000" pitchFamily="2" charset="-122"/>
                <a:ea typeface="华光行书_CNKI" panose="02000500000000000000" pitchFamily="2" charset="-122"/>
              </a:rPr>
              <a:t>若</a:t>
            </a:r>
            <a:r>
              <a:rPr lang="zh-CN" altLang="zh-CN" sz="2800" dirty="0">
                <a:solidFill>
                  <a:srgbClr val="134F85"/>
                </a:solidFill>
                <a:latin typeface="华光行书_CNKI" panose="02000500000000000000" pitchFamily="2" charset="-122"/>
                <a:ea typeface="华光行书_CNKI" panose="02000500000000000000" pitchFamily="2" charset="-122"/>
              </a:rPr>
              <a:t>定义</a:t>
            </a:r>
            <a:r>
              <a:rPr lang="zh-CN" altLang="en-US" sz="2800" dirty="0">
                <a:solidFill>
                  <a:srgbClr val="134F85"/>
                </a:solidFill>
                <a:latin typeface="华光行书_CNKI" panose="02000500000000000000" pitchFamily="2" charset="-122"/>
                <a:ea typeface="华光行书_CNKI" panose="02000500000000000000" pitchFamily="2" charset="-122"/>
              </a:rPr>
              <a:t>在后，调用在前，</a:t>
            </a:r>
            <a:r>
              <a:rPr lang="zh-CN" altLang="zh-CN" sz="2800" dirty="0">
                <a:solidFill>
                  <a:srgbClr val="134F85"/>
                </a:solidFill>
                <a:latin typeface="华光行书_CNKI" panose="02000500000000000000" pitchFamily="2" charset="-122"/>
                <a:ea typeface="华光行书_CNKI" panose="02000500000000000000" pitchFamily="2" charset="-122"/>
              </a:rPr>
              <a:t>则必须在调用函数前对被调用函数做引用性声明。</a:t>
            </a:r>
            <a:endParaRPr lang="en-US" altLang="zh-CN" sz="2800" dirty="0">
              <a:solidFill>
                <a:srgbClr val="134F85"/>
              </a:solidFill>
              <a:latin typeface="华光行书_CNKI" panose="02000500000000000000" pitchFamily="2" charset="-122"/>
              <a:ea typeface="华光行书_CNKI" panose="02000500000000000000" pitchFamily="2" charset="-122"/>
            </a:endParaRPr>
          </a:p>
          <a:p>
            <a:pPr marL="342900" indent="-342900">
              <a:buSzPct val="77000"/>
              <a:buFont typeface="Wingdings" panose="05000000000000000000" pitchFamily="2" charset="2"/>
              <a:buChar char="l"/>
            </a:pPr>
            <a:r>
              <a:rPr kumimoji="1" lang="zh-CN" altLang="en-US" sz="2800" dirty="0">
                <a:solidFill>
                  <a:srgbClr val="134F85"/>
                </a:solidFill>
                <a:latin typeface="华光行书_CNKI" panose="02000500000000000000" pitchFamily="2" charset="-122"/>
                <a:ea typeface="华光行书_CNKI" panose="02000500000000000000" pitchFamily="2" charset="-122"/>
              </a:rPr>
              <a:t>库函数</a:t>
            </a:r>
            <a:r>
              <a:rPr kumimoji="1" lang="en-US" altLang="zh-CN" sz="2800" dirty="0">
                <a:solidFill>
                  <a:srgbClr val="134F85"/>
                </a:solidFill>
                <a:latin typeface="华光行书_CNKI" panose="02000500000000000000" pitchFamily="2" charset="-122"/>
                <a:ea typeface="华光行书_CNKI" panose="02000500000000000000" pitchFamily="2" charset="-122"/>
              </a:rPr>
              <a:t>,</a:t>
            </a:r>
            <a:r>
              <a:rPr kumimoji="1" lang="zh-CN" altLang="en-US" sz="2800" dirty="0">
                <a:solidFill>
                  <a:srgbClr val="134F85"/>
                </a:solidFill>
                <a:latin typeface="华光行书_CNKI" panose="02000500000000000000" pitchFamily="2" charset="-122"/>
                <a:ea typeface="华光行书_CNKI" panose="02000500000000000000" pitchFamily="2" charset="-122"/>
              </a:rPr>
              <a:t>要在文件开头用</a:t>
            </a:r>
            <a:r>
              <a:rPr kumimoji="1" lang="en-US" altLang="zh-CN" sz="2800" dirty="0">
                <a:solidFill>
                  <a:srgbClr val="134F85"/>
                </a:solidFill>
                <a:latin typeface="华光行书_CNKI" panose="02000500000000000000" pitchFamily="2" charset="-122"/>
                <a:ea typeface="华光行书_CNKI" panose="02000500000000000000" pitchFamily="2" charset="-122"/>
              </a:rPr>
              <a:t>#include</a:t>
            </a:r>
            <a:r>
              <a:rPr kumimoji="1" lang="zh-CN" altLang="en-US" sz="2800" dirty="0">
                <a:solidFill>
                  <a:srgbClr val="134F85"/>
                </a:solidFill>
                <a:latin typeface="华光行书_CNKI" panose="02000500000000000000" pitchFamily="2" charset="-122"/>
                <a:ea typeface="华光行书_CNKI" panose="02000500000000000000" pitchFamily="2" charset="-122"/>
              </a:rPr>
              <a:t>将有关库函数信息“包含”过来。</a:t>
            </a:r>
            <a:endParaRPr kumimoji="1" lang="en-US" altLang="zh-CN" sz="2800" dirty="0">
              <a:solidFill>
                <a:srgbClr val="134F85"/>
              </a:solidFill>
              <a:latin typeface="华光行书_CNKI" panose="02000500000000000000" pitchFamily="2" charset="-122"/>
              <a:ea typeface="华光行书_CNKI" panose="02000500000000000000" pitchFamily="2" charset="-122"/>
            </a:endParaRPr>
          </a:p>
        </p:txBody>
      </p:sp>
      <p:sp>
        <p:nvSpPr>
          <p:cNvPr id="15" name="Text Box 9">
            <a:extLst>
              <a:ext uri="{FF2B5EF4-FFF2-40B4-BE49-F238E27FC236}">
                <a16:creationId xmlns:a16="http://schemas.microsoft.com/office/drawing/2014/main" id="{7A43CAB2-B234-4935-9989-CDFEFDC7278A}"/>
              </a:ext>
            </a:extLst>
          </p:cNvPr>
          <p:cNvSpPr txBox="1">
            <a:spLocks noChangeArrowheads="1"/>
          </p:cNvSpPr>
          <p:nvPr/>
        </p:nvSpPr>
        <p:spPr bwMode="auto">
          <a:xfrm>
            <a:off x="4553418" y="3729626"/>
            <a:ext cx="7304549" cy="553998"/>
          </a:xfrm>
          <a:prstGeom prst="rect">
            <a:avLst/>
          </a:prstGeom>
          <a:noFill/>
          <a:ln>
            <a:noFill/>
          </a:ln>
        </p:spPr>
        <p:txBody>
          <a:bodyPr wrap="square">
            <a:spAutoFit/>
          </a:bodyPr>
          <a:lstStyle>
            <a:lvl1pPr eaLnBrk="0" hangingPunct="0">
              <a:spcBef>
                <a:spcPct val="20000"/>
              </a:spcBef>
              <a:buClr>
                <a:schemeClr val="bg2"/>
              </a:buClr>
              <a:buSzPct val="70000"/>
              <a:buFont typeface="Wingdings" pitchFamily="2" charset="2"/>
              <a:buChar char="o"/>
              <a:defRPr sz="3200">
                <a:solidFill>
                  <a:srgbClr val="0000FF"/>
                </a:solidFill>
                <a:latin typeface="Times New Roman" pitchFamily="18" charset="0"/>
                <a:ea typeface="楷体_GB2312"/>
                <a:cs typeface="楷体_GB2312"/>
              </a:defRPr>
            </a:lvl1pPr>
            <a:lvl2pPr marL="742950" indent="-285750" eaLnBrk="0" hangingPunct="0">
              <a:spcBef>
                <a:spcPct val="20000"/>
              </a:spcBef>
              <a:buClr>
                <a:schemeClr val="accent2"/>
              </a:buClr>
              <a:buSzPct val="75000"/>
              <a:buFont typeface="Wingdings" pitchFamily="2" charset="2"/>
              <a:buChar char="n"/>
              <a:defRPr sz="2800">
                <a:solidFill>
                  <a:srgbClr val="0000FF"/>
                </a:solidFill>
                <a:latin typeface="Times New Roman" pitchFamily="18" charset="0"/>
                <a:ea typeface="楷体_GB2312"/>
                <a:cs typeface="楷体_GB2312"/>
              </a:defRPr>
            </a:lvl2pPr>
            <a:lvl3pPr marL="1143000" indent="-228600" eaLnBrk="0" hangingPunct="0">
              <a:spcBef>
                <a:spcPct val="20000"/>
              </a:spcBef>
              <a:buClr>
                <a:schemeClr val="bg2"/>
              </a:buClr>
              <a:buSzPct val="65000"/>
              <a:buFont typeface="Wingdings" pitchFamily="2" charset="2"/>
              <a:buChar char="o"/>
              <a:defRPr sz="2400">
                <a:solidFill>
                  <a:srgbClr val="0000FF"/>
                </a:solidFill>
                <a:latin typeface="Times New Roman" pitchFamily="18" charset="0"/>
                <a:ea typeface="楷体_GB2312"/>
                <a:cs typeface="楷体_GB2312"/>
              </a:defRPr>
            </a:lvl3pPr>
            <a:lvl4pPr marL="1600200" indent="-228600" eaLnBrk="0" hangingPunct="0">
              <a:spcBef>
                <a:spcPct val="20000"/>
              </a:spcBef>
              <a:buClr>
                <a:schemeClr val="accent2"/>
              </a:buClr>
              <a:buSzPct val="75000"/>
              <a:buFont typeface="Wingdings" pitchFamily="2" charset="2"/>
              <a:buChar char="n"/>
              <a:defRPr sz="2000">
                <a:solidFill>
                  <a:srgbClr val="0000FF"/>
                </a:solidFill>
                <a:latin typeface="Times New Roman" pitchFamily="18" charset="0"/>
                <a:ea typeface="楷体_GB2312"/>
                <a:cs typeface="楷体_GB2312"/>
              </a:defRPr>
            </a:lvl4pPr>
            <a:lvl5pPr marL="2057400" indent="-228600" eaLnBrk="0" hangingPunct="0">
              <a:spcBef>
                <a:spcPct val="20000"/>
              </a:spcBef>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5pPr>
            <a:lvl6pPr marL="25146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6pPr>
            <a:lvl7pPr marL="29718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7pPr>
            <a:lvl8pPr marL="34290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8pPr>
            <a:lvl9pPr marL="3886200" indent="-228600" eaLnBrk="0" fontAlgn="base" hangingPunct="0">
              <a:spcBef>
                <a:spcPct val="20000"/>
              </a:spcBef>
              <a:spcAft>
                <a:spcPct val="0"/>
              </a:spcAft>
              <a:buClr>
                <a:schemeClr val="accent1"/>
              </a:buClr>
              <a:buSzPct val="50000"/>
              <a:buFont typeface="Wingdings" pitchFamily="2" charset="2"/>
              <a:buChar char="o"/>
              <a:defRPr sz="2000">
                <a:solidFill>
                  <a:srgbClr val="0000FF"/>
                </a:solidFill>
                <a:latin typeface="Times New Roman" pitchFamily="18" charset="0"/>
                <a:ea typeface="楷体_GB2312"/>
                <a:cs typeface="楷体_GB2312"/>
              </a:defRPr>
            </a:lvl9pPr>
          </a:lstStyle>
          <a:p>
            <a:pPr eaLnBrk="1" hangingPunct="1">
              <a:spcBef>
                <a:spcPct val="50000"/>
              </a:spcBef>
              <a:buClrTx/>
              <a:buSzTx/>
              <a:buFontTx/>
              <a:buNone/>
              <a:defRPr/>
            </a:pPr>
            <a:r>
              <a:rPr lang="zh-CN" altLang="en-US" sz="3000" dirty="0">
                <a:solidFill>
                  <a:srgbClr val="134F85"/>
                </a:solidFill>
                <a:latin typeface="华光行书_CNKI" panose="02000500000000000000" pitchFamily="2" charset="-122"/>
                <a:ea typeface="华光行书_CNKI" panose="02000500000000000000" pitchFamily="2" charset="-122"/>
              </a:rPr>
              <a:t>函数声明的形式：函数定义时的第一行</a:t>
            </a:r>
            <a:r>
              <a:rPr lang="en-US" altLang="zh-CN" sz="3000" dirty="0">
                <a:solidFill>
                  <a:srgbClr val="134F85"/>
                </a:solidFill>
                <a:latin typeface="华光行书_CNKI" panose="02000500000000000000" pitchFamily="2" charset="-122"/>
                <a:ea typeface="华光行书_CNKI" panose="02000500000000000000" pitchFamily="2" charset="-122"/>
              </a:rPr>
              <a:t>+;</a:t>
            </a:r>
          </a:p>
        </p:txBody>
      </p:sp>
    </p:spTree>
    <p:extLst>
      <p:ext uri="{BB962C8B-B14F-4D97-AF65-F5344CB8AC3E}">
        <p14:creationId xmlns:p14="http://schemas.microsoft.com/office/powerpoint/2010/main" val="1016803115"/>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arn(inVertic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animEffect transition="in" filter="fade">
                                      <p:cBhvr>
                                        <p:cTn id="17" dur="1000"/>
                                        <p:tgtEl>
                                          <p:spTgt spid="14">
                                            <p:txEl>
                                              <p:pRg st="0" end="0"/>
                                            </p:txEl>
                                          </p:spTgt>
                                        </p:tgtEl>
                                      </p:cBhvr>
                                    </p:animEffect>
                                    <p:anim calcmode="lin" valueType="num">
                                      <p:cBhvr>
                                        <p:cTn id="18"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4">
                                            <p:txEl>
                                              <p:pRg st="1" end="1"/>
                                            </p:txEl>
                                          </p:spTgt>
                                        </p:tgtEl>
                                        <p:attrNameLst>
                                          <p:attrName>style.visibility</p:attrName>
                                        </p:attrNameLst>
                                      </p:cBhvr>
                                      <p:to>
                                        <p:strVal val="visible"/>
                                      </p:to>
                                    </p:set>
                                    <p:animEffect transition="in" filter="fade">
                                      <p:cBhvr>
                                        <p:cTn id="24" dur="1000"/>
                                        <p:tgtEl>
                                          <p:spTgt spid="14">
                                            <p:txEl>
                                              <p:pRg st="1" end="1"/>
                                            </p:txEl>
                                          </p:spTgt>
                                        </p:tgtEl>
                                      </p:cBhvr>
                                    </p:animEffect>
                                    <p:anim calcmode="lin" valueType="num">
                                      <p:cBhvr>
                                        <p:cTn id="25" dur="1000" fill="hold"/>
                                        <p:tgtEl>
                                          <p:spTgt spid="14">
                                            <p:txEl>
                                              <p:pRg st="1" end="1"/>
                                            </p:txEl>
                                          </p:spTgt>
                                        </p:tgtEl>
                                        <p:attrNameLst>
                                          <p:attrName>ppt_x</p:attrName>
                                        </p:attrNameLst>
                                      </p:cBhvr>
                                      <p:tavLst>
                                        <p:tav tm="0">
                                          <p:val>
                                            <p:strVal val="#ppt_x"/>
                                          </p:val>
                                        </p:tav>
                                        <p:tav tm="100000">
                                          <p:val>
                                            <p:strVal val="#ppt_x"/>
                                          </p:val>
                                        </p:tav>
                                      </p:tavLst>
                                    </p:anim>
                                    <p:anim calcmode="lin" valueType="num">
                                      <p:cBhvr>
                                        <p:cTn id="26" dur="1000" fill="hold"/>
                                        <p:tgtEl>
                                          <p:spTgt spid="1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8" presetClass="entr" presetSubtype="16"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diamond(in)">
                                      <p:cBhvr>
                                        <p:cTn id="31"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utoUpdateAnimBg="0"/>
      <p:bldP spid="12" grpId="0"/>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A6356C97-C302-4D8B-BD76-5FBF0E5F34C0}"/>
              </a:ext>
            </a:extLst>
          </p:cNvPr>
          <p:cNvSpPr/>
          <p:nvPr/>
        </p:nvSpPr>
        <p:spPr>
          <a:xfrm>
            <a:off x="794" y="176798"/>
            <a:ext cx="12190413" cy="728917"/>
          </a:xfrm>
          <a:prstGeom prst="rect">
            <a:avLst/>
          </a:prstGeom>
          <a:solidFill>
            <a:srgbClr val="26CC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sz="3200"/>
          </a:p>
        </p:txBody>
      </p:sp>
      <p:cxnSp>
        <p:nvCxnSpPr>
          <p:cNvPr id="4" name="直线连接符 6">
            <a:extLst>
              <a:ext uri="{FF2B5EF4-FFF2-40B4-BE49-F238E27FC236}">
                <a16:creationId xmlns:a16="http://schemas.microsoft.com/office/drawing/2014/main" id="{F04128E2-274F-4418-BC85-22B35C07C43C}"/>
              </a:ext>
            </a:extLst>
          </p:cNvPr>
          <p:cNvCxnSpPr/>
          <p:nvPr/>
        </p:nvCxnSpPr>
        <p:spPr>
          <a:xfrm>
            <a:off x="1587" y="905715"/>
            <a:ext cx="12190413" cy="0"/>
          </a:xfrm>
          <a:prstGeom prst="line">
            <a:avLst/>
          </a:prstGeom>
          <a:ln>
            <a:solidFill>
              <a:srgbClr val="104D7E"/>
            </a:solidFill>
          </a:ln>
          <a:effectLst/>
        </p:spPr>
        <p:style>
          <a:lnRef idx="2">
            <a:schemeClr val="accent1"/>
          </a:lnRef>
          <a:fillRef idx="0">
            <a:schemeClr val="accent1"/>
          </a:fillRef>
          <a:effectRef idx="1">
            <a:schemeClr val="accent1"/>
          </a:effectRef>
          <a:fontRef idx="minor">
            <a:schemeClr val="tx1"/>
          </a:fontRef>
        </p:style>
      </p:cxnSp>
      <p:sp>
        <p:nvSpPr>
          <p:cNvPr id="5" name="文本框 4">
            <a:extLst>
              <a:ext uri="{FF2B5EF4-FFF2-40B4-BE49-F238E27FC236}">
                <a16:creationId xmlns:a16="http://schemas.microsoft.com/office/drawing/2014/main" id="{593441FB-715A-470F-8AE0-BD6106A7A15E}"/>
              </a:ext>
            </a:extLst>
          </p:cNvPr>
          <p:cNvSpPr txBox="1"/>
          <p:nvPr/>
        </p:nvSpPr>
        <p:spPr>
          <a:xfrm>
            <a:off x="247719" y="224527"/>
            <a:ext cx="8028773" cy="584775"/>
          </a:xfrm>
          <a:prstGeom prst="rect">
            <a:avLst/>
          </a:prstGeom>
          <a:noFill/>
        </p:spPr>
        <p:txBody>
          <a:bodyPr wrap="square" rtlCol="0">
            <a:spAutoFit/>
          </a:bodyPr>
          <a:lstStyle>
            <a:defPPr>
              <a:defRPr lang="en-US"/>
            </a:defPPr>
            <a:lvl1pPr>
              <a:defRPr kumimoji="1" sz="3200" b="1">
                <a:latin typeface="华光胖头鱼_CNKI" panose="02000500000000000000" pitchFamily="2" charset="-122"/>
                <a:ea typeface="华光胖头鱼_CNKI" panose="02000500000000000000" pitchFamily="2" charset="-122"/>
              </a:defRPr>
            </a:lvl1pPr>
          </a:lstStyle>
          <a:p>
            <a:r>
              <a:rPr lang="en-US" altLang="zh-CN" dirty="0"/>
              <a:t>5.1</a:t>
            </a:r>
            <a:r>
              <a:rPr lang="zh-CN" altLang="en-US" dirty="0">
                <a:sym typeface="+mn-lt"/>
              </a:rPr>
              <a:t>函数定义与调用</a:t>
            </a:r>
            <a:endParaRPr lang="zh-CN" altLang="en-US" dirty="0"/>
          </a:p>
        </p:txBody>
      </p:sp>
      <p:pic>
        <p:nvPicPr>
          <p:cNvPr id="6" name="屏幕录制 5">
            <a:hlinkClick r:id="" action="ppaction://media"/>
            <a:extLst>
              <a:ext uri="{FF2B5EF4-FFF2-40B4-BE49-F238E27FC236}">
                <a16:creationId xmlns:a16="http://schemas.microsoft.com/office/drawing/2014/main" id="{1BA4C42D-AC82-43C7-9E79-00BBE390777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41448" y="1060954"/>
            <a:ext cx="9441044" cy="5620248"/>
          </a:xfrm>
          <a:prstGeom prst="rect">
            <a:avLst/>
          </a:prstGeom>
        </p:spPr>
      </p:pic>
    </p:spTree>
    <p:extLst>
      <p:ext uri="{BB962C8B-B14F-4D97-AF65-F5344CB8AC3E}">
        <p14:creationId xmlns:p14="http://schemas.microsoft.com/office/powerpoint/2010/main" val="399879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8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www.2ppt.com">
  <a:themeElements>
    <a:clrScheme name="自定义 78">
      <a:dk1>
        <a:srgbClr val="191919"/>
      </a:dk1>
      <a:lt1>
        <a:sysClr val="window" lastClr="FFFFFF"/>
      </a:lt1>
      <a:dk2>
        <a:srgbClr val="EFEFEF"/>
      </a:dk2>
      <a:lt2>
        <a:srgbClr val="2D2D2D"/>
      </a:lt2>
      <a:accent1>
        <a:srgbClr val="104D7E"/>
      </a:accent1>
      <a:accent2>
        <a:srgbClr val="26CCC5"/>
      </a:accent2>
      <a:accent3>
        <a:srgbClr val="1B8DA8"/>
      </a:accent3>
      <a:accent4>
        <a:srgbClr val="104E87"/>
      </a:accent4>
      <a:accent5>
        <a:srgbClr val="4BACC6"/>
      </a:accent5>
      <a:accent6>
        <a:srgbClr val="808684"/>
      </a:accent6>
      <a:hlink>
        <a:srgbClr val="808080"/>
      </a:hlink>
      <a:folHlink>
        <a:srgbClr val="800080"/>
      </a:folHlink>
    </a:clrScheme>
    <a:fontScheme name="Century Gothic">
      <a:majorFont>
        <a:latin typeface="Century Gothic"/>
        <a:ea typeface="微软雅黑"/>
        <a:cs typeface=""/>
      </a:majorFont>
      <a:minorFont>
        <a:latin typeface="Century Gothic"/>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26185</TotalTime>
  <Words>4463</Words>
  <Application>Microsoft Office PowerPoint</Application>
  <PresentationFormat>宽屏</PresentationFormat>
  <Paragraphs>722</Paragraphs>
  <Slides>43</Slides>
  <Notes>23</Notes>
  <HiddenSlides>0</HiddenSlides>
  <MMClips>2</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43</vt:i4>
      </vt:variant>
    </vt:vector>
  </HeadingPairs>
  <TitlesOfParts>
    <vt:vector size="59" baseType="lpstr">
      <vt:lpstr>Helvetica Neue</vt:lpstr>
      <vt:lpstr>黑体</vt:lpstr>
      <vt:lpstr>华光淡古印_CNKI</vt:lpstr>
      <vt:lpstr>华光胖头鱼_CNKI</vt:lpstr>
      <vt:lpstr>华光行书_CNKI</vt:lpstr>
      <vt:lpstr>华文琥珀</vt:lpstr>
      <vt:lpstr>Arial</vt:lpstr>
      <vt:lpstr>Calibri</vt:lpstr>
      <vt:lpstr>Century Gothic</vt:lpstr>
      <vt:lpstr>Comic Sans MS</vt:lpstr>
      <vt:lpstr>Consolas</vt:lpstr>
      <vt:lpstr>Georgia</vt:lpstr>
      <vt:lpstr>Times New Roman</vt:lpstr>
      <vt:lpstr>Tw Cen MT</vt:lpstr>
      <vt:lpstr>Wingdings</vt:lpstr>
      <vt:lpstr>www.2ppt.com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www.2ppt.com-爱PPT提供资源下载</dc:title>
  <dc:subject>www.2ppt.com-爱PPT提供资源下载</dc:subject>
  <dc:creator>www.2ppt.com-爱PPT提供资源下载</dc:creator>
  <dc:description>www.2ppt.com-爱PPT提供资源下载</dc:description>
  <cp:lastModifiedBy>fang shuai</cp:lastModifiedBy>
  <cp:revision>63</cp:revision>
  <dcterms:created xsi:type="dcterms:W3CDTF">2021-06-17T00:48:49Z</dcterms:created>
  <dcterms:modified xsi:type="dcterms:W3CDTF">2021-10-14T13:39:46Z</dcterms:modified>
</cp:coreProperties>
</file>

<file path=docProps/custom.xml><?xml version="1.0" encoding="utf-8"?>
<Properties xmlns="http://schemas.openxmlformats.org/officeDocument/2006/custom-properties" xmlns:vt="http://schemas.openxmlformats.org/officeDocument/2006/docPropsVTypes">
  <property fmtid="{A09F084E-AD41-489F-8076-AA5BE3082BCA}" pid="100">
    <vt:ui4>5</vt:ui4>
  </property>
  <property fmtid="{64440492-4C8B-11D1-8B70-080036B11A03}" pid="11">
    <vt:lpwstr>www.2ppt.com-爱PPT提供资源下载</vt:lpwstr>
  </property>
  <property fmtid="{D5CDD505-2E9C-101B-9397-08002B2CF9AE}" pid="2" name="ContentTypeId">
    <vt:lpwstr>0x0101000DE64AEEDD9B7A4D93545ACBE97D4615</vt:lpwstr>
  </property>
  <property fmtid="{D5CDD505-2E9C-101B-9397-08002B2CF9AE}" pid="3" name="ICV">
    <vt:lpwstr>40B5B57ECECA411187AECB4299FD3BFC</vt:lpwstr>
  </property>
  <property fmtid="{D5CDD505-2E9C-101B-9397-08002B2CF9AE}" pid="4" name="KSOProductBuildVer">
    <vt:lpwstr>2052-11.1.0.10577</vt:lpwstr>
  </property>
</Properties>
</file>